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0" d="100"/>
          <a:sy n="100" d="100"/>
        </p:scale>
        <p:origin x="96"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D2187-4221-499D-A122-B9B48AB536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17B3C7F-B8C2-408C-8B68-5FC4366155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FA511C7-AA73-404B-8C78-A868FB532F73}"/>
              </a:ext>
            </a:extLst>
          </p:cNvPr>
          <p:cNvSpPr>
            <a:spLocks noGrp="1"/>
          </p:cNvSpPr>
          <p:nvPr>
            <p:ph type="dt" sz="half" idx="10"/>
          </p:nvPr>
        </p:nvSpPr>
        <p:spPr/>
        <p:txBody>
          <a:bodyPr/>
          <a:lstStyle/>
          <a:p>
            <a:fld id="{EAFF5747-1CFB-4B73-BC6A-67EB8643B3C0}" type="datetimeFigureOut">
              <a:rPr lang="en-GB" smtClean="0"/>
              <a:t>21/06/2021</a:t>
            </a:fld>
            <a:endParaRPr lang="en-GB"/>
          </a:p>
        </p:txBody>
      </p:sp>
      <p:sp>
        <p:nvSpPr>
          <p:cNvPr id="5" name="Footer Placeholder 4">
            <a:extLst>
              <a:ext uri="{FF2B5EF4-FFF2-40B4-BE49-F238E27FC236}">
                <a16:creationId xmlns:a16="http://schemas.microsoft.com/office/drawing/2014/main" id="{946C19F3-76A9-417D-ACEE-033F2C83E6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B7CD8F-2A50-4A48-99BA-BFE6BE5EB27F}"/>
              </a:ext>
            </a:extLst>
          </p:cNvPr>
          <p:cNvSpPr>
            <a:spLocks noGrp="1"/>
          </p:cNvSpPr>
          <p:nvPr>
            <p:ph type="sldNum" sz="quarter" idx="12"/>
          </p:nvPr>
        </p:nvSpPr>
        <p:spPr/>
        <p:txBody>
          <a:bodyPr/>
          <a:lstStyle/>
          <a:p>
            <a:fld id="{EFEA498A-4B6F-4284-A939-C8DD929E4BD1}" type="slidenum">
              <a:rPr lang="en-GB" smtClean="0"/>
              <a:t>‹#›</a:t>
            </a:fld>
            <a:endParaRPr lang="en-GB"/>
          </a:p>
        </p:txBody>
      </p:sp>
    </p:spTree>
    <p:extLst>
      <p:ext uri="{BB962C8B-B14F-4D97-AF65-F5344CB8AC3E}">
        <p14:creationId xmlns:p14="http://schemas.microsoft.com/office/powerpoint/2010/main" val="4217267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B89D5-E9C9-4FB1-89FB-C6B30306BFB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37FDA96-6FFD-48E0-9868-3CB5352A93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BB782C-CF24-4A28-BF95-9BB0E4C643B2}"/>
              </a:ext>
            </a:extLst>
          </p:cNvPr>
          <p:cNvSpPr>
            <a:spLocks noGrp="1"/>
          </p:cNvSpPr>
          <p:nvPr>
            <p:ph type="dt" sz="half" idx="10"/>
          </p:nvPr>
        </p:nvSpPr>
        <p:spPr/>
        <p:txBody>
          <a:bodyPr/>
          <a:lstStyle/>
          <a:p>
            <a:fld id="{EAFF5747-1CFB-4B73-BC6A-67EB8643B3C0}" type="datetimeFigureOut">
              <a:rPr lang="en-GB" smtClean="0"/>
              <a:t>21/06/2021</a:t>
            </a:fld>
            <a:endParaRPr lang="en-GB"/>
          </a:p>
        </p:txBody>
      </p:sp>
      <p:sp>
        <p:nvSpPr>
          <p:cNvPr id="5" name="Footer Placeholder 4">
            <a:extLst>
              <a:ext uri="{FF2B5EF4-FFF2-40B4-BE49-F238E27FC236}">
                <a16:creationId xmlns:a16="http://schemas.microsoft.com/office/drawing/2014/main" id="{E9C499E3-0075-4D41-8A28-5E76B2D455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39113D-EF5B-4B3B-9085-55BACBFC13EE}"/>
              </a:ext>
            </a:extLst>
          </p:cNvPr>
          <p:cNvSpPr>
            <a:spLocks noGrp="1"/>
          </p:cNvSpPr>
          <p:nvPr>
            <p:ph type="sldNum" sz="quarter" idx="12"/>
          </p:nvPr>
        </p:nvSpPr>
        <p:spPr/>
        <p:txBody>
          <a:bodyPr/>
          <a:lstStyle/>
          <a:p>
            <a:fld id="{EFEA498A-4B6F-4284-A939-C8DD929E4BD1}" type="slidenum">
              <a:rPr lang="en-GB" smtClean="0"/>
              <a:t>‹#›</a:t>
            </a:fld>
            <a:endParaRPr lang="en-GB"/>
          </a:p>
        </p:txBody>
      </p:sp>
    </p:spTree>
    <p:extLst>
      <p:ext uri="{BB962C8B-B14F-4D97-AF65-F5344CB8AC3E}">
        <p14:creationId xmlns:p14="http://schemas.microsoft.com/office/powerpoint/2010/main" val="1531805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E1A4B4-F589-4A74-A421-C099B624CC1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5B4A96-213F-4CDC-BB41-3785F16DAD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C35CD6-A477-40EC-BB60-FB97C6219A4D}"/>
              </a:ext>
            </a:extLst>
          </p:cNvPr>
          <p:cNvSpPr>
            <a:spLocks noGrp="1"/>
          </p:cNvSpPr>
          <p:nvPr>
            <p:ph type="dt" sz="half" idx="10"/>
          </p:nvPr>
        </p:nvSpPr>
        <p:spPr/>
        <p:txBody>
          <a:bodyPr/>
          <a:lstStyle/>
          <a:p>
            <a:fld id="{EAFF5747-1CFB-4B73-BC6A-67EB8643B3C0}" type="datetimeFigureOut">
              <a:rPr lang="en-GB" smtClean="0"/>
              <a:t>21/06/2021</a:t>
            </a:fld>
            <a:endParaRPr lang="en-GB"/>
          </a:p>
        </p:txBody>
      </p:sp>
      <p:sp>
        <p:nvSpPr>
          <p:cNvPr id="5" name="Footer Placeholder 4">
            <a:extLst>
              <a:ext uri="{FF2B5EF4-FFF2-40B4-BE49-F238E27FC236}">
                <a16:creationId xmlns:a16="http://schemas.microsoft.com/office/drawing/2014/main" id="{41CE05AB-A350-44C0-804D-535ADC9DBC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FE9369-1470-48CE-8356-58964D6CB14F}"/>
              </a:ext>
            </a:extLst>
          </p:cNvPr>
          <p:cNvSpPr>
            <a:spLocks noGrp="1"/>
          </p:cNvSpPr>
          <p:nvPr>
            <p:ph type="sldNum" sz="quarter" idx="12"/>
          </p:nvPr>
        </p:nvSpPr>
        <p:spPr/>
        <p:txBody>
          <a:bodyPr/>
          <a:lstStyle/>
          <a:p>
            <a:fld id="{EFEA498A-4B6F-4284-A939-C8DD929E4BD1}" type="slidenum">
              <a:rPr lang="en-GB" smtClean="0"/>
              <a:t>‹#›</a:t>
            </a:fld>
            <a:endParaRPr lang="en-GB"/>
          </a:p>
        </p:txBody>
      </p:sp>
    </p:spTree>
    <p:extLst>
      <p:ext uri="{BB962C8B-B14F-4D97-AF65-F5344CB8AC3E}">
        <p14:creationId xmlns:p14="http://schemas.microsoft.com/office/powerpoint/2010/main" val="1409634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BC763-DF85-4120-B145-B386E3BC648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EEDC593-6056-45A7-B933-44B6AE47DB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2415D1-B355-4E68-B025-580F59EB3338}"/>
              </a:ext>
            </a:extLst>
          </p:cNvPr>
          <p:cNvSpPr>
            <a:spLocks noGrp="1"/>
          </p:cNvSpPr>
          <p:nvPr>
            <p:ph type="dt" sz="half" idx="10"/>
          </p:nvPr>
        </p:nvSpPr>
        <p:spPr/>
        <p:txBody>
          <a:bodyPr/>
          <a:lstStyle/>
          <a:p>
            <a:fld id="{EAFF5747-1CFB-4B73-BC6A-67EB8643B3C0}" type="datetimeFigureOut">
              <a:rPr lang="en-GB" smtClean="0"/>
              <a:t>21/06/2021</a:t>
            </a:fld>
            <a:endParaRPr lang="en-GB"/>
          </a:p>
        </p:txBody>
      </p:sp>
      <p:sp>
        <p:nvSpPr>
          <p:cNvPr id="5" name="Footer Placeholder 4">
            <a:extLst>
              <a:ext uri="{FF2B5EF4-FFF2-40B4-BE49-F238E27FC236}">
                <a16:creationId xmlns:a16="http://schemas.microsoft.com/office/drawing/2014/main" id="{6BF453ED-0F73-4150-A62B-A4ECF94DE1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7E4CC0-EA2B-4341-83BA-58AB97A1D56C}"/>
              </a:ext>
            </a:extLst>
          </p:cNvPr>
          <p:cNvSpPr>
            <a:spLocks noGrp="1"/>
          </p:cNvSpPr>
          <p:nvPr>
            <p:ph type="sldNum" sz="quarter" idx="12"/>
          </p:nvPr>
        </p:nvSpPr>
        <p:spPr/>
        <p:txBody>
          <a:bodyPr/>
          <a:lstStyle/>
          <a:p>
            <a:fld id="{EFEA498A-4B6F-4284-A939-C8DD929E4BD1}" type="slidenum">
              <a:rPr lang="en-GB" smtClean="0"/>
              <a:t>‹#›</a:t>
            </a:fld>
            <a:endParaRPr lang="en-GB"/>
          </a:p>
        </p:txBody>
      </p:sp>
    </p:spTree>
    <p:extLst>
      <p:ext uri="{BB962C8B-B14F-4D97-AF65-F5344CB8AC3E}">
        <p14:creationId xmlns:p14="http://schemas.microsoft.com/office/powerpoint/2010/main" val="3462142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D9829-0EAA-48A6-8736-B434E3A5CE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7A3FF6D-0FB7-47B6-BC71-B07A3F3A60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E92E9E-EC80-4A0E-A5A1-161AAFD8043F}"/>
              </a:ext>
            </a:extLst>
          </p:cNvPr>
          <p:cNvSpPr>
            <a:spLocks noGrp="1"/>
          </p:cNvSpPr>
          <p:nvPr>
            <p:ph type="dt" sz="half" idx="10"/>
          </p:nvPr>
        </p:nvSpPr>
        <p:spPr/>
        <p:txBody>
          <a:bodyPr/>
          <a:lstStyle/>
          <a:p>
            <a:fld id="{EAFF5747-1CFB-4B73-BC6A-67EB8643B3C0}" type="datetimeFigureOut">
              <a:rPr lang="en-GB" smtClean="0"/>
              <a:t>21/06/2021</a:t>
            </a:fld>
            <a:endParaRPr lang="en-GB"/>
          </a:p>
        </p:txBody>
      </p:sp>
      <p:sp>
        <p:nvSpPr>
          <p:cNvPr id="5" name="Footer Placeholder 4">
            <a:extLst>
              <a:ext uri="{FF2B5EF4-FFF2-40B4-BE49-F238E27FC236}">
                <a16:creationId xmlns:a16="http://schemas.microsoft.com/office/drawing/2014/main" id="{3348E8BB-1941-4FEE-9B9D-6D2DEDC5DB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288F20-D120-4A4C-8938-95C95F68B6A8}"/>
              </a:ext>
            </a:extLst>
          </p:cNvPr>
          <p:cNvSpPr>
            <a:spLocks noGrp="1"/>
          </p:cNvSpPr>
          <p:nvPr>
            <p:ph type="sldNum" sz="quarter" idx="12"/>
          </p:nvPr>
        </p:nvSpPr>
        <p:spPr/>
        <p:txBody>
          <a:bodyPr/>
          <a:lstStyle/>
          <a:p>
            <a:fld id="{EFEA498A-4B6F-4284-A939-C8DD929E4BD1}" type="slidenum">
              <a:rPr lang="en-GB" smtClean="0"/>
              <a:t>‹#›</a:t>
            </a:fld>
            <a:endParaRPr lang="en-GB"/>
          </a:p>
        </p:txBody>
      </p:sp>
    </p:spTree>
    <p:extLst>
      <p:ext uri="{BB962C8B-B14F-4D97-AF65-F5344CB8AC3E}">
        <p14:creationId xmlns:p14="http://schemas.microsoft.com/office/powerpoint/2010/main" val="1982790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7A072-C9A8-43F1-B368-773E17E340A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46D549B-1A3D-4855-917E-B4A9318AC88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408661D-8527-446B-A3AE-087F967D69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F1ED40E-0BA7-4866-9601-B77CB0C9FD0A}"/>
              </a:ext>
            </a:extLst>
          </p:cNvPr>
          <p:cNvSpPr>
            <a:spLocks noGrp="1"/>
          </p:cNvSpPr>
          <p:nvPr>
            <p:ph type="dt" sz="half" idx="10"/>
          </p:nvPr>
        </p:nvSpPr>
        <p:spPr/>
        <p:txBody>
          <a:bodyPr/>
          <a:lstStyle/>
          <a:p>
            <a:fld id="{EAFF5747-1CFB-4B73-BC6A-67EB8643B3C0}" type="datetimeFigureOut">
              <a:rPr lang="en-GB" smtClean="0"/>
              <a:t>21/06/2021</a:t>
            </a:fld>
            <a:endParaRPr lang="en-GB"/>
          </a:p>
        </p:txBody>
      </p:sp>
      <p:sp>
        <p:nvSpPr>
          <p:cNvPr id="6" name="Footer Placeholder 5">
            <a:extLst>
              <a:ext uri="{FF2B5EF4-FFF2-40B4-BE49-F238E27FC236}">
                <a16:creationId xmlns:a16="http://schemas.microsoft.com/office/drawing/2014/main" id="{4E081FF4-9023-41FE-AC94-38D707FED64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1150383-3966-4E56-8280-AD830B22C440}"/>
              </a:ext>
            </a:extLst>
          </p:cNvPr>
          <p:cNvSpPr>
            <a:spLocks noGrp="1"/>
          </p:cNvSpPr>
          <p:nvPr>
            <p:ph type="sldNum" sz="quarter" idx="12"/>
          </p:nvPr>
        </p:nvSpPr>
        <p:spPr/>
        <p:txBody>
          <a:bodyPr/>
          <a:lstStyle/>
          <a:p>
            <a:fld id="{EFEA498A-4B6F-4284-A939-C8DD929E4BD1}" type="slidenum">
              <a:rPr lang="en-GB" smtClean="0"/>
              <a:t>‹#›</a:t>
            </a:fld>
            <a:endParaRPr lang="en-GB"/>
          </a:p>
        </p:txBody>
      </p:sp>
    </p:spTree>
    <p:extLst>
      <p:ext uri="{BB962C8B-B14F-4D97-AF65-F5344CB8AC3E}">
        <p14:creationId xmlns:p14="http://schemas.microsoft.com/office/powerpoint/2010/main" val="1945849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BD2-849D-4C9E-9BAD-39FDE6FF4B9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C89B605-DB00-4D9F-8B90-D37E2BB5FC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F78FDA-79A6-40E2-805B-EC36A188EA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715C3E7-9B13-4BB2-8548-DCCFC99E24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CAF981E-DEF9-4E2C-AD07-CD57A10BE3B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0901671-5649-469A-844F-631296CF6EBC}"/>
              </a:ext>
            </a:extLst>
          </p:cNvPr>
          <p:cNvSpPr>
            <a:spLocks noGrp="1"/>
          </p:cNvSpPr>
          <p:nvPr>
            <p:ph type="dt" sz="half" idx="10"/>
          </p:nvPr>
        </p:nvSpPr>
        <p:spPr/>
        <p:txBody>
          <a:bodyPr/>
          <a:lstStyle/>
          <a:p>
            <a:fld id="{EAFF5747-1CFB-4B73-BC6A-67EB8643B3C0}" type="datetimeFigureOut">
              <a:rPr lang="en-GB" smtClean="0"/>
              <a:t>21/06/2021</a:t>
            </a:fld>
            <a:endParaRPr lang="en-GB"/>
          </a:p>
        </p:txBody>
      </p:sp>
      <p:sp>
        <p:nvSpPr>
          <p:cNvPr id="8" name="Footer Placeholder 7">
            <a:extLst>
              <a:ext uri="{FF2B5EF4-FFF2-40B4-BE49-F238E27FC236}">
                <a16:creationId xmlns:a16="http://schemas.microsoft.com/office/drawing/2014/main" id="{306AD4D2-6F03-4EF5-A1B1-770AA01F402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31A34E8-1C15-470A-B31E-C966299F739F}"/>
              </a:ext>
            </a:extLst>
          </p:cNvPr>
          <p:cNvSpPr>
            <a:spLocks noGrp="1"/>
          </p:cNvSpPr>
          <p:nvPr>
            <p:ph type="sldNum" sz="quarter" idx="12"/>
          </p:nvPr>
        </p:nvSpPr>
        <p:spPr/>
        <p:txBody>
          <a:bodyPr/>
          <a:lstStyle/>
          <a:p>
            <a:fld id="{EFEA498A-4B6F-4284-A939-C8DD929E4BD1}" type="slidenum">
              <a:rPr lang="en-GB" smtClean="0"/>
              <a:t>‹#›</a:t>
            </a:fld>
            <a:endParaRPr lang="en-GB"/>
          </a:p>
        </p:txBody>
      </p:sp>
    </p:spTree>
    <p:extLst>
      <p:ext uri="{BB962C8B-B14F-4D97-AF65-F5344CB8AC3E}">
        <p14:creationId xmlns:p14="http://schemas.microsoft.com/office/powerpoint/2010/main" val="2774813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19964-70DF-4D9D-9184-4D6D16CB381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CF19974-38FA-4869-A1C8-1FC8377E987C}"/>
              </a:ext>
            </a:extLst>
          </p:cNvPr>
          <p:cNvSpPr>
            <a:spLocks noGrp="1"/>
          </p:cNvSpPr>
          <p:nvPr>
            <p:ph type="dt" sz="half" idx="10"/>
          </p:nvPr>
        </p:nvSpPr>
        <p:spPr/>
        <p:txBody>
          <a:bodyPr/>
          <a:lstStyle/>
          <a:p>
            <a:fld id="{EAFF5747-1CFB-4B73-BC6A-67EB8643B3C0}" type="datetimeFigureOut">
              <a:rPr lang="en-GB" smtClean="0"/>
              <a:t>21/06/2021</a:t>
            </a:fld>
            <a:endParaRPr lang="en-GB"/>
          </a:p>
        </p:txBody>
      </p:sp>
      <p:sp>
        <p:nvSpPr>
          <p:cNvPr id="4" name="Footer Placeholder 3">
            <a:extLst>
              <a:ext uri="{FF2B5EF4-FFF2-40B4-BE49-F238E27FC236}">
                <a16:creationId xmlns:a16="http://schemas.microsoft.com/office/drawing/2014/main" id="{2D4B1A2A-2222-427A-BB26-6C6A3BEFF91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9ABE7D5-7352-4E25-9D1D-D5068C5F0706}"/>
              </a:ext>
            </a:extLst>
          </p:cNvPr>
          <p:cNvSpPr>
            <a:spLocks noGrp="1"/>
          </p:cNvSpPr>
          <p:nvPr>
            <p:ph type="sldNum" sz="quarter" idx="12"/>
          </p:nvPr>
        </p:nvSpPr>
        <p:spPr/>
        <p:txBody>
          <a:bodyPr/>
          <a:lstStyle/>
          <a:p>
            <a:fld id="{EFEA498A-4B6F-4284-A939-C8DD929E4BD1}" type="slidenum">
              <a:rPr lang="en-GB" smtClean="0"/>
              <a:t>‹#›</a:t>
            </a:fld>
            <a:endParaRPr lang="en-GB"/>
          </a:p>
        </p:txBody>
      </p:sp>
    </p:spTree>
    <p:extLst>
      <p:ext uri="{BB962C8B-B14F-4D97-AF65-F5344CB8AC3E}">
        <p14:creationId xmlns:p14="http://schemas.microsoft.com/office/powerpoint/2010/main" val="3813054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C009A6-0096-4CC4-9FCC-F7944A74059E}"/>
              </a:ext>
            </a:extLst>
          </p:cNvPr>
          <p:cNvSpPr>
            <a:spLocks noGrp="1"/>
          </p:cNvSpPr>
          <p:nvPr>
            <p:ph type="dt" sz="half" idx="10"/>
          </p:nvPr>
        </p:nvSpPr>
        <p:spPr/>
        <p:txBody>
          <a:bodyPr/>
          <a:lstStyle/>
          <a:p>
            <a:fld id="{EAFF5747-1CFB-4B73-BC6A-67EB8643B3C0}" type="datetimeFigureOut">
              <a:rPr lang="en-GB" smtClean="0"/>
              <a:t>21/06/2021</a:t>
            </a:fld>
            <a:endParaRPr lang="en-GB"/>
          </a:p>
        </p:txBody>
      </p:sp>
      <p:sp>
        <p:nvSpPr>
          <p:cNvPr id="3" name="Footer Placeholder 2">
            <a:extLst>
              <a:ext uri="{FF2B5EF4-FFF2-40B4-BE49-F238E27FC236}">
                <a16:creationId xmlns:a16="http://schemas.microsoft.com/office/drawing/2014/main" id="{88E50B50-DD19-4722-8138-AEB6A2AF822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02DE6C2-87FD-4A9F-9E76-A7CBDDDDFEB1}"/>
              </a:ext>
            </a:extLst>
          </p:cNvPr>
          <p:cNvSpPr>
            <a:spLocks noGrp="1"/>
          </p:cNvSpPr>
          <p:nvPr>
            <p:ph type="sldNum" sz="quarter" idx="12"/>
          </p:nvPr>
        </p:nvSpPr>
        <p:spPr/>
        <p:txBody>
          <a:bodyPr/>
          <a:lstStyle/>
          <a:p>
            <a:fld id="{EFEA498A-4B6F-4284-A939-C8DD929E4BD1}" type="slidenum">
              <a:rPr lang="en-GB" smtClean="0"/>
              <a:t>‹#›</a:t>
            </a:fld>
            <a:endParaRPr lang="en-GB"/>
          </a:p>
        </p:txBody>
      </p:sp>
    </p:spTree>
    <p:extLst>
      <p:ext uri="{BB962C8B-B14F-4D97-AF65-F5344CB8AC3E}">
        <p14:creationId xmlns:p14="http://schemas.microsoft.com/office/powerpoint/2010/main" val="4286684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AE399-ED6A-4E66-B063-9C8A92B342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29C3BBE-CACD-4123-AF2A-2EBB098444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BD77C36-1CC4-4D00-8F15-B6371008FD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8EB07B-C0B4-4E5B-9E43-9C575AE56C49}"/>
              </a:ext>
            </a:extLst>
          </p:cNvPr>
          <p:cNvSpPr>
            <a:spLocks noGrp="1"/>
          </p:cNvSpPr>
          <p:nvPr>
            <p:ph type="dt" sz="half" idx="10"/>
          </p:nvPr>
        </p:nvSpPr>
        <p:spPr/>
        <p:txBody>
          <a:bodyPr/>
          <a:lstStyle/>
          <a:p>
            <a:fld id="{EAFF5747-1CFB-4B73-BC6A-67EB8643B3C0}" type="datetimeFigureOut">
              <a:rPr lang="en-GB" smtClean="0"/>
              <a:t>21/06/2021</a:t>
            </a:fld>
            <a:endParaRPr lang="en-GB"/>
          </a:p>
        </p:txBody>
      </p:sp>
      <p:sp>
        <p:nvSpPr>
          <p:cNvPr id="6" name="Footer Placeholder 5">
            <a:extLst>
              <a:ext uri="{FF2B5EF4-FFF2-40B4-BE49-F238E27FC236}">
                <a16:creationId xmlns:a16="http://schemas.microsoft.com/office/drawing/2014/main" id="{A057E9A4-1B6F-45D3-9BFD-08E2910ECD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90F616-FF79-44B5-806F-00139807B5AE}"/>
              </a:ext>
            </a:extLst>
          </p:cNvPr>
          <p:cNvSpPr>
            <a:spLocks noGrp="1"/>
          </p:cNvSpPr>
          <p:nvPr>
            <p:ph type="sldNum" sz="quarter" idx="12"/>
          </p:nvPr>
        </p:nvSpPr>
        <p:spPr/>
        <p:txBody>
          <a:bodyPr/>
          <a:lstStyle/>
          <a:p>
            <a:fld id="{EFEA498A-4B6F-4284-A939-C8DD929E4BD1}" type="slidenum">
              <a:rPr lang="en-GB" smtClean="0"/>
              <a:t>‹#›</a:t>
            </a:fld>
            <a:endParaRPr lang="en-GB"/>
          </a:p>
        </p:txBody>
      </p:sp>
    </p:spTree>
    <p:extLst>
      <p:ext uri="{BB962C8B-B14F-4D97-AF65-F5344CB8AC3E}">
        <p14:creationId xmlns:p14="http://schemas.microsoft.com/office/powerpoint/2010/main" val="3031003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BFDAB-AECB-4EBE-B186-C0FA4F4BAB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C4E075F-5F14-40FB-AE40-498F25BB15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64F0DA0-6AA3-44C9-8D7E-B9A57EC91E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BBB07E-D862-4258-8496-9154AA1F322A}"/>
              </a:ext>
            </a:extLst>
          </p:cNvPr>
          <p:cNvSpPr>
            <a:spLocks noGrp="1"/>
          </p:cNvSpPr>
          <p:nvPr>
            <p:ph type="dt" sz="half" idx="10"/>
          </p:nvPr>
        </p:nvSpPr>
        <p:spPr/>
        <p:txBody>
          <a:bodyPr/>
          <a:lstStyle/>
          <a:p>
            <a:fld id="{EAFF5747-1CFB-4B73-BC6A-67EB8643B3C0}" type="datetimeFigureOut">
              <a:rPr lang="en-GB" smtClean="0"/>
              <a:t>21/06/2021</a:t>
            </a:fld>
            <a:endParaRPr lang="en-GB"/>
          </a:p>
        </p:txBody>
      </p:sp>
      <p:sp>
        <p:nvSpPr>
          <p:cNvPr id="6" name="Footer Placeholder 5">
            <a:extLst>
              <a:ext uri="{FF2B5EF4-FFF2-40B4-BE49-F238E27FC236}">
                <a16:creationId xmlns:a16="http://schemas.microsoft.com/office/drawing/2014/main" id="{9A4654A1-BA80-4DDB-9A1E-6653686DDE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B83BCC-2257-4C99-B482-3C11FE6D6919}"/>
              </a:ext>
            </a:extLst>
          </p:cNvPr>
          <p:cNvSpPr>
            <a:spLocks noGrp="1"/>
          </p:cNvSpPr>
          <p:nvPr>
            <p:ph type="sldNum" sz="quarter" idx="12"/>
          </p:nvPr>
        </p:nvSpPr>
        <p:spPr/>
        <p:txBody>
          <a:bodyPr/>
          <a:lstStyle/>
          <a:p>
            <a:fld id="{EFEA498A-4B6F-4284-A939-C8DD929E4BD1}" type="slidenum">
              <a:rPr lang="en-GB" smtClean="0"/>
              <a:t>‹#›</a:t>
            </a:fld>
            <a:endParaRPr lang="en-GB"/>
          </a:p>
        </p:txBody>
      </p:sp>
    </p:spTree>
    <p:extLst>
      <p:ext uri="{BB962C8B-B14F-4D97-AF65-F5344CB8AC3E}">
        <p14:creationId xmlns:p14="http://schemas.microsoft.com/office/powerpoint/2010/main" val="2711588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B90672-2475-42E2-961F-F2AD40C4E7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F01EE09-D131-4783-82B1-3E5D8919F7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ED25A60-5979-4ECC-928D-E12AF54FA1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FF5747-1CFB-4B73-BC6A-67EB8643B3C0}" type="datetimeFigureOut">
              <a:rPr lang="en-GB" smtClean="0"/>
              <a:t>21/06/2021</a:t>
            </a:fld>
            <a:endParaRPr lang="en-GB"/>
          </a:p>
        </p:txBody>
      </p:sp>
      <p:sp>
        <p:nvSpPr>
          <p:cNvPr id="5" name="Footer Placeholder 4">
            <a:extLst>
              <a:ext uri="{FF2B5EF4-FFF2-40B4-BE49-F238E27FC236}">
                <a16:creationId xmlns:a16="http://schemas.microsoft.com/office/drawing/2014/main" id="{CCDFDB91-D835-44B0-AEB0-31F27EBCB6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73C661E-D76B-4B34-8612-FD5E49074F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EA498A-4B6F-4284-A939-C8DD929E4BD1}" type="slidenum">
              <a:rPr lang="en-GB" smtClean="0"/>
              <a:t>‹#›</a:t>
            </a:fld>
            <a:endParaRPr lang="en-GB"/>
          </a:p>
        </p:txBody>
      </p:sp>
    </p:spTree>
    <p:extLst>
      <p:ext uri="{BB962C8B-B14F-4D97-AF65-F5344CB8AC3E}">
        <p14:creationId xmlns:p14="http://schemas.microsoft.com/office/powerpoint/2010/main" val="1547631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C1D84-25F6-48C5-85CC-379E0D59C1D8}"/>
              </a:ext>
            </a:extLst>
          </p:cNvPr>
          <p:cNvSpPr>
            <a:spLocks noGrp="1"/>
          </p:cNvSpPr>
          <p:nvPr>
            <p:ph type="ctrTitle"/>
          </p:nvPr>
        </p:nvSpPr>
        <p:spPr/>
        <p:txBody>
          <a:bodyPr/>
          <a:lstStyle/>
          <a:p>
            <a:r>
              <a:rPr lang="en-GB" dirty="0"/>
              <a:t>Algebra</a:t>
            </a:r>
          </a:p>
        </p:txBody>
      </p:sp>
      <p:sp>
        <p:nvSpPr>
          <p:cNvPr id="3" name="Subtitle 2">
            <a:extLst>
              <a:ext uri="{FF2B5EF4-FFF2-40B4-BE49-F238E27FC236}">
                <a16:creationId xmlns:a16="http://schemas.microsoft.com/office/drawing/2014/main" id="{F933A9F4-2BCC-47A8-96D3-E7F121F6BD09}"/>
              </a:ext>
            </a:extLst>
          </p:cNvPr>
          <p:cNvSpPr>
            <a:spLocks noGrp="1"/>
          </p:cNvSpPr>
          <p:nvPr>
            <p:ph type="subTitle" idx="1"/>
          </p:nvPr>
        </p:nvSpPr>
        <p:spPr/>
        <p:txBody>
          <a:bodyPr/>
          <a:lstStyle/>
          <a:p>
            <a:r>
              <a:rPr lang="en-GB" dirty="0"/>
              <a:t>Introducing The Four Arithmetic Functions and</a:t>
            </a:r>
          </a:p>
          <a:p>
            <a:r>
              <a:rPr lang="en-GB" dirty="0"/>
              <a:t>Reduction to find “X”</a:t>
            </a:r>
          </a:p>
        </p:txBody>
      </p:sp>
    </p:spTree>
    <p:extLst>
      <p:ext uri="{BB962C8B-B14F-4D97-AF65-F5344CB8AC3E}">
        <p14:creationId xmlns:p14="http://schemas.microsoft.com/office/powerpoint/2010/main" val="4066574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75222-302A-4D5E-89E6-9C752CD61EEC}"/>
              </a:ext>
            </a:extLst>
          </p:cNvPr>
          <p:cNvSpPr>
            <a:spLocks noGrp="1"/>
          </p:cNvSpPr>
          <p:nvPr>
            <p:ph type="title"/>
          </p:nvPr>
        </p:nvSpPr>
        <p:spPr/>
        <p:txBody>
          <a:bodyPr/>
          <a:lstStyle/>
          <a:p>
            <a:pPr algn="ctr"/>
            <a:r>
              <a:rPr lang="en-GB" dirty="0"/>
              <a:t>The Four Arithmetic Functions</a:t>
            </a:r>
          </a:p>
        </p:txBody>
      </p:sp>
      <p:sp>
        <p:nvSpPr>
          <p:cNvPr id="3" name="Content Placeholder 2">
            <a:extLst>
              <a:ext uri="{FF2B5EF4-FFF2-40B4-BE49-F238E27FC236}">
                <a16:creationId xmlns:a16="http://schemas.microsoft.com/office/drawing/2014/main" id="{9CD3A9F8-B11B-40A3-AC27-11B0FCBD4CF6}"/>
              </a:ext>
            </a:extLst>
          </p:cNvPr>
          <p:cNvSpPr>
            <a:spLocks noGrp="1"/>
          </p:cNvSpPr>
          <p:nvPr>
            <p:ph idx="1"/>
          </p:nvPr>
        </p:nvSpPr>
        <p:spPr>
          <a:xfrm>
            <a:off x="838200" y="1825625"/>
            <a:ext cx="10515600" cy="699861"/>
          </a:xfrm>
        </p:spPr>
        <p:txBody>
          <a:bodyPr>
            <a:normAutofit/>
          </a:bodyPr>
          <a:lstStyle/>
          <a:p>
            <a:pPr marL="0" indent="0">
              <a:buNone/>
            </a:pPr>
            <a:r>
              <a:rPr lang="en-GB" sz="2000" dirty="0"/>
              <a:t>Algebra is mathematics where numbers are quite often replaced by letters. The letters can have any value given to them, so their value can vary – they are called “variables”</a:t>
            </a:r>
          </a:p>
        </p:txBody>
      </p:sp>
      <p:sp>
        <p:nvSpPr>
          <p:cNvPr id="4" name="Content Placeholder 2">
            <a:extLst>
              <a:ext uri="{FF2B5EF4-FFF2-40B4-BE49-F238E27FC236}">
                <a16:creationId xmlns:a16="http://schemas.microsoft.com/office/drawing/2014/main" id="{84E0E647-DB59-40D2-8D4A-47113F01DE7B}"/>
              </a:ext>
            </a:extLst>
          </p:cNvPr>
          <p:cNvSpPr txBox="1">
            <a:spLocks/>
          </p:cNvSpPr>
          <p:nvPr/>
        </p:nvSpPr>
        <p:spPr>
          <a:xfrm>
            <a:off x="838200" y="2503715"/>
            <a:ext cx="10515600" cy="92528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t>Numbers are quite often used to support the variables, but because numbers have fixed values they are called “constants”. Constants are used to do arithmetic operations on variables such as multiply or divide them etc.</a:t>
            </a:r>
          </a:p>
        </p:txBody>
      </p:sp>
      <p:pic>
        <p:nvPicPr>
          <p:cNvPr id="6" name="Picture 5">
            <a:extLst>
              <a:ext uri="{FF2B5EF4-FFF2-40B4-BE49-F238E27FC236}">
                <a16:creationId xmlns:a16="http://schemas.microsoft.com/office/drawing/2014/main" id="{2438508E-B877-4B19-B9C5-8B2E2785D5A0}"/>
              </a:ext>
            </a:extLst>
          </p:cNvPr>
          <p:cNvPicPr>
            <a:picLocks noChangeAspect="1"/>
          </p:cNvPicPr>
          <p:nvPr/>
        </p:nvPicPr>
        <p:blipFill>
          <a:blip r:embed="rId2"/>
          <a:stretch>
            <a:fillRect/>
          </a:stretch>
        </p:blipFill>
        <p:spPr>
          <a:xfrm>
            <a:off x="4039330" y="3716054"/>
            <a:ext cx="4113339" cy="782072"/>
          </a:xfrm>
          <a:prstGeom prst="rect">
            <a:avLst/>
          </a:prstGeom>
        </p:spPr>
      </p:pic>
      <p:sp>
        <p:nvSpPr>
          <p:cNvPr id="7" name="Content Placeholder 2">
            <a:extLst>
              <a:ext uri="{FF2B5EF4-FFF2-40B4-BE49-F238E27FC236}">
                <a16:creationId xmlns:a16="http://schemas.microsoft.com/office/drawing/2014/main" id="{2CC35F36-37DD-4503-A3F7-0D57652F940D}"/>
              </a:ext>
            </a:extLst>
          </p:cNvPr>
          <p:cNvSpPr txBox="1">
            <a:spLocks/>
          </p:cNvSpPr>
          <p:nvPr/>
        </p:nvSpPr>
        <p:spPr>
          <a:xfrm>
            <a:off x="838200" y="4785181"/>
            <a:ext cx="10515600" cy="64026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t>Numbers added together give constant results, 1 + 1 can only be 2 (except in some circumstances but we won’t worry about these yet).</a:t>
            </a:r>
          </a:p>
        </p:txBody>
      </p:sp>
    </p:spTree>
    <p:extLst>
      <p:ext uri="{BB962C8B-B14F-4D97-AF65-F5344CB8AC3E}">
        <p14:creationId xmlns:p14="http://schemas.microsoft.com/office/powerpoint/2010/main" val="4059966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75222-302A-4D5E-89E6-9C752CD61EEC}"/>
              </a:ext>
            </a:extLst>
          </p:cNvPr>
          <p:cNvSpPr>
            <a:spLocks noGrp="1"/>
          </p:cNvSpPr>
          <p:nvPr>
            <p:ph type="title"/>
          </p:nvPr>
        </p:nvSpPr>
        <p:spPr/>
        <p:txBody>
          <a:bodyPr/>
          <a:lstStyle/>
          <a:p>
            <a:pPr algn="ctr"/>
            <a:r>
              <a:rPr lang="en-GB" dirty="0"/>
              <a:t>The Four Arithmetic Functions</a:t>
            </a:r>
          </a:p>
        </p:txBody>
      </p:sp>
      <p:pic>
        <p:nvPicPr>
          <p:cNvPr id="10" name="Picture 9">
            <a:extLst>
              <a:ext uri="{FF2B5EF4-FFF2-40B4-BE49-F238E27FC236}">
                <a16:creationId xmlns:a16="http://schemas.microsoft.com/office/drawing/2014/main" id="{3D70A558-A7AA-478E-A01A-02705D6C1F2A}"/>
              </a:ext>
            </a:extLst>
          </p:cNvPr>
          <p:cNvPicPr>
            <a:picLocks noChangeAspect="1"/>
          </p:cNvPicPr>
          <p:nvPr/>
        </p:nvPicPr>
        <p:blipFill>
          <a:blip r:embed="rId2"/>
          <a:stretch>
            <a:fillRect/>
          </a:stretch>
        </p:blipFill>
        <p:spPr>
          <a:xfrm>
            <a:off x="4591142" y="1487509"/>
            <a:ext cx="3009715" cy="576422"/>
          </a:xfrm>
          <a:prstGeom prst="rect">
            <a:avLst/>
          </a:prstGeom>
        </p:spPr>
      </p:pic>
      <p:sp>
        <p:nvSpPr>
          <p:cNvPr id="11" name="Content Placeholder 2">
            <a:extLst>
              <a:ext uri="{FF2B5EF4-FFF2-40B4-BE49-F238E27FC236}">
                <a16:creationId xmlns:a16="http://schemas.microsoft.com/office/drawing/2014/main" id="{CD6EE053-7116-4C6C-8D61-9F9FC8734EF9}"/>
              </a:ext>
            </a:extLst>
          </p:cNvPr>
          <p:cNvSpPr>
            <a:spLocks noGrp="1"/>
          </p:cNvSpPr>
          <p:nvPr>
            <p:ph idx="1"/>
          </p:nvPr>
        </p:nvSpPr>
        <p:spPr>
          <a:xfrm>
            <a:off x="838199" y="2113211"/>
            <a:ext cx="10515600" cy="699861"/>
          </a:xfrm>
        </p:spPr>
        <p:txBody>
          <a:bodyPr>
            <a:normAutofit/>
          </a:bodyPr>
          <a:lstStyle/>
          <a:p>
            <a:pPr marL="0" indent="0">
              <a:buNone/>
            </a:pPr>
            <a:r>
              <a:rPr lang="en-GB" sz="2000" dirty="0"/>
              <a:t>This is an algebraic expression, we are adding a variable “x” to a constant “1” to obtain a constant “2”. There can only be one value for “x” that will satisfy this equation, x = 1.</a:t>
            </a:r>
          </a:p>
        </p:txBody>
      </p:sp>
      <p:pic>
        <p:nvPicPr>
          <p:cNvPr id="15" name="Picture 14">
            <a:extLst>
              <a:ext uri="{FF2B5EF4-FFF2-40B4-BE49-F238E27FC236}">
                <a16:creationId xmlns:a16="http://schemas.microsoft.com/office/drawing/2014/main" id="{780C46B2-4350-46A4-B0AF-5C4C888CA1E3}"/>
              </a:ext>
            </a:extLst>
          </p:cNvPr>
          <p:cNvPicPr>
            <a:picLocks noChangeAspect="1"/>
          </p:cNvPicPr>
          <p:nvPr/>
        </p:nvPicPr>
        <p:blipFill>
          <a:blip r:embed="rId3"/>
          <a:stretch>
            <a:fillRect/>
          </a:stretch>
        </p:blipFill>
        <p:spPr>
          <a:xfrm>
            <a:off x="4767059" y="2813072"/>
            <a:ext cx="2833798" cy="699861"/>
          </a:xfrm>
          <a:prstGeom prst="rect">
            <a:avLst/>
          </a:prstGeom>
        </p:spPr>
      </p:pic>
      <p:sp>
        <p:nvSpPr>
          <p:cNvPr id="16" name="Content Placeholder 2">
            <a:extLst>
              <a:ext uri="{FF2B5EF4-FFF2-40B4-BE49-F238E27FC236}">
                <a16:creationId xmlns:a16="http://schemas.microsoft.com/office/drawing/2014/main" id="{96AD41ED-8F39-419C-A647-3C377B541C28}"/>
              </a:ext>
            </a:extLst>
          </p:cNvPr>
          <p:cNvSpPr txBox="1">
            <a:spLocks/>
          </p:cNvSpPr>
          <p:nvPr/>
        </p:nvSpPr>
        <p:spPr>
          <a:xfrm>
            <a:off x="838199" y="3615440"/>
            <a:ext cx="10515600" cy="329543"/>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t>This time we have a problem, how can we say what the value of “x” and “y” are?</a:t>
            </a:r>
          </a:p>
        </p:txBody>
      </p:sp>
      <p:sp>
        <p:nvSpPr>
          <p:cNvPr id="17" name="Content Placeholder 2">
            <a:extLst>
              <a:ext uri="{FF2B5EF4-FFF2-40B4-BE49-F238E27FC236}">
                <a16:creationId xmlns:a16="http://schemas.microsoft.com/office/drawing/2014/main" id="{A8067686-16BB-4413-873C-6965D8669BBD}"/>
              </a:ext>
            </a:extLst>
          </p:cNvPr>
          <p:cNvSpPr txBox="1">
            <a:spLocks/>
          </p:cNvSpPr>
          <p:nvPr/>
        </p:nvSpPr>
        <p:spPr>
          <a:xfrm>
            <a:off x="838199" y="3985758"/>
            <a:ext cx="10515600" cy="329543"/>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t> “x” and “y” can have ANY value provided that they add up to 2.</a:t>
            </a:r>
          </a:p>
        </p:txBody>
      </p:sp>
      <p:pic>
        <p:nvPicPr>
          <p:cNvPr id="19" name="Picture 18">
            <a:extLst>
              <a:ext uri="{FF2B5EF4-FFF2-40B4-BE49-F238E27FC236}">
                <a16:creationId xmlns:a16="http://schemas.microsoft.com/office/drawing/2014/main" id="{807CE7B3-E254-47D2-A776-F51E093FB10E}"/>
              </a:ext>
            </a:extLst>
          </p:cNvPr>
          <p:cNvPicPr>
            <a:picLocks noChangeAspect="1"/>
          </p:cNvPicPr>
          <p:nvPr/>
        </p:nvPicPr>
        <p:blipFill>
          <a:blip r:embed="rId4"/>
          <a:stretch>
            <a:fillRect/>
          </a:stretch>
        </p:blipFill>
        <p:spPr>
          <a:xfrm>
            <a:off x="838199" y="4356076"/>
            <a:ext cx="3795040" cy="2230274"/>
          </a:xfrm>
          <a:prstGeom prst="rect">
            <a:avLst/>
          </a:prstGeom>
        </p:spPr>
      </p:pic>
      <p:sp>
        <p:nvSpPr>
          <p:cNvPr id="20" name="Content Placeholder 2">
            <a:extLst>
              <a:ext uri="{FF2B5EF4-FFF2-40B4-BE49-F238E27FC236}">
                <a16:creationId xmlns:a16="http://schemas.microsoft.com/office/drawing/2014/main" id="{3A23CF60-B043-4B95-A36B-24D7E40C36E3}"/>
              </a:ext>
            </a:extLst>
          </p:cNvPr>
          <p:cNvSpPr txBox="1">
            <a:spLocks/>
          </p:cNvSpPr>
          <p:nvPr/>
        </p:nvSpPr>
        <p:spPr>
          <a:xfrm>
            <a:off x="4979124" y="5046515"/>
            <a:ext cx="6692666" cy="124245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t>If we are given a problem like this, we usually have two equations and can work out exact values for “x” and “y” but as this stands …… exact values aren’t possible.</a:t>
            </a:r>
          </a:p>
        </p:txBody>
      </p:sp>
    </p:spTree>
    <p:extLst>
      <p:ext uri="{BB962C8B-B14F-4D97-AF65-F5344CB8AC3E}">
        <p14:creationId xmlns:p14="http://schemas.microsoft.com/office/powerpoint/2010/main" val="477528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randombar(horizontal)">
                                      <p:cBhvr>
                                        <p:cTn id="12" dur="5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randombar(horizontal)">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randombar(horizontal)">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randombar(horizontal)">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randombar(horizontal)">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randombar(horizontal)">
                                      <p:cBhvr>
                                        <p:cTn id="3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16" grpId="0"/>
      <p:bldP spid="17"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40FC6-A332-4AB4-B5CA-2454E7CA4397}"/>
              </a:ext>
            </a:extLst>
          </p:cNvPr>
          <p:cNvSpPr>
            <a:spLocks noGrp="1"/>
          </p:cNvSpPr>
          <p:nvPr>
            <p:ph type="title"/>
          </p:nvPr>
        </p:nvSpPr>
        <p:spPr>
          <a:xfrm>
            <a:off x="330927" y="600266"/>
            <a:ext cx="11521440" cy="775698"/>
          </a:xfrm>
        </p:spPr>
        <p:txBody>
          <a:bodyPr/>
          <a:lstStyle/>
          <a:p>
            <a:pPr algn="ctr"/>
            <a:r>
              <a:rPr lang="en-GB" dirty="0"/>
              <a:t>Algebraic Manipulation – Getting “x” On Its Own</a:t>
            </a:r>
          </a:p>
        </p:txBody>
      </p:sp>
      <p:sp>
        <p:nvSpPr>
          <p:cNvPr id="4" name="TextBox 3">
            <a:extLst>
              <a:ext uri="{FF2B5EF4-FFF2-40B4-BE49-F238E27FC236}">
                <a16:creationId xmlns:a16="http://schemas.microsoft.com/office/drawing/2014/main" id="{FFE6E661-25FF-4C11-AB76-168FCF1B78C4}"/>
              </a:ext>
            </a:extLst>
          </p:cNvPr>
          <p:cNvSpPr txBox="1"/>
          <p:nvPr/>
        </p:nvSpPr>
        <p:spPr>
          <a:xfrm>
            <a:off x="452846" y="1637211"/>
            <a:ext cx="11277600" cy="646331"/>
          </a:xfrm>
          <a:prstGeom prst="rect">
            <a:avLst/>
          </a:prstGeom>
          <a:noFill/>
        </p:spPr>
        <p:txBody>
          <a:bodyPr wrap="square" rtlCol="0">
            <a:spAutoFit/>
          </a:bodyPr>
          <a:lstStyle/>
          <a:p>
            <a:r>
              <a:rPr lang="en-GB" dirty="0"/>
              <a:t>This can be tricky, but if you follow a set of rules you will always get the right result. First of all we will look at a simple example.</a:t>
            </a:r>
          </a:p>
        </p:txBody>
      </p:sp>
      <p:pic>
        <p:nvPicPr>
          <p:cNvPr id="6" name="Picture 5">
            <a:extLst>
              <a:ext uri="{FF2B5EF4-FFF2-40B4-BE49-F238E27FC236}">
                <a16:creationId xmlns:a16="http://schemas.microsoft.com/office/drawing/2014/main" id="{7FA7A4E3-AFF1-407D-8058-AC7E54133141}"/>
              </a:ext>
            </a:extLst>
          </p:cNvPr>
          <p:cNvPicPr>
            <a:picLocks noChangeAspect="1"/>
          </p:cNvPicPr>
          <p:nvPr/>
        </p:nvPicPr>
        <p:blipFill>
          <a:blip r:embed="rId2"/>
          <a:stretch>
            <a:fillRect/>
          </a:stretch>
        </p:blipFill>
        <p:spPr>
          <a:xfrm>
            <a:off x="4965631" y="2349657"/>
            <a:ext cx="2260738" cy="524171"/>
          </a:xfrm>
          <a:prstGeom prst="rect">
            <a:avLst/>
          </a:prstGeom>
        </p:spPr>
      </p:pic>
      <p:sp>
        <p:nvSpPr>
          <p:cNvPr id="7" name="TextBox 6">
            <a:extLst>
              <a:ext uri="{FF2B5EF4-FFF2-40B4-BE49-F238E27FC236}">
                <a16:creationId xmlns:a16="http://schemas.microsoft.com/office/drawing/2014/main" id="{AC911968-A0B1-47FD-A580-D32A4D8DE77B}"/>
              </a:ext>
            </a:extLst>
          </p:cNvPr>
          <p:cNvSpPr txBox="1"/>
          <p:nvPr/>
        </p:nvSpPr>
        <p:spPr>
          <a:xfrm>
            <a:off x="452846" y="2939943"/>
            <a:ext cx="11277600" cy="923330"/>
          </a:xfrm>
          <a:prstGeom prst="rect">
            <a:avLst/>
          </a:prstGeom>
          <a:noFill/>
        </p:spPr>
        <p:txBody>
          <a:bodyPr wrap="square" rtlCol="0">
            <a:spAutoFit/>
          </a:bodyPr>
          <a:lstStyle/>
          <a:p>
            <a:r>
              <a:rPr lang="en-GB" dirty="0"/>
              <a:t>You must learn how to interpret the question, so ask yourself “what is it saying?”. Well ….. There is a certain value which we can give to “x” which will make the equation true. Before we see what that is, let’s break the equation into its components and learn a few rules.</a:t>
            </a:r>
          </a:p>
        </p:txBody>
      </p:sp>
      <p:pic>
        <p:nvPicPr>
          <p:cNvPr id="9" name="Picture 8">
            <a:extLst>
              <a:ext uri="{FF2B5EF4-FFF2-40B4-BE49-F238E27FC236}">
                <a16:creationId xmlns:a16="http://schemas.microsoft.com/office/drawing/2014/main" id="{6737D3C6-0235-40EA-809A-29BA2DC0B711}"/>
              </a:ext>
            </a:extLst>
          </p:cNvPr>
          <p:cNvPicPr>
            <a:picLocks noChangeAspect="1"/>
          </p:cNvPicPr>
          <p:nvPr/>
        </p:nvPicPr>
        <p:blipFill>
          <a:blip r:embed="rId3"/>
          <a:stretch>
            <a:fillRect/>
          </a:stretch>
        </p:blipFill>
        <p:spPr>
          <a:xfrm>
            <a:off x="452846" y="3929388"/>
            <a:ext cx="5190476" cy="2809524"/>
          </a:xfrm>
          <a:prstGeom prst="rect">
            <a:avLst/>
          </a:prstGeom>
        </p:spPr>
      </p:pic>
      <p:pic>
        <p:nvPicPr>
          <p:cNvPr id="12" name="Picture 11">
            <a:extLst>
              <a:ext uri="{FF2B5EF4-FFF2-40B4-BE49-F238E27FC236}">
                <a16:creationId xmlns:a16="http://schemas.microsoft.com/office/drawing/2014/main" id="{C755BB10-4E1F-44B8-8A6C-05BCB577706A}"/>
              </a:ext>
            </a:extLst>
          </p:cNvPr>
          <p:cNvPicPr>
            <a:picLocks noChangeAspect="1"/>
          </p:cNvPicPr>
          <p:nvPr/>
        </p:nvPicPr>
        <p:blipFill>
          <a:blip r:embed="rId4"/>
          <a:stretch>
            <a:fillRect/>
          </a:stretch>
        </p:blipFill>
        <p:spPr>
          <a:xfrm>
            <a:off x="6885773" y="3863273"/>
            <a:ext cx="3716474" cy="369093"/>
          </a:xfrm>
          <a:prstGeom prst="rect">
            <a:avLst/>
          </a:prstGeom>
        </p:spPr>
      </p:pic>
      <p:sp>
        <p:nvSpPr>
          <p:cNvPr id="13" name="TextBox 12">
            <a:extLst>
              <a:ext uri="{FF2B5EF4-FFF2-40B4-BE49-F238E27FC236}">
                <a16:creationId xmlns:a16="http://schemas.microsoft.com/office/drawing/2014/main" id="{E76BDF6F-9222-4051-8DF7-F37A3F1B36DE}"/>
              </a:ext>
            </a:extLst>
          </p:cNvPr>
          <p:cNvSpPr txBox="1"/>
          <p:nvPr/>
        </p:nvSpPr>
        <p:spPr>
          <a:xfrm>
            <a:off x="5947954" y="4476206"/>
            <a:ext cx="5782492" cy="646331"/>
          </a:xfrm>
          <a:prstGeom prst="rect">
            <a:avLst/>
          </a:prstGeom>
          <a:noFill/>
        </p:spPr>
        <p:txBody>
          <a:bodyPr wrap="square" rtlCol="0">
            <a:spAutoFit/>
          </a:bodyPr>
          <a:lstStyle/>
          <a:p>
            <a:r>
              <a:rPr lang="en-GB" dirty="0"/>
              <a:t>Sometimes it helps to break the expression up like this, but its not always easy, what about 256x ??</a:t>
            </a:r>
          </a:p>
        </p:txBody>
      </p:sp>
      <p:sp>
        <p:nvSpPr>
          <p:cNvPr id="14" name="TextBox 13">
            <a:extLst>
              <a:ext uri="{FF2B5EF4-FFF2-40B4-BE49-F238E27FC236}">
                <a16:creationId xmlns:a16="http://schemas.microsoft.com/office/drawing/2014/main" id="{46A158E8-7BAE-4025-BA1D-ABBDB7E3B518}"/>
              </a:ext>
            </a:extLst>
          </p:cNvPr>
          <p:cNvSpPr txBox="1"/>
          <p:nvPr/>
        </p:nvSpPr>
        <p:spPr>
          <a:xfrm>
            <a:off x="5956662" y="5366377"/>
            <a:ext cx="5782492" cy="369332"/>
          </a:xfrm>
          <a:prstGeom prst="rect">
            <a:avLst/>
          </a:prstGeom>
          <a:noFill/>
        </p:spPr>
        <p:txBody>
          <a:bodyPr wrap="square" rtlCol="0">
            <a:spAutoFit/>
          </a:bodyPr>
          <a:lstStyle/>
          <a:p>
            <a:r>
              <a:rPr lang="en-GB" dirty="0"/>
              <a:t>OK – let’s find out the value for “x” ……….</a:t>
            </a:r>
          </a:p>
        </p:txBody>
      </p:sp>
    </p:spTree>
    <p:extLst>
      <p:ext uri="{BB962C8B-B14F-4D97-AF65-F5344CB8AC3E}">
        <p14:creationId xmlns:p14="http://schemas.microsoft.com/office/powerpoint/2010/main" val="675954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arn(inVertic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arn(inVertic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arn(inVertical)">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arn(inVertical)">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40FC6-A332-4AB4-B5CA-2454E7CA4397}"/>
              </a:ext>
            </a:extLst>
          </p:cNvPr>
          <p:cNvSpPr>
            <a:spLocks noGrp="1"/>
          </p:cNvSpPr>
          <p:nvPr>
            <p:ph type="title"/>
          </p:nvPr>
        </p:nvSpPr>
        <p:spPr>
          <a:xfrm>
            <a:off x="330927" y="600266"/>
            <a:ext cx="11521440" cy="775698"/>
          </a:xfrm>
        </p:spPr>
        <p:txBody>
          <a:bodyPr/>
          <a:lstStyle/>
          <a:p>
            <a:pPr algn="ctr"/>
            <a:r>
              <a:rPr lang="en-GB" dirty="0"/>
              <a:t>Algebraic Manipulation – Getting “x” On Its Own</a:t>
            </a:r>
          </a:p>
        </p:txBody>
      </p:sp>
      <p:pic>
        <p:nvPicPr>
          <p:cNvPr id="6" name="Picture 5">
            <a:extLst>
              <a:ext uri="{FF2B5EF4-FFF2-40B4-BE49-F238E27FC236}">
                <a16:creationId xmlns:a16="http://schemas.microsoft.com/office/drawing/2014/main" id="{7FA7A4E3-AFF1-407D-8058-AC7E54133141}"/>
              </a:ext>
            </a:extLst>
          </p:cNvPr>
          <p:cNvPicPr>
            <a:picLocks noChangeAspect="1"/>
          </p:cNvPicPr>
          <p:nvPr/>
        </p:nvPicPr>
        <p:blipFill>
          <a:blip r:embed="rId2"/>
          <a:stretch>
            <a:fillRect/>
          </a:stretch>
        </p:blipFill>
        <p:spPr>
          <a:xfrm>
            <a:off x="4961278" y="1445636"/>
            <a:ext cx="2260738" cy="524171"/>
          </a:xfrm>
          <a:prstGeom prst="rect">
            <a:avLst/>
          </a:prstGeom>
        </p:spPr>
      </p:pic>
      <p:sp>
        <p:nvSpPr>
          <p:cNvPr id="3" name="TextBox 2">
            <a:extLst>
              <a:ext uri="{FF2B5EF4-FFF2-40B4-BE49-F238E27FC236}">
                <a16:creationId xmlns:a16="http://schemas.microsoft.com/office/drawing/2014/main" id="{6DA1D5BA-45CD-4F53-AA80-05D9BE30DD0F}"/>
              </a:ext>
            </a:extLst>
          </p:cNvPr>
          <p:cNvSpPr txBox="1"/>
          <p:nvPr/>
        </p:nvSpPr>
        <p:spPr>
          <a:xfrm>
            <a:off x="740229" y="2299063"/>
            <a:ext cx="10728960" cy="646331"/>
          </a:xfrm>
          <a:prstGeom prst="rect">
            <a:avLst/>
          </a:prstGeom>
          <a:noFill/>
        </p:spPr>
        <p:txBody>
          <a:bodyPr wrap="square" rtlCol="0">
            <a:spAutoFit/>
          </a:bodyPr>
          <a:lstStyle/>
          <a:p>
            <a:r>
              <a:rPr lang="en-GB" dirty="0"/>
              <a:t>We use “reduction” to get “x” on its own, what that means is we use whichever arithmetic operations we need to “chip away” at the expression for “x” until it is on its own. We do this in steps, as many as we need.</a:t>
            </a:r>
          </a:p>
        </p:txBody>
      </p:sp>
      <p:sp>
        <p:nvSpPr>
          <p:cNvPr id="11" name="TextBox 10">
            <a:extLst>
              <a:ext uri="{FF2B5EF4-FFF2-40B4-BE49-F238E27FC236}">
                <a16:creationId xmlns:a16="http://schemas.microsoft.com/office/drawing/2014/main" id="{D5584A42-2932-4A79-BE71-0045ABDE7412}"/>
              </a:ext>
            </a:extLst>
          </p:cNvPr>
          <p:cNvSpPr txBox="1"/>
          <p:nvPr/>
        </p:nvSpPr>
        <p:spPr>
          <a:xfrm>
            <a:off x="740229" y="3021156"/>
            <a:ext cx="10728960" cy="369332"/>
          </a:xfrm>
          <a:prstGeom prst="rect">
            <a:avLst/>
          </a:prstGeom>
          <a:noFill/>
        </p:spPr>
        <p:txBody>
          <a:bodyPr wrap="square" rtlCol="0">
            <a:spAutoFit/>
          </a:bodyPr>
          <a:lstStyle/>
          <a:p>
            <a:r>
              <a:rPr lang="en-GB" dirty="0"/>
              <a:t>Step 1 – Divide BOTH sides (remember!!) by 4</a:t>
            </a:r>
          </a:p>
        </p:txBody>
      </p:sp>
      <p:pic>
        <p:nvPicPr>
          <p:cNvPr id="8" name="Picture 7">
            <a:extLst>
              <a:ext uri="{FF2B5EF4-FFF2-40B4-BE49-F238E27FC236}">
                <a16:creationId xmlns:a16="http://schemas.microsoft.com/office/drawing/2014/main" id="{91B84730-7BFD-4639-AEFA-ED3E863E8B6C}"/>
              </a:ext>
            </a:extLst>
          </p:cNvPr>
          <p:cNvPicPr>
            <a:picLocks noChangeAspect="1"/>
          </p:cNvPicPr>
          <p:nvPr/>
        </p:nvPicPr>
        <p:blipFill>
          <a:blip r:embed="rId3"/>
          <a:stretch>
            <a:fillRect/>
          </a:stretch>
        </p:blipFill>
        <p:spPr>
          <a:xfrm>
            <a:off x="3422518" y="3390488"/>
            <a:ext cx="5338257" cy="1325791"/>
          </a:xfrm>
          <a:prstGeom prst="rect">
            <a:avLst/>
          </a:prstGeom>
        </p:spPr>
      </p:pic>
      <p:sp>
        <p:nvSpPr>
          <p:cNvPr id="15" name="TextBox 14">
            <a:extLst>
              <a:ext uri="{FF2B5EF4-FFF2-40B4-BE49-F238E27FC236}">
                <a16:creationId xmlns:a16="http://schemas.microsoft.com/office/drawing/2014/main" id="{B3E35F7A-B66B-4911-B789-728D27A4D4B4}"/>
              </a:ext>
            </a:extLst>
          </p:cNvPr>
          <p:cNvSpPr txBox="1"/>
          <p:nvPr/>
        </p:nvSpPr>
        <p:spPr>
          <a:xfrm>
            <a:off x="740229" y="4796437"/>
            <a:ext cx="10728960" cy="646331"/>
          </a:xfrm>
          <a:prstGeom prst="rect">
            <a:avLst/>
          </a:prstGeom>
          <a:noFill/>
        </p:spPr>
        <p:txBody>
          <a:bodyPr wrap="square" rtlCol="0">
            <a:spAutoFit/>
          </a:bodyPr>
          <a:lstStyle/>
          <a:p>
            <a:r>
              <a:rPr lang="en-GB" dirty="0"/>
              <a:t>Step 2 – the “4” at the top will cancel out the “4” on the bottom, because if you multiply something by 4 then divide it by 4, you end up back where you started !!</a:t>
            </a:r>
          </a:p>
        </p:txBody>
      </p:sp>
      <p:cxnSp>
        <p:nvCxnSpPr>
          <p:cNvPr id="16" name="Straight Connector 15">
            <a:extLst>
              <a:ext uri="{FF2B5EF4-FFF2-40B4-BE49-F238E27FC236}">
                <a16:creationId xmlns:a16="http://schemas.microsoft.com/office/drawing/2014/main" id="{DC59592B-9333-4457-ACC5-948F2B354C40}"/>
              </a:ext>
            </a:extLst>
          </p:cNvPr>
          <p:cNvCxnSpPr>
            <a:cxnSpLocks/>
          </p:cNvCxnSpPr>
          <p:nvPr/>
        </p:nvCxnSpPr>
        <p:spPr>
          <a:xfrm flipH="1">
            <a:off x="6374674" y="3410592"/>
            <a:ext cx="522515" cy="53175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1835E05-B201-4399-9F4B-1D1B640F8A0A}"/>
              </a:ext>
            </a:extLst>
          </p:cNvPr>
          <p:cNvCxnSpPr>
            <a:cxnSpLocks/>
          </p:cNvCxnSpPr>
          <p:nvPr/>
        </p:nvCxnSpPr>
        <p:spPr>
          <a:xfrm flipH="1">
            <a:off x="6518365" y="4184521"/>
            <a:ext cx="522515" cy="53175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pic>
        <p:nvPicPr>
          <p:cNvPr id="20" name="Picture 19">
            <a:extLst>
              <a:ext uri="{FF2B5EF4-FFF2-40B4-BE49-F238E27FC236}">
                <a16:creationId xmlns:a16="http://schemas.microsoft.com/office/drawing/2014/main" id="{F004E210-3ACC-41F4-807E-279B37F03C1E}"/>
              </a:ext>
            </a:extLst>
          </p:cNvPr>
          <p:cNvPicPr>
            <a:picLocks noChangeAspect="1"/>
          </p:cNvPicPr>
          <p:nvPr/>
        </p:nvPicPr>
        <p:blipFill>
          <a:blip r:embed="rId4"/>
          <a:stretch>
            <a:fillRect/>
          </a:stretch>
        </p:blipFill>
        <p:spPr>
          <a:xfrm>
            <a:off x="4538522" y="5428381"/>
            <a:ext cx="3114956" cy="1337833"/>
          </a:xfrm>
          <a:prstGeom prst="rect">
            <a:avLst/>
          </a:prstGeom>
        </p:spPr>
      </p:pic>
    </p:spTree>
    <p:extLst>
      <p:ext uri="{BB962C8B-B14F-4D97-AF65-F5344CB8AC3E}">
        <p14:creationId xmlns:p14="http://schemas.microsoft.com/office/powerpoint/2010/main" val="2393270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500" fill="hold"/>
                                        <p:tgtEl>
                                          <p:spTgt spid="15"/>
                                        </p:tgtEl>
                                        <p:attrNameLst>
                                          <p:attrName>ppt_w</p:attrName>
                                        </p:attrNameLst>
                                      </p:cBhvr>
                                      <p:tavLst>
                                        <p:tav tm="0">
                                          <p:val>
                                            <p:fltVal val="0"/>
                                          </p:val>
                                        </p:tav>
                                        <p:tav tm="100000">
                                          <p:val>
                                            <p:strVal val="#ppt_w"/>
                                          </p:val>
                                        </p:tav>
                                      </p:tavLst>
                                    </p:anim>
                                    <p:anim calcmode="lin" valueType="num">
                                      <p:cBhvr>
                                        <p:cTn id="36" dur="500" fill="hold"/>
                                        <p:tgtEl>
                                          <p:spTgt spid="15"/>
                                        </p:tgtEl>
                                        <p:attrNameLst>
                                          <p:attrName>ppt_h</p:attrName>
                                        </p:attrNameLst>
                                      </p:cBhvr>
                                      <p:tavLst>
                                        <p:tav tm="0">
                                          <p:val>
                                            <p:fltVal val="0"/>
                                          </p:val>
                                        </p:tav>
                                        <p:tav tm="100000">
                                          <p:val>
                                            <p:strVal val="#ppt_h"/>
                                          </p:val>
                                        </p:tav>
                                      </p:tavLst>
                                    </p:anim>
                                    <p:animEffect transition="in" filter="fade">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nodeType="clickEffect">
                                  <p:stCondLst>
                                    <p:cond delay="0"/>
                                  </p:stCondLst>
                                  <p:childTnLst>
                                    <p:set>
                                      <p:cBhvr>
                                        <p:cTn id="41" dur="1" fill="hold">
                                          <p:stCondLst>
                                            <p:cond delay="0"/>
                                          </p:stCondLst>
                                        </p:cTn>
                                        <p:tgtEl>
                                          <p:spTgt spid="16"/>
                                        </p:tgtEl>
                                        <p:attrNameLst>
                                          <p:attrName>style.visibility</p:attrName>
                                        </p:attrNameLst>
                                      </p:cBhvr>
                                      <p:to>
                                        <p:strVal val="visible"/>
                                      </p:to>
                                    </p:set>
                                    <p:anim calcmode="lin" valueType="num">
                                      <p:cBhvr additive="base">
                                        <p:cTn id="42" dur="500" fill="hold"/>
                                        <p:tgtEl>
                                          <p:spTgt spid="16"/>
                                        </p:tgtEl>
                                        <p:attrNameLst>
                                          <p:attrName>ppt_x</p:attrName>
                                        </p:attrNameLst>
                                      </p:cBhvr>
                                      <p:tavLst>
                                        <p:tav tm="0">
                                          <p:val>
                                            <p:strVal val="1+#ppt_w/2"/>
                                          </p:val>
                                        </p:tav>
                                        <p:tav tm="100000">
                                          <p:val>
                                            <p:strVal val="#ppt_x"/>
                                          </p:val>
                                        </p:tav>
                                      </p:tavLst>
                                    </p:anim>
                                    <p:anim calcmode="lin" valueType="num">
                                      <p:cBhvr additive="base">
                                        <p:cTn id="43" dur="500" fill="hold"/>
                                        <p:tgtEl>
                                          <p:spTgt spid="16"/>
                                        </p:tgtEl>
                                        <p:attrNameLst>
                                          <p:attrName>ppt_y</p:attrName>
                                        </p:attrNameLst>
                                      </p:cBhvr>
                                      <p:tavLst>
                                        <p:tav tm="0">
                                          <p:val>
                                            <p:strVal val="#ppt_y"/>
                                          </p:val>
                                        </p:tav>
                                        <p:tav tm="100000">
                                          <p:val>
                                            <p:strVal val="#ppt_y"/>
                                          </p:val>
                                        </p:tav>
                                      </p:tavLst>
                                    </p:anim>
                                  </p:childTnLst>
                                </p:cTn>
                              </p:par>
                              <p:par>
                                <p:cTn id="44" presetID="2" presetClass="entr" presetSubtype="2" fill="hold" nodeType="withEffect">
                                  <p:stCondLst>
                                    <p:cond delay="0"/>
                                  </p:stCondLst>
                                  <p:childTnLst>
                                    <p:set>
                                      <p:cBhvr>
                                        <p:cTn id="45" dur="1" fill="hold">
                                          <p:stCondLst>
                                            <p:cond delay="0"/>
                                          </p:stCondLst>
                                        </p:cTn>
                                        <p:tgtEl>
                                          <p:spTgt spid="18"/>
                                        </p:tgtEl>
                                        <p:attrNameLst>
                                          <p:attrName>style.visibility</p:attrName>
                                        </p:attrNameLst>
                                      </p:cBhvr>
                                      <p:to>
                                        <p:strVal val="visible"/>
                                      </p:to>
                                    </p:set>
                                    <p:anim calcmode="lin" valueType="num">
                                      <p:cBhvr additive="base">
                                        <p:cTn id="46" dur="500" fill="hold"/>
                                        <p:tgtEl>
                                          <p:spTgt spid="18"/>
                                        </p:tgtEl>
                                        <p:attrNameLst>
                                          <p:attrName>ppt_x</p:attrName>
                                        </p:attrNameLst>
                                      </p:cBhvr>
                                      <p:tavLst>
                                        <p:tav tm="0">
                                          <p:val>
                                            <p:strVal val="1+#ppt_w/2"/>
                                          </p:val>
                                        </p:tav>
                                        <p:tav tm="100000">
                                          <p:val>
                                            <p:strVal val="#ppt_x"/>
                                          </p:val>
                                        </p:tav>
                                      </p:tavLst>
                                    </p:anim>
                                    <p:anim calcmode="lin" valueType="num">
                                      <p:cBhvr additive="base">
                                        <p:cTn id="47"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20"/>
                                        </p:tgtEl>
                                        <p:attrNameLst>
                                          <p:attrName>style.visibility</p:attrName>
                                        </p:attrNameLst>
                                      </p:cBhvr>
                                      <p:to>
                                        <p:strVal val="visible"/>
                                      </p:to>
                                    </p:set>
                                    <p:anim calcmode="lin" valueType="num">
                                      <p:cBhvr>
                                        <p:cTn id="52" dur="500" fill="hold"/>
                                        <p:tgtEl>
                                          <p:spTgt spid="20"/>
                                        </p:tgtEl>
                                        <p:attrNameLst>
                                          <p:attrName>ppt_w</p:attrName>
                                        </p:attrNameLst>
                                      </p:cBhvr>
                                      <p:tavLst>
                                        <p:tav tm="0">
                                          <p:val>
                                            <p:fltVal val="0"/>
                                          </p:val>
                                        </p:tav>
                                        <p:tav tm="100000">
                                          <p:val>
                                            <p:strVal val="#ppt_w"/>
                                          </p:val>
                                        </p:tav>
                                      </p:tavLst>
                                    </p:anim>
                                    <p:anim calcmode="lin" valueType="num">
                                      <p:cBhvr>
                                        <p:cTn id="53" dur="500" fill="hold"/>
                                        <p:tgtEl>
                                          <p:spTgt spid="20"/>
                                        </p:tgtEl>
                                        <p:attrNameLst>
                                          <p:attrName>ppt_h</p:attrName>
                                        </p:attrNameLst>
                                      </p:cBhvr>
                                      <p:tavLst>
                                        <p:tav tm="0">
                                          <p:val>
                                            <p:fltVal val="0"/>
                                          </p:val>
                                        </p:tav>
                                        <p:tav tm="100000">
                                          <p:val>
                                            <p:strVal val="#ppt_h"/>
                                          </p:val>
                                        </p:tav>
                                      </p:tavLst>
                                    </p:anim>
                                    <p:animEffect transition="in" filter="fade">
                                      <p:cBhvr>
                                        <p:cTn id="5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BED04-BA01-48D9-AE3B-6676718D3B5F}"/>
              </a:ext>
            </a:extLst>
          </p:cNvPr>
          <p:cNvSpPr>
            <a:spLocks noGrp="1"/>
          </p:cNvSpPr>
          <p:nvPr>
            <p:ph type="title"/>
          </p:nvPr>
        </p:nvSpPr>
        <p:spPr/>
        <p:txBody>
          <a:bodyPr/>
          <a:lstStyle/>
          <a:p>
            <a:pPr algn="ctr"/>
            <a:r>
              <a:rPr lang="en-GB" dirty="0"/>
              <a:t>More Complicated Expressions</a:t>
            </a:r>
          </a:p>
        </p:txBody>
      </p:sp>
      <p:pic>
        <p:nvPicPr>
          <p:cNvPr id="5" name="Picture 4">
            <a:extLst>
              <a:ext uri="{FF2B5EF4-FFF2-40B4-BE49-F238E27FC236}">
                <a16:creationId xmlns:a16="http://schemas.microsoft.com/office/drawing/2014/main" id="{0BC44D29-FBD8-4A97-93AA-DC0474FA2C88}"/>
              </a:ext>
            </a:extLst>
          </p:cNvPr>
          <p:cNvPicPr>
            <a:picLocks noChangeAspect="1"/>
          </p:cNvPicPr>
          <p:nvPr/>
        </p:nvPicPr>
        <p:blipFill>
          <a:blip r:embed="rId2"/>
          <a:stretch>
            <a:fillRect/>
          </a:stretch>
        </p:blipFill>
        <p:spPr>
          <a:xfrm>
            <a:off x="4850930" y="1598611"/>
            <a:ext cx="2490140" cy="715964"/>
          </a:xfrm>
          <a:prstGeom prst="rect">
            <a:avLst/>
          </a:prstGeom>
        </p:spPr>
      </p:pic>
      <p:sp>
        <p:nvSpPr>
          <p:cNvPr id="6" name="TextBox 5">
            <a:extLst>
              <a:ext uri="{FF2B5EF4-FFF2-40B4-BE49-F238E27FC236}">
                <a16:creationId xmlns:a16="http://schemas.microsoft.com/office/drawing/2014/main" id="{F1E6F8C4-F438-4BC0-B7C3-EC92AAEE8F4A}"/>
              </a:ext>
            </a:extLst>
          </p:cNvPr>
          <p:cNvSpPr txBox="1"/>
          <p:nvPr/>
        </p:nvSpPr>
        <p:spPr>
          <a:xfrm>
            <a:off x="731520" y="2554842"/>
            <a:ext cx="10728960" cy="369332"/>
          </a:xfrm>
          <a:prstGeom prst="rect">
            <a:avLst/>
          </a:prstGeom>
          <a:noFill/>
        </p:spPr>
        <p:txBody>
          <a:bodyPr wrap="square" rtlCol="0">
            <a:spAutoFit/>
          </a:bodyPr>
          <a:lstStyle/>
          <a:p>
            <a:r>
              <a:rPr lang="en-GB" dirty="0"/>
              <a:t>Step 1 – Divide BOTH sides (remember!!) by 7</a:t>
            </a:r>
          </a:p>
        </p:txBody>
      </p:sp>
      <p:pic>
        <p:nvPicPr>
          <p:cNvPr id="8" name="Picture 7">
            <a:extLst>
              <a:ext uri="{FF2B5EF4-FFF2-40B4-BE49-F238E27FC236}">
                <a16:creationId xmlns:a16="http://schemas.microsoft.com/office/drawing/2014/main" id="{C70A2E72-48CD-4D04-BC1C-FE93953F3BD6}"/>
              </a:ext>
            </a:extLst>
          </p:cNvPr>
          <p:cNvPicPr>
            <a:picLocks noChangeAspect="1"/>
          </p:cNvPicPr>
          <p:nvPr/>
        </p:nvPicPr>
        <p:blipFill>
          <a:blip r:embed="rId3"/>
          <a:stretch>
            <a:fillRect/>
          </a:stretch>
        </p:blipFill>
        <p:spPr>
          <a:xfrm>
            <a:off x="4216328" y="2924174"/>
            <a:ext cx="3759343" cy="1539878"/>
          </a:xfrm>
          <a:prstGeom prst="rect">
            <a:avLst/>
          </a:prstGeom>
        </p:spPr>
      </p:pic>
      <p:cxnSp>
        <p:nvCxnSpPr>
          <p:cNvPr id="9" name="Straight Connector 8">
            <a:extLst>
              <a:ext uri="{FF2B5EF4-FFF2-40B4-BE49-F238E27FC236}">
                <a16:creationId xmlns:a16="http://schemas.microsoft.com/office/drawing/2014/main" id="{6A04D9BB-8A2D-44B9-B963-CE61E1D176CB}"/>
              </a:ext>
            </a:extLst>
          </p:cNvPr>
          <p:cNvCxnSpPr>
            <a:cxnSpLocks/>
          </p:cNvCxnSpPr>
          <p:nvPr/>
        </p:nvCxnSpPr>
        <p:spPr>
          <a:xfrm flipH="1">
            <a:off x="4216328" y="3027627"/>
            <a:ext cx="522515" cy="53175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2D68F920-BD29-46ED-9D27-B9462DA82DB4}"/>
              </a:ext>
            </a:extLst>
          </p:cNvPr>
          <p:cNvCxnSpPr>
            <a:cxnSpLocks/>
          </p:cNvCxnSpPr>
          <p:nvPr/>
        </p:nvCxnSpPr>
        <p:spPr>
          <a:xfrm flipH="1">
            <a:off x="4477585" y="3912478"/>
            <a:ext cx="522515" cy="53175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6AE53709-E107-4B99-8911-B4C02BF82877}"/>
              </a:ext>
            </a:extLst>
          </p:cNvPr>
          <p:cNvSpPr txBox="1"/>
          <p:nvPr/>
        </p:nvSpPr>
        <p:spPr>
          <a:xfrm>
            <a:off x="731520" y="4701821"/>
            <a:ext cx="10728960" cy="369332"/>
          </a:xfrm>
          <a:prstGeom prst="rect">
            <a:avLst/>
          </a:prstGeom>
          <a:noFill/>
        </p:spPr>
        <p:txBody>
          <a:bodyPr wrap="square" rtlCol="0">
            <a:spAutoFit/>
          </a:bodyPr>
          <a:lstStyle/>
          <a:p>
            <a:r>
              <a:rPr lang="en-GB" dirty="0"/>
              <a:t>Step 2 – Take the SQUARE ROOT of BOTH SIDES:</a:t>
            </a:r>
          </a:p>
        </p:txBody>
      </p:sp>
      <p:pic>
        <p:nvPicPr>
          <p:cNvPr id="13" name="Picture 12">
            <a:extLst>
              <a:ext uri="{FF2B5EF4-FFF2-40B4-BE49-F238E27FC236}">
                <a16:creationId xmlns:a16="http://schemas.microsoft.com/office/drawing/2014/main" id="{DDBC0E42-A732-43D5-85CB-3813E8B5D21C}"/>
              </a:ext>
            </a:extLst>
          </p:cNvPr>
          <p:cNvPicPr>
            <a:picLocks noChangeAspect="1"/>
          </p:cNvPicPr>
          <p:nvPr/>
        </p:nvPicPr>
        <p:blipFill>
          <a:blip r:embed="rId4"/>
          <a:stretch>
            <a:fillRect/>
          </a:stretch>
        </p:blipFill>
        <p:spPr>
          <a:xfrm>
            <a:off x="2473442" y="5283135"/>
            <a:ext cx="7245116" cy="938748"/>
          </a:xfrm>
          <a:prstGeom prst="rect">
            <a:avLst/>
          </a:prstGeom>
        </p:spPr>
      </p:pic>
    </p:spTree>
    <p:extLst>
      <p:ext uri="{BB962C8B-B14F-4D97-AF65-F5344CB8AC3E}">
        <p14:creationId xmlns:p14="http://schemas.microsoft.com/office/powerpoint/2010/main" val="938541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1+#ppt_w/2"/>
                                          </p:val>
                                        </p:tav>
                                        <p:tav tm="100000">
                                          <p:val>
                                            <p:strVal val="#ppt_x"/>
                                          </p:val>
                                        </p:tav>
                                      </p:tavLst>
                                    </p:anim>
                                    <p:anim calcmode="lin" valueType="num">
                                      <p:cBhvr additive="base">
                                        <p:cTn id="19"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500" fill="hold"/>
                                        <p:tgtEl>
                                          <p:spTgt spid="10"/>
                                        </p:tgtEl>
                                        <p:attrNameLst>
                                          <p:attrName>ppt_x</p:attrName>
                                        </p:attrNameLst>
                                      </p:cBhvr>
                                      <p:tavLst>
                                        <p:tav tm="0">
                                          <p:val>
                                            <p:strVal val="1+#ppt_w/2"/>
                                          </p:val>
                                        </p:tav>
                                        <p:tav tm="100000">
                                          <p:val>
                                            <p:strVal val="#ppt_x"/>
                                          </p:val>
                                        </p:tav>
                                      </p:tavLst>
                                    </p:anim>
                                    <p:anim calcmode="lin" valueType="num">
                                      <p:cBhvr additive="base">
                                        <p:cTn id="25"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p:cTn id="30" dur="500" fill="hold"/>
                                        <p:tgtEl>
                                          <p:spTgt spid="11"/>
                                        </p:tgtEl>
                                        <p:attrNameLst>
                                          <p:attrName>ppt_w</p:attrName>
                                        </p:attrNameLst>
                                      </p:cBhvr>
                                      <p:tavLst>
                                        <p:tav tm="0">
                                          <p:val>
                                            <p:fltVal val="0"/>
                                          </p:val>
                                        </p:tav>
                                        <p:tav tm="100000">
                                          <p:val>
                                            <p:strVal val="#ppt_w"/>
                                          </p:val>
                                        </p:tav>
                                      </p:tavLst>
                                    </p:anim>
                                    <p:anim calcmode="lin" valueType="num">
                                      <p:cBhvr>
                                        <p:cTn id="31" dur="500" fill="hold"/>
                                        <p:tgtEl>
                                          <p:spTgt spid="11"/>
                                        </p:tgtEl>
                                        <p:attrNameLst>
                                          <p:attrName>ppt_h</p:attrName>
                                        </p:attrNameLst>
                                      </p:cBhvr>
                                      <p:tavLst>
                                        <p:tav tm="0">
                                          <p:val>
                                            <p:fltVal val="0"/>
                                          </p:val>
                                        </p:tav>
                                        <p:tav tm="100000">
                                          <p:val>
                                            <p:strVal val="#ppt_h"/>
                                          </p:val>
                                        </p:tav>
                                      </p:tavLst>
                                    </p:anim>
                                    <p:animEffect transition="in" filter="fad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BED04-BA01-48D9-AE3B-6676718D3B5F}"/>
              </a:ext>
            </a:extLst>
          </p:cNvPr>
          <p:cNvSpPr>
            <a:spLocks noGrp="1"/>
          </p:cNvSpPr>
          <p:nvPr>
            <p:ph type="title"/>
          </p:nvPr>
        </p:nvSpPr>
        <p:spPr/>
        <p:txBody>
          <a:bodyPr/>
          <a:lstStyle/>
          <a:p>
            <a:pPr algn="ctr"/>
            <a:r>
              <a:rPr lang="en-GB" dirty="0"/>
              <a:t>More Complicated Expressions</a:t>
            </a:r>
          </a:p>
        </p:txBody>
      </p:sp>
      <p:pic>
        <p:nvPicPr>
          <p:cNvPr id="4" name="Picture 3">
            <a:extLst>
              <a:ext uri="{FF2B5EF4-FFF2-40B4-BE49-F238E27FC236}">
                <a16:creationId xmlns:a16="http://schemas.microsoft.com/office/drawing/2014/main" id="{F8F5E802-6F7D-423C-A8D1-38243F9CDDAA}"/>
              </a:ext>
            </a:extLst>
          </p:cNvPr>
          <p:cNvPicPr>
            <a:picLocks noChangeAspect="1"/>
          </p:cNvPicPr>
          <p:nvPr/>
        </p:nvPicPr>
        <p:blipFill>
          <a:blip r:embed="rId2"/>
          <a:stretch>
            <a:fillRect/>
          </a:stretch>
        </p:blipFill>
        <p:spPr>
          <a:xfrm>
            <a:off x="3764201" y="1318418"/>
            <a:ext cx="4663597" cy="744539"/>
          </a:xfrm>
          <a:prstGeom prst="rect">
            <a:avLst/>
          </a:prstGeom>
        </p:spPr>
      </p:pic>
      <p:sp>
        <p:nvSpPr>
          <p:cNvPr id="12" name="Content Placeholder 2">
            <a:extLst>
              <a:ext uri="{FF2B5EF4-FFF2-40B4-BE49-F238E27FC236}">
                <a16:creationId xmlns:a16="http://schemas.microsoft.com/office/drawing/2014/main" id="{53B291DB-12A9-4677-8FB1-39F6D38B7E88}"/>
              </a:ext>
            </a:extLst>
          </p:cNvPr>
          <p:cNvSpPr>
            <a:spLocks noGrp="1"/>
          </p:cNvSpPr>
          <p:nvPr>
            <p:ph idx="1"/>
          </p:nvPr>
        </p:nvSpPr>
        <p:spPr>
          <a:xfrm>
            <a:off x="838199" y="2156867"/>
            <a:ext cx="10515600" cy="353764"/>
          </a:xfrm>
        </p:spPr>
        <p:txBody>
          <a:bodyPr>
            <a:normAutofit/>
          </a:bodyPr>
          <a:lstStyle/>
          <a:p>
            <a:pPr marL="0" indent="0">
              <a:buNone/>
            </a:pPr>
            <a:r>
              <a:rPr lang="en-GB" sz="1800" dirty="0"/>
              <a:t>DON’T PANIC – this example is NO HARDER than any of the others IF you follow the rules:</a:t>
            </a:r>
          </a:p>
        </p:txBody>
      </p:sp>
      <p:sp>
        <p:nvSpPr>
          <p:cNvPr id="15" name="Content Placeholder 2">
            <a:extLst>
              <a:ext uri="{FF2B5EF4-FFF2-40B4-BE49-F238E27FC236}">
                <a16:creationId xmlns:a16="http://schemas.microsoft.com/office/drawing/2014/main" id="{77406EE7-A801-4CE5-BFA1-320BAF7890B2}"/>
              </a:ext>
            </a:extLst>
          </p:cNvPr>
          <p:cNvSpPr txBox="1">
            <a:spLocks/>
          </p:cNvSpPr>
          <p:nvPr/>
        </p:nvSpPr>
        <p:spPr>
          <a:xfrm>
            <a:off x="838199" y="2590502"/>
            <a:ext cx="10515600" cy="3537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800" dirty="0"/>
              <a:t>Step 1: SUBTRACT 17 from BOTH sides (remember!!)</a:t>
            </a:r>
          </a:p>
        </p:txBody>
      </p:sp>
      <p:pic>
        <p:nvPicPr>
          <p:cNvPr id="16" name="Picture 15">
            <a:extLst>
              <a:ext uri="{FF2B5EF4-FFF2-40B4-BE49-F238E27FC236}">
                <a16:creationId xmlns:a16="http://schemas.microsoft.com/office/drawing/2014/main" id="{BF5D756C-6BD0-41BB-9FCA-DAAFFF4F0DDD}"/>
              </a:ext>
            </a:extLst>
          </p:cNvPr>
          <p:cNvPicPr>
            <a:picLocks noChangeAspect="1"/>
          </p:cNvPicPr>
          <p:nvPr/>
        </p:nvPicPr>
        <p:blipFill>
          <a:blip r:embed="rId3"/>
          <a:stretch>
            <a:fillRect/>
          </a:stretch>
        </p:blipFill>
        <p:spPr>
          <a:xfrm>
            <a:off x="1480893" y="2947937"/>
            <a:ext cx="9230213" cy="592139"/>
          </a:xfrm>
          <a:prstGeom prst="rect">
            <a:avLst/>
          </a:prstGeom>
        </p:spPr>
      </p:pic>
      <p:sp>
        <p:nvSpPr>
          <p:cNvPr id="17" name="Content Placeholder 2">
            <a:extLst>
              <a:ext uri="{FF2B5EF4-FFF2-40B4-BE49-F238E27FC236}">
                <a16:creationId xmlns:a16="http://schemas.microsoft.com/office/drawing/2014/main" id="{FFED2A72-881B-4F67-8746-7011617C99B7}"/>
              </a:ext>
            </a:extLst>
          </p:cNvPr>
          <p:cNvSpPr txBox="1">
            <a:spLocks/>
          </p:cNvSpPr>
          <p:nvPr/>
        </p:nvSpPr>
        <p:spPr>
          <a:xfrm>
            <a:off x="838199" y="3714452"/>
            <a:ext cx="10515600" cy="3537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800" dirty="0"/>
              <a:t>Step 2: DIVIDE BOTH sides (remember!!) by 4:</a:t>
            </a:r>
          </a:p>
        </p:txBody>
      </p:sp>
      <p:pic>
        <p:nvPicPr>
          <p:cNvPr id="19" name="Picture 18">
            <a:extLst>
              <a:ext uri="{FF2B5EF4-FFF2-40B4-BE49-F238E27FC236}">
                <a16:creationId xmlns:a16="http://schemas.microsoft.com/office/drawing/2014/main" id="{8CED071E-1D42-4793-BA89-34918AE32E0E}"/>
              </a:ext>
            </a:extLst>
          </p:cNvPr>
          <p:cNvPicPr>
            <a:picLocks noChangeAspect="1"/>
          </p:cNvPicPr>
          <p:nvPr/>
        </p:nvPicPr>
        <p:blipFill>
          <a:blip r:embed="rId4"/>
          <a:stretch>
            <a:fillRect/>
          </a:stretch>
        </p:blipFill>
        <p:spPr>
          <a:xfrm>
            <a:off x="2988905" y="4020591"/>
            <a:ext cx="6214187" cy="1119983"/>
          </a:xfrm>
          <a:prstGeom prst="rect">
            <a:avLst/>
          </a:prstGeom>
        </p:spPr>
      </p:pic>
      <p:cxnSp>
        <p:nvCxnSpPr>
          <p:cNvPr id="20" name="Straight Connector 19">
            <a:extLst>
              <a:ext uri="{FF2B5EF4-FFF2-40B4-BE49-F238E27FC236}">
                <a16:creationId xmlns:a16="http://schemas.microsoft.com/office/drawing/2014/main" id="{538FC9E6-3E02-4622-9C48-3898B393F5DF}"/>
              </a:ext>
            </a:extLst>
          </p:cNvPr>
          <p:cNvCxnSpPr>
            <a:cxnSpLocks/>
          </p:cNvCxnSpPr>
          <p:nvPr/>
        </p:nvCxnSpPr>
        <p:spPr>
          <a:xfrm flipH="1">
            <a:off x="5573483" y="4072958"/>
            <a:ext cx="522515" cy="53175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64215CB-E536-4457-A72C-92B1A3BD392C}"/>
              </a:ext>
            </a:extLst>
          </p:cNvPr>
          <p:cNvCxnSpPr>
            <a:cxnSpLocks/>
          </p:cNvCxnSpPr>
          <p:nvPr/>
        </p:nvCxnSpPr>
        <p:spPr>
          <a:xfrm flipH="1">
            <a:off x="5754458" y="4731599"/>
            <a:ext cx="522515" cy="53175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7413B23E-91E6-46D1-9C7F-3C505865842B}"/>
              </a:ext>
            </a:extLst>
          </p:cNvPr>
          <p:cNvSpPr txBox="1">
            <a:spLocks/>
          </p:cNvSpPr>
          <p:nvPr/>
        </p:nvSpPr>
        <p:spPr>
          <a:xfrm>
            <a:off x="838198" y="5729536"/>
            <a:ext cx="10515600" cy="3537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800" dirty="0"/>
              <a:t>Step 3: Take the CUBE ROOT of BOTH sides (remember!!):</a:t>
            </a:r>
          </a:p>
        </p:txBody>
      </p:sp>
      <p:pic>
        <p:nvPicPr>
          <p:cNvPr id="24" name="Picture 23">
            <a:extLst>
              <a:ext uri="{FF2B5EF4-FFF2-40B4-BE49-F238E27FC236}">
                <a16:creationId xmlns:a16="http://schemas.microsoft.com/office/drawing/2014/main" id="{6F7FF7BB-6AFB-4F84-B8BC-B3CD53F85856}"/>
              </a:ext>
            </a:extLst>
          </p:cNvPr>
          <p:cNvPicPr>
            <a:picLocks noChangeAspect="1"/>
          </p:cNvPicPr>
          <p:nvPr/>
        </p:nvPicPr>
        <p:blipFill>
          <a:blip r:embed="rId5"/>
          <a:stretch>
            <a:fillRect/>
          </a:stretch>
        </p:blipFill>
        <p:spPr>
          <a:xfrm>
            <a:off x="6580969" y="5263357"/>
            <a:ext cx="5347920" cy="1119983"/>
          </a:xfrm>
          <a:prstGeom prst="rect">
            <a:avLst/>
          </a:prstGeom>
        </p:spPr>
      </p:pic>
    </p:spTree>
    <p:extLst>
      <p:ext uri="{BB962C8B-B14F-4D97-AF65-F5344CB8AC3E}">
        <p14:creationId xmlns:p14="http://schemas.microsoft.com/office/powerpoint/2010/main" val="911156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randombar(horizontal)">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randombar(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randombar(horizont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randombar(horizont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randombar(horizontal)">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2" fill="hold" nodeType="clickEffect">
                                  <p:stCondLst>
                                    <p:cond delay="0"/>
                                  </p:stCondLst>
                                  <p:childTnLst>
                                    <p:set>
                                      <p:cBhvr>
                                        <p:cTn id="31" dur="1" fill="hold">
                                          <p:stCondLst>
                                            <p:cond delay="0"/>
                                          </p:stCondLst>
                                        </p:cTn>
                                        <p:tgtEl>
                                          <p:spTgt spid="20"/>
                                        </p:tgtEl>
                                        <p:attrNameLst>
                                          <p:attrName>style.visibility</p:attrName>
                                        </p:attrNameLst>
                                      </p:cBhvr>
                                      <p:to>
                                        <p:strVal val="visible"/>
                                      </p:to>
                                    </p:set>
                                    <p:anim calcmode="lin" valueType="num">
                                      <p:cBhvr additive="base">
                                        <p:cTn id="32" dur="500" fill="hold"/>
                                        <p:tgtEl>
                                          <p:spTgt spid="20"/>
                                        </p:tgtEl>
                                        <p:attrNameLst>
                                          <p:attrName>ppt_x</p:attrName>
                                        </p:attrNameLst>
                                      </p:cBhvr>
                                      <p:tavLst>
                                        <p:tav tm="0">
                                          <p:val>
                                            <p:strVal val="1+#ppt_w/2"/>
                                          </p:val>
                                        </p:tav>
                                        <p:tav tm="100000">
                                          <p:val>
                                            <p:strVal val="#ppt_x"/>
                                          </p:val>
                                        </p:tav>
                                      </p:tavLst>
                                    </p:anim>
                                    <p:anim calcmode="lin" valueType="num">
                                      <p:cBhvr additive="base">
                                        <p:cTn id="33"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nodeType="click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additive="base">
                                        <p:cTn id="38" dur="500" fill="hold"/>
                                        <p:tgtEl>
                                          <p:spTgt spid="21"/>
                                        </p:tgtEl>
                                        <p:attrNameLst>
                                          <p:attrName>ppt_x</p:attrName>
                                        </p:attrNameLst>
                                      </p:cBhvr>
                                      <p:tavLst>
                                        <p:tav tm="0">
                                          <p:val>
                                            <p:strVal val="1+#ppt_w/2"/>
                                          </p:val>
                                        </p:tav>
                                        <p:tav tm="100000">
                                          <p:val>
                                            <p:strVal val="#ppt_x"/>
                                          </p:val>
                                        </p:tav>
                                      </p:tavLst>
                                    </p:anim>
                                    <p:anim calcmode="lin" valueType="num">
                                      <p:cBhvr additive="base">
                                        <p:cTn id="39"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grpId="0" nodeType="click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randombar(horizontal)">
                                      <p:cBhvr>
                                        <p:cTn id="44" dur="500"/>
                                        <p:tgtEl>
                                          <p:spTgt spid="22"/>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barn(inVertical)">
                                      <p:cBhvr>
                                        <p:cTn id="49"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5" grpId="0"/>
      <p:bldP spid="17"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83C6C-D271-46FB-AAB9-D11A5AF16C77}"/>
              </a:ext>
            </a:extLst>
          </p:cNvPr>
          <p:cNvSpPr>
            <a:spLocks noGrp="1"/>
          </p:cNvSpPr>
          <p:nvPr>
            <p:ph type="title"/>
          </p:nvPr>
        </p:nvSpPr>
        <p:spPr/>
        <p:txBody>
          <a:bodyPr/>
          <a:lstStyle/>
          <a:p>
            <a:pPr algn="ctr"/>
            <a:r>
              <a:rPr lang="en-GB" dirty="0"/>
              <a:t>Your Turn !</a:t>
            </a:r>
          </a:p>
        </p:txBody>
      </p:sp>
      <p:pic>
        <p:nvPicPr>
          <p:cNvPr id="5" name="Picture 4">
            <a:extLst>
              <a:ext uri="{FF2B5EF4-FFF2-40B4-BE49-F238E27FC236}">
                <a16:creationId xmlns:a16="http://schemas.microsoft.com/office/drawing/2014/main" id="{213BC81F-E9C2-4131-A0E7-9F24F7519741}"/>
              </a:ext>
            </a:extLst>
          </p:cNvPr>
          <p:cNvPicPr>
            <a:picLocks noChangeAspect="1"/>
          </p:cNvPicPr>
          <p:nvPr/>
        </p:nvPicPr>
        <p:blipFill>
          <a:blip r:embed="rId2"/>
          <a:stretch>
            <a:fillRect/>
          </a:stretch>
        </p:blipFill>
        <p:spPr>
          <a:xfrm>
            <a:off x="2737030" y="1993206"/>
            <a:ext cx="1698755" cy="389732"/>
          </a:xfrm>
          <a:prstGeom prst="rect">
            <a:avLst/>
          </a:prstGeom>
        </p:spPr>
      </p:pic>
      <p:pic>
        <p:nvPicPr>
          <p:cNvPr id="7" name="Picture 6">
            <a:extLst>
              <a:ext uri="{FF2B5EF4-FFF2-40B4-BE49-F238E27FC236}">
                <a16:creationId xmlns:a16="http://schemas.microsoft.com/office/drawing/2014/main" id="{A2064C73-B5AA-40C0-963E-3D1ABD92D874}"/>
              </a:ext>
            </a:extLst>
          </p:cNvPr>
          <p:cNvPicPr>
            <a:picLocks noChangeAspect="1"/>
          </p:cNvPicPr>
          <p:nvPr/>
        </p:nvPicPr>
        <p:blipFill>
          <a:blip r:embed="rId3"/>
          <a:stretch>
            <a:fillRect/>
          </a:stretch>
        </p:blipFill>
        <p:spPr>
          <a:xfrm>
            <a:off x="2737030" y="2503832"/>
            <a:ext cx="2790601" cy="389732"/>
          </a:xfrm>
          <a:prstGeom prst="rect">
            <a:avLst/>
          </a:prstGeom>
        </p:spPr>
      </p:pic>
      <p:pic>
        <p:nvPicPr>
          <p:cNvPr id="9" name="Picture 8">
            <a:extLst>
              <a:ext uri="{FF2B5EF4-FFF2-40B4-BE49-F238E27FC236}">
                <a16:creationId xmlns:a16="http://schemas.microsoft.com/office/drawing/2014/main" id="{C5268B56-5D97-43E6-8096-170B45D89E4E}"/>
              </a:ext>
            </a:extLst>
          </p:cNvPr>
          <p:cNvPicPr>
            <a:picLocks noChangeAspect="1"/>
          </p:cNvPicPr>
          <p:nvPr/>
        </p:nvPicPr>
        <p:blipFill>
          <a:blip r:embed="rId4"/>
          <a:stretch>
            <a:fillRect/>
          </a:stretch>
        </p:blipFill>
        <p:spPr>
          <a:xfrm>
            <a:off x="2737030" y="3014458"/>
            <a:ext cx="2790601" cy="539160"/>
          </a:xfrm>
          <a:prstGeom prst="rect">
            <a:avLst/>
          </a:prstGeom>
        </p:spPr>
      </p:pic>
      <p:pic>
        <p:nvPicPr>
          <p:cNvPr id="11" name="Picture 10">
            <a:extLst>
              <a:ext uri="{FF2B5EF4-FFF2-40B4-BE49-F238E27FC236}">
                <a16:creationId xmlns:a16="http://schemas.microsoft.com/office/drawing/2014/main" id="{E87681F4-57B2-4200-9A79-84B721EAB467}"/>
              </a:ext>
            </a:extLst>
          </p:cNvPr>
          <p:cNvPicPr>
            <a:picLocks noChangeAspect="1"/>
          </p:cNvPicPr>
          <p:nvPr/>
        </p:nvPicPr>
        <p:blipFill>
          <a:blip r:embed="rId5"/>
          <a:stretch>
            <a:fillRect/>
          </a:stretch>
        </p:blipFill>
        <p:spPr>
          <a:xfrm>
            <a:off x="2737030" y="3674512"/>
            <a:ext cx="3474929" cy="557213"/>
          </a:xfrm>
          <a:prstGeom prst="rect">
            <a:avLst/>
          </a:prstGeom>
        </p:spPr>
      </p:pic>
      <p:pic>
        <p:nvPicPr>
          <p:cNvPr id="13" name="Picture 12">
            <a:extLst>
              <a:ext uri="{FF2B5EF4-FFF2-40B4-BE49-F238E27FC236}">
                <a16:creationId xmlns:a16="http://schemas.microsoft.com/office/drawing/2014/main" id="{3512AD70-C89F-4B16-87C6-5DF656D7AC35}"/>
              </a:ext>
            </a:extLst>
          </p:cNvPr>
          <p:cNvPicPr>
            <a:picLocks noChangeAspect="1"/>
          </p:cNvPicPr>
          <p:nvPr/>
        </p:nvPicPr>
        <p:blipFill>
          <a:blip r:embed="rId6"/>
          <a:stretch>
            <a:fillRect/>
          </a:stretch>
        </p:blipFill>
        <p:spPr>
          <a:xfrm>
            <a:off x="2737030" y="4352619"/>
            <a:ext cx="4030112" cy="427832"/>
          </a:xfrm>
          <a:prstGeom prst="rect">
            <a:avLst/>
          </a:prstGeom>
        </p:spPr>
      </p:pic>
      <p:pic>
        <p:nvPicPr>
          <p:cNvPr id="15" name="Picture 14">
            <a:extLst>
              <a:ext uri="{FF2B5EF4-FFF2-40B4-BE49-F238E27FC236}">
                <a16:creationId xmlns:a16="http://schemas.microsoft.com/office/drawing/2014/main" id="{3AC51CCD-C26E-4B3A-BEA2-BB7C64E68FCF}"/>
              </a:ext>
            </a:extLst>
          </p:cNvPr>
          <p:cNvPicPr>
            <a:picLocks noChangeAspect="1"/>
          </p:cNvPicPr>
          <p:nvPr/>
        </p:nvPicPr>
        <p:blipFill>
          <a:blip r:embed="rId7"/>
          <a:stretch>
            <a:fillRect/>
          </a:stretch>
        </p:blipFill>
        <p:spPr>
          <a:xfrm>
            <a:off x="7522808" y="1937818"/>
            <a:ext cx="1300672" cy="439189"/>
          </a:xfrm>
          <a:prstGeom prst="rect">
            <a:avLst/>
          </a:prstGeom>
        </p:spPr>
      </p:pic>
      <p:pic>
        <p:nvPicPr>
          <p:cNvPr id="17" name="Picture 16">
            <a:extLst>
              <a:ext uri="{FF2B5EF4-FFF2-40B4-BE49-F238E27FC236}">
                <a16:creationId xmlns:a16="http://schemas.microsoft.com/office/drawing/2014/main" id="{E2920D05-8D15-470B-B9C0-81E657AE2920}"/>
              </a:ext>
            </a:extLst>
          </p:cNvPr>
          <p:cNvPicPr>
            <a:picLocks noChangeAspect="1"/>
          </p:cNvPicPr>
          <p:nvPr/>
        </p:nvPicPr>
        <p:blipFill>
          <a:blip r:embed="rId8"/>
          <a:stretch>
            <a:fillRect/>
          </a:stretch>
        </p:blipFill>
        <p:spPr>
          <a:xfrm>
            <a:off x="7556203" y="2454375"/>
            <a:ext cx="1267277" cy="439189"/>
          </a:xfrm>
          <a:prstGeom prst="rect">
            <a:avLst/>
          </a:prstGeom>
        </p:spPr>
      </p:pic>
      <p:pic>
        <p:nvPicPr>
          <p:cNvPr id="19" name="Picture 18">
            <a:extLst>
              <a:ext uri="{FF2B5EF4-FFF2-40B4-BE49-F238E27FC236}">
                <a16:creationId xmlns:a16="http://schemas.microsoft.com/office/drawing/2014/main" id="{F50C8B84-C258-43C5-80D3-252F6FF37560}"/>
              </a:ext>
            </a:extLst>
          </p:cNvPr>
          <p:cNvPicPr>
            <a:picLocks noChangeAspect="1"/>
          </p:cNvPicPr>
          <p:nvPr/>
        </p:nvPicPr>
        <p:blipFill>
          <a:blip r:embed="rId9"/>
          <a:stretch>
            <a:fillRect/>
          </a:stretch>
        </p:blipFill>
        <p:spPr>
          <a:xfrm>
            <a:off x="7539442" y="3064444"/>
            <a:ext cx="1284038" cy="439188"/>
          </a:xfrm>
          <a:prstGeom prst="rect">
            <a:avLst/>
          </a:prstGeom>
        </p:spPr>
      </p:pic>
      <p:pic>
        <p:nvPicPr>
          <p:cNvPr id="21" name="Picture 20">
            <a:extLst>
              <a:ext uri="{FF2B5EF4-FFF2-40B4-BE49-F238E27FC236}">
                <a16:creationId xmlns:a16="http://schemas.microsoft.com/office/drawing/2014/main" id="{8E9CC0B6-05B5-4BA2-AD07-9306259080F1}"/>
              </a:ext>
            </a:extLst>
          </p:cNvPr>
          <p:cNvPicPr>
            <a:picLocks noChangeAspect="1"/>
          </p:cNvPicPr>
          <p:nvPr/>
        </p:nvPicPr>
        <p:blipFill>
          <a:blip r:embed="rId10"/>
          <a:stretch>
            <a:fillRect/>
          </a:stretch>
        </p:blipFill>
        <p:spPr>
          <a:xfrm>
            <a:off x="7642596" y="3751880"/>
            <a:ext cx="1180884" cy="397739"/>
          </a:xfrm>
          <a:prstGeom prst="rect">
            <a:avLst/>
          </a:prstGeom>
        </p:spPr>
      </p:pic>
      <p:pic>
        <p:nvPicPr>
          <p:cNvPr id="22" name="Picture 21">
            <a:extLst>
              <a:ext uri="{FF2B5EF4-FFF2-40B4-BE49-F238E27FC236}">
                <a16:creationId xmlns:a16="http://schemas.microsoft.com/office/drawing/2014/main" id="{BA7058B8-EC03-4188-9E4B-9E348DF3014F}"/>
              </a:ext>
            </a:extLst>
          </p:cNvPr>
          <p:cNvPicPr>
            <a:picLocks noChangeAspect="1"/>
          </p:cNvPicPr>
          <p:nvPr/>
        </p:nvPicPr>
        <p:blipFill>
          <a:blip r:embed="rId10"/>
          <a:stretch>
            <a:fillRect/>
          </a:stretch>
        </p:blipFill>
        <p:spPr>
          <a:xfrm>
            <a:off x="7642596" y="4367665"/>
            <a:ext cx="1180884" cy="397739"/>
          </a:xfrm>
          <a:prstGeom prst="rect">
            <a:avLst/>
          </a:prstGeom>
        </p:spPr>
      </p:pic>
      <p:pic>
        <p:nvPicPr>
          <p:cNvPr id="24" name="Picture 23">
            <a:extLst>
              <a:ext uri="{FF2B5EF4-FFF2-40B4-BE49-F238E27FC236}">
                <a16:creationId xmlns:a16="http://schemas.microsoft.com/office/drawing/2014/main" id="{2DE4EB43-898E-491E-B6BC-4F1A0123A300}"/>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9201150" y="2155844"/>
            <a:ext cx="2438400" cy="2438400"/>
          </a:xfrm>
          <a:prstGeom prst="rect">
            <a:avLst/>
          </a:prstGeom>
        </p:spPr>
      </p:pic>
    </p:spTree>
    <p:extLst>
      <p:ext uri="{BB962C8B-B14F-4D97-AF65-F5344CB8AC3E}">
        <p14:creationId xmlns:p14="http://schemas.microsoft.com/office/powerpoint/2010/main" val="41739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1+#ppt_w/2"/>
                                          </p:val>
                                        </p:tav>
                                        <p:tav tm="100000">
                                          <p:val>
                                            <p:strVal val="#ppt_x"/>
                                          </p:val>
                                        </p:tav>
                                      </p:tavLst>
                                    </p:anim>
                                    <p:anim calcmode="lin" valueType="num">
                                      <p:cBhvr additive="base">
                                        <p:cTn id="14"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0-#ppt_w/2"/>
                                          </p:val>
                                        </p:tav>
                                        <p:tav tm="100000">
                                          <p:val>
                                            <p:strVal val="#ppt_x"/>
                                          </p:val>
                                        </p:tav>
                                      </p:tavLst>
                                    </p:anim>
                                    <p:anim calcmode="lin" valueType="num">
                                      <p:cBhvr additive="base">
                                        <p:cTn id="20"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1+#ppt_w/2"/>
                                          </p:val>
                                        </p:tav>
                                        <p:tav tm="100000">
                                          <p:val>
                                            <p:strVal val="#ppt_x"/>
                                          </p:val>
                                        </p:tav>
                                      </p:tavLst>
                                    </p:anim>
                                    <p:anim calcmode="lin" valueType="num">
                                      <p:cBhvr additive="base">
                                        <p:cTn id="26"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0-#ppt_w/2"/>
                                          </p:val>
                                        </p:tav>
                                        <p:tav tm="100000">
                                          <p:val>
                                            <p:strVal val="#ppt_x"/>
                                          </p:val>
                                        </p:tav>
                                      </p:tavLst>
                                    </p:anim>
                                    <p:anim calcmode="lin" valueType="num">
                                      <p:cBhvr additive="base">
                                        <p:cTn id="3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additive="base">
                                        <p:cTn id="37" dur="500" fill="hold"/>
                                        <p:tgtEl>
                                          <p:spTgt spid="19"/>
                                        </p:tgtEl>
                                        <p:attrNameLst>
                                          <p:attrName>ppt_x</p:attrName>
                                        </p:attrNameLst>
                                      </p:cBhvr>
                                      <p:tavLst>
                                        <p:tav tm="0">
                                          <p:val>
                                            <p:strVal val="1+#ppt_w/2"/>
                                          </p:val>
                                        </p:tav>
                                        <p:tav tm="100000">
                                          <p:val>
                                            <p:strVal val="#ppt_x"/>
                                          </p:val>
                                        </p:tav>
                                      </p:tavLst>
                                    </p:anim>
                                    <p:anim calcmode="lin" valueType="num">
                                      <p:cBhvr additive="base">
                                        <p:cTn id="38"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0-#ppt_w/2"/>
                                          </p:val>
                                        </p:tav>
                                        <p:tav tm="100000">
                                          <p:val>
                                            <p:strVal val="#ppt_x"/>
                                          </p:val>
                                        </p:tav>
                                      </p:tavLst>
                                    </p:anim>
                                    <p:anim calcmode="lin" valueType="num">
                                      <p:cBhvr additive="base">
                                        <p:cTn id="44"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nodeType="click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500" fill="hold"/>
                                        <p:tgtEl>
                                          <p:spTgt spid="21"/>
                                        </p:tgtEl>
                                        <p:attrNameLst>
                                          <p:attrName>ppt_x</p:attrName>
                                        </p:attrNameLst>
                                      </p:cBhvr>
                                      <p:tavLst>
                                        <p:tav tm="0">
                                          <p:val>
                                            <p:strVal val="1+#ppt_w/2"/>
                                          </p:val>
                                        </p:tav>
                                        <p:tav tm="100000">
                                          <p:val>
                                            <p:strVal val="#ppt_x"/>
                                          </p:val>
                                        </p:tav>
                                      </p:tavLst>
                                    </p:anim>
                                    <p:anim calcmode="lin" valueType="num">
                                      <p:cBhvr additive="base">
                                        <p:cTn id="50"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0-#ppt_w/2"/>
                                          </p:val>
                                        </p:tav>
                                        <p:tav tm="100000">
                                          <p:val>
                                            <p:strVal val="#ppt_x"/>
                                          </p:val>
                                        </p:tav>
                                      </p:tavLst>
                                    </p:anim>
                                    <p:anim calcmode="lin" valueType="num">
                                      <p:cBhvr additive="base">
                                        <p:cTn id="56"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nodeType="clickEffect">
                                  <p:stCondLst>
                                    <p:cond delay="0"/>
                                  </p:stCondLst>
                                  <p:childTnLst>
                                    <p:set>
                                      <p:cBhvr>
                                        <p:cTn id="60" dur="1" fill="hold">
                                          <p:stCondLst>
                                            <p:cond delay="0"/>
                                          </p:stCondLst>
                                        </p:cTn>
                                        <p:tgtEl>
                                          <p:spTgt spid="22"/>
                                        </p:tgtEl>
                                        <p:attrNameLst>
                                          <p:attrName>style.visibility</p:attrName>
                                        </p:attrNameLst>
                                      </p:cBhvr>
                                      <p:to>
                                        <p:strVal val="visible"/>
                                      </p:to>
                                    </p:set>
                                    <p:anim calcmode="lin" valueType="num">
                                      <p:cBhvr additive="base">
                                        <p:cTn id="61" dur="500" fill="hold"/>
                                        <p:tgtEl>
                                          <p:spTgt spid="22"/>
                                        </p:tgtEl>
                                        <p:attrNameLst>
                                          <p:attrName>ppt_x</p:attrName>
                                        </p:attrNameLst>
                                      </p:cBhvr>
                                      <p:tavLst>
                                        <p:tav tm="0">
                                          <p:val>
                                            <p:strVal val="1+#ppt_w/2"/>
                                          </p:val>
                                        </p:tav>
                                        <p:tav tm="100000">
                                          <p:val>
                                            <p:strVal val="#ppt_x"/>
                                          </p:val>
                                        </p:tav>
                                      </p:tavLst>
                                    </p:anim>
                                    <p:anim calcmode="lin" valueType="num">
                                      <p:cBhvr additive="base">
                                        <p:cTn id="62"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6" presetClass="entr" presetSubtype="0" fill="hold" nodeType="click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wipe(down)">
                                      <p:cBhvr>
                                        <p:cTn id="67" dur="580">
                                          <p:stCondLst>
                                            <p:cond delay="0"/>
                                          </p:stCondLst>
                                        </p:cTn>
                                        <p:tgtEl>
                                          <p:spTgt spid="24"/>
                                        </p:tgtEl>
                                      </p:cBhvr>
                                    </p:animEffect>
                                    <p:anim calcmode="lin" valueType="num">
                                      <p:cBhvr>
                                        <p:cTn id="68"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69"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70"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71"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72"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73" dur="26">
                                          <p:stCondLst>
                                            <p:cond delay="650"/>
                                          </p:stCondLst>
                                        </p:cTn>
                                        <p:tgtEl>
                                          <p:spTgt spid="24"/>
                                        </p:tgtEl>
                                      </p:cBhvr>
                                      <p:to x="100000" y="60000"/>
                                    </p:animScale>
                                    <p:animScale>
                                      <p:cBhvr>
                                        <p:cTn id="74" dur="166" decel="50000">
                                          <p:stCondLst>
                                            <p:cond delay="676"/>
                                          </p:stCondLst>
                                        </p:cTn>
                                        <p:tgtEl>
                                          <p:spTgt spid="24"/>
                                        </p:tgtEl>
                                      </p:cBhvr>
                                      <p:to x="100000" y="100000"/>
                                    </p:animScale>
                                    <p:animScale>
                                      <p:cBhvr>
                                        <p:cTn id="75" dur="26">
                                          <p:stCondLst>
                                            <p:cond delay="1312"/>
                                          </p:stCondLst>
                                        </p:cTn>
                                        <p:tgtEl>
                                          <p:spTgt spid="24"/>
                                        </p:tgtEl>
                                      </p:cBhvr>
                                      <p:to x="100000" y="80000"/>
                                    </p:animScale>
                                    <p:animScale>
                                      <p:cBhvr>
                                        <p:cTn id="76" dur="166" decel="50000">
                                          <p:stCondLst>
                                            <p:cond delay="1338"/>
                                          </p:stCondLst>
                                        </p:cTn>
                                        <p:tgtEl>
                                          <p:spTgt spid="24"/>
                                        </p:tgtEl>
                                      </p:cBhvr>
                                      <p:to x="100000" y="100000"/>
                                    </p:animScale>
                                    <p:animScale>
                                      <p:cBhvr>
                                        <p:cTn id="77" dur="26">
                                          <p:stCondLst>
                                            <p:cond delay="1642"/>
                                          </p:stCondLst>
                                        </p:cTn>
                                        <p:tgtEl>
                                          <p:spTgt spid="24"/>
                                        </p:tgtEl>
                                      </p:cBhvr>
                                      <p:to x="100000" y="90000"/>
                                    </p:animScale>
                                    <p:animScale>
                                      <p:cBhvr>
                                        <p:cTn id="78" dur="166" decel="50000">
                                          <p:stCondLst>
                                            <p:cond delay="1668"/>
                                          </p:stCondLst>
                                        </p:cTn>
                                        <p:tgtEl>
                                          <p:spTgt spid="24"/>
                                        </p:tgtEl>
                                      </p:cBhvr>
                                      <p:to x="100000" y="100000"/>
                                    </p:animScale>
                                    <p:animScale>
                                      <p:cBhvr>
                                        <p:cTn id="79" dur="26">
                                          <p:stCondLst>
                                            <p:cond delay="1808"/>
                                          </p:stCondLst>
                                        </p:cTn>
                                        <p:tgtEl>
                                          <p:spTgt spid="24"/>
                                        </p:tgtEl>
                                      </p:cBhvr>
                                      <p:to x="100000" y="95000"/>
                                    </p:animScale>
                                    <p:animScale>
                                      <p:cBhvr>
                                        <p:cTn id="80" dur="166" decel="50000">
                                          <p:stCondLst>
                                            <p:cond delay="1834"/>
                                          </p:stCondLst>
                                        </p:cTn>
                                        <p:tgtEl>
                                          <p:spTgt spid="2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590</Words>
  <Application>Microsoft Office PowerPoint</Application>
  <PresentationFormat>Widescreen</PresentationFormat>
  <Paragraphs>30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Algebra</vt:lpstr>
      <vt:lpstr>The Four Arithmetic Functions</vt:lpstr>
      <vt:lpstr>The Four Arithmetic Functions</vt:lpstr>
      <vt:lpstr>Algebraic Manipulation – Getting “x” On Its Own</vt:lpstr>
      <vt:lpstr>Algebraic Manipulation – Getting “x” On Its Own</vt:lpstr>
      <vt:lpstr>More Complicated Expressions</vt:lpstr>
      <vt:lpstr>More Complicated Expressions</vt:lpstr>
      <vt:lpstr>Your Turn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Algebra</dc:title>
  <dc:creator>Martyn J Cox</dc:creator>
  <cp:lastModifiedBy>Martyn J Cox</cp:lastModifiedBy>
  <cp:revision>15</cp:revision>
  <dcterms:created xsi:type="dcterms:W3CDTF">2021-06-19T13:11:06Z</dcterms:created>
  <dcterms:modified xsi:type="dcterms:W3CDTF">2021-06-21T18:13:06Z</dcterms:modified>
</cp:coreProperties>
</file>