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6" r:id="rId6"/>
    <p:sldId id="258" r:id="rId7"/>
    <p:sldId id="260" r:id="rId8"/>
    <p:sldId id="261" r:id="rId9"/>
    <p:sldId id="262" r:id="rId10"/>
    <p:sldId id="263" r:id="rId11"/>
    <p:sldId id="264" r:id="rId12"/>
    <p:sldId id="259" r:id="rId13"/>
    <p:sldId id="266" r:id="rId14"/>
    <p:sldId id="267" r:id="rId15"/>
    <p:sldId id="268" r:id="rId16"/>
    <p:sldId id="265" r:id="rId17"/>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18158295" val="1030" rev64="64" revOS="4"/>
      <pr:smFileRevision xmlns:pr="smNativeData" xmlns="smNativeData" dt="1618158295" val="101"/>
      <pr:guideOptions xmlns:pr="smNativeData" xmlns="smNativeData" dt="1618158295"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52" d="100"/>
          <a:sy n="52" d="100"/>
        </p:scale>
        <p:origin x="379" y="495"/>
      </p:cViewPr>
      <p:guideLst x="0" y="0">
        <p:guide orient="horz" pos="2160"/>
        <p:guide pos="3840"/>
      </p:guideLst>
    </p:cSldViewPr>
  </p:slideViewPr>
  <p:outlineViewPr>
    <p:cViewPr>
      <p:scale>
        <a:sx n="33" d="100"/>
        <a:sy n="33" d="100"/>
      </p:scale>
      <p:origin x="0" y="0"/>
    </p:cViewPr>
  </p:outlineViewPr>
  <p:sorterViewPr>
    <p:cViewPr>
      <p:scale>
        <a:sx n="18" d="100"/>
        <a:sy n="18" d="100"/>
      </p:scale>
      <p:origin x="0" y="0"/>
    </p:cViewPr>
  </p:sorterViewPr>
  <p:notesViewPr>
    <p:cSldViewPr snapToObjects="1" showGuides="1">
      <p:cViewPr>
        <p:scale>
          <a:sx n="52" d="100"/>
          <a:sy n="52" d="100"/>
        </p:scale>
        <p:origin x="379" y="495"/>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Title slide">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MAAAABQAAAAAAAAAAAD//wAAAQAAAP//AAAB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MAAAABQAAAAAAAAAAAD//wAAAQAAAP//AAAB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4D55-1BB4-78BB-FA95-EDEE03DB0CB8}"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7E93-DDB4-7888-FA95-2BDD30DB0C7E}" type="slidenum">
              <a:t/>
            </a:fld>
          </a:p>
        </p:txBody>
      </p:sp>
    </p:spTree>
  </p:cSld>
  <p:clrMapOvr>
    <a:masterClrMapping/>
  </p:clrMapOvr>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1yJz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MAAAABQAAAAAAAAAAAD//wAAAQAAAP//AAAB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4C77-39B4-78BA-FA95-CFEF02DB0C9A}"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7C4C-02B4-788A-FA95-F4DF32DB0CA1}" type="slidenum">
              <a:t/>
            </a:fld>
          </a:p>
        </p:txBody>
      </p:sp>
    </p:spTree>
  </p:cSld>
  <p:clrMapOvr>
    <a:masterClrMapping/>
  </p:clrMapOvr>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MAAAABQAAAAAAAAAAAD//wAAAQAAAP//AAAB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1yJz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MAAAABQAAAAAAAAAAAD//wAAAQAAAP//AAAB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0534-7AB4-78F3-FA95-8CA64BDB0CD9}"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261F-51B4-78D0-FA95-A78568DB0CF2}" type="slidenum">
              <a:t/>
            </a:fld>
          </a:p>
        </p:txBody>
      </p:sp>
    </p:spTree>
  </p:cSld>
  <p:clrMapOvr>
    <a:masterClrMapping/>
  </p:clrMapOvr>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MAAAABQAAAAAAAAAAAD//wAAAQAAAP//AAAB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45D3-9DB4-78B3-FA95-6BE60BDB0C3E}"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61A2-ECB4-7897-FA95-1AC22FDB0C4F}" type="slidenum">
              <a:t/>
            </a:fld>
          </a:p>
        </p:txBody>
      </p:sp>
    </p:spTree>
  </p:cSld>
  <p:clrMapOvr>
    <a:masterClrMapping/>
  </p:clrMapOvr>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MAAAABQAAAAAAAAAAAD//wAAAQAAAP//AAAB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defRPr cap="all"/>
            </a:pPr>
            <a:r>
              <a:t>Click to edit Master title style</a:t>
            </a:r>
          </a:p>
        </p:txBody>
      </p:sp>
      <p:sp>
        <p:nvSpPr>
          <p:cNvPr id="3" name="SlideText1"/>
          <p:cNvSpPr>
            <a:spLocks noGrp="1" noChangeArrowheads="1"/>
            <a:extLst>
              <a:ext uri="smNativeData">
                <pr:smNativeData xmlns:pr="smNativeData" xmlns="smNativeData" val="SMDATA_16_1yJ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MAAAABQAAAAAAAAAAAD//wAAAQAAAP//AAAB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a:r>
              <a:t>Click to edit Master text styles</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783D-73B4-788E-FA95-85DB36DB0CD0}"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041B-55B4-78F2-FA95-A3A74ADB0CF6}" type="slidenum">
              <a:t/>
            </a:fld>
          </a:p>
        </p:txBody>
      </p:sp>
    </p:spTree>
  </p:cSld>
  <p:clrMapOvr>
    <a:masterClrMapping/>
  </p:clrMapOvr>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MAAAABQAAAAAAAAAAAD//wAAAQAAAP//AAABAA=="/>
              </a:ext>
            </a:extLst>
          </p:cNvSpPr>
          <p:nvPr>
            <p:ph idx="1"/>
          </p:nvPr>
        </p:nvSpPr>
        <p:spPr>
          <a:xfrm>
            <a:off x="609600"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MAAAABQAAAAAAAAAAAD//wAAAQAAAP//AAABAA=="/>
              </a:ext>
            </a:extLst>
          </p:cNvSpPr>
          <p:nvPr>
            <p:ph idx="2"/>
          </p:nvPr>
        </p:nvSpPr>
        <p:spPr>
          <a:xfrm>
            <a:off x="6196965"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27F2-BCB4-78D1-FA95-4A8469DB0C1F}" type="datetime1">
              <a:t/>
            </a:fld>
          </a:p>
        </p:txBody>
      </p:sp>
      <p:sp>
        <p:nvSpPr>
          <p:cNvPr id="6"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75AE-E0B4-7883-FA95-16D63BDB0C43}" type="slidenum">
              <a:t/>
            </a:fld>
          </a:p>
        </p:txBody>
      </p:sp>
    </p:spTree>
  </p:cSld>
  <p:clrMapOvr>
    <a:masterClrMapping/>
  </p:clrMapOvr>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6_1yJ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MAAAABQAAAAAAAAAAAD//wAAAQAAAP//AAAB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4"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MAAAABQAAAAAAAAAAAD//wAAAQAAAP//AAABAA=="/>
              </a:ext>
            </a:extLst>
          </p:cNvSpPr>
          <p:nvPr>
            <p:ph idx="2"/>
          </p:nvPr>
        </p:nvSpPr>
        <p:spPr>
          <a:xfrm>
            <a:off x="609600"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6_1yJ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MAAAABQAAAAAAAAAAAD//wAAAQAAAP//AAAB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6" name="SlideText4"/>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MAAAABQAAAAAAAAAAAD//wAAAQAAAP//AAABAA=="/>
              </a:ext>
            </a:extLst>
          </p:cNvSpPr>
          <p:nvPr>
            <p:ph idx="4"/>
          </p:nvPr>
        </p:nvSpPr>
        <p:spPr>
          <a:xfrm>
            <a:off x="6195695"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50E8-A6B4-78A6-FA95-50F31EDB0C05}" type="datetime1">
              <a:t/>
            </a:fld>
          </a:p>
        </p:txBody>
      </p:sp>
      <p:sp>
        <p:nvSpPr>
          <p:cNvPr id="8"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9"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64DA-94B4-7892-FA95-62C72ADB0C37}" type="slidenum">
              <a:t/>
            </a:fld>
          </a:p>
        </p:txBody>
      </p:sp>
    </p:spTree>
  </p:cSld>
  <p:clrMapOvr>
    <a:masterClrMapping/>
  </p:clrMapOvr>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533E-70B4-78A5-FA95-86F01DDB0CD3}" type="datetime1">
              <a:t/>
            </a:fld>
          </a:p>
        </p:txBody>
      </p:sp>
      <p:sp>
        <p:nvSpPr>
          <p:cNvPr id="4"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5"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2185-CBB4-78D7-FA95-3D826FDB0C68}" type="slidenum">
              <a:t/>
            </a:fld>
          </a:p>
        </p:txBody>
      </p:sp>
    </p:spTree>
  </p:cSld>
  <p:clrMapOvr>
    <a:masterClrMapping/>
  </p:clrMapOvr>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0238-76B4-78F4-FA95-80A14CDB0CD5}" type="datetime1">
              <a:t/>
            </a:fld>
          </a:p>
        </p:txBody>
      </p:sp>
      <p:sp>
        <p:nvSpPr>
          <p:cNvPr id="3"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4"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14AC-E2B4-78E2-FA95-14B75ADB0C41}" type="slidenum">
              <a:t/>
            </a:fld>
          </a:p>
        </p:txBody>
      </p:sp>
    </p:spTree>
  </p:cSld>
  <p:clrMapOvr>
    <a:masterClrMapping/>
  </p:clrMapOvr>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MAAAABQAAAAAAAAAAAD//wAAAQAAAP//AAAB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MAAAABQAAAAAAAAAAAD//wAAAQAAAP//AAABAA=="/>
              </a:ext>
            </a:extLst>
          </p:cNvSpPr>
          <p:nvPr>
            <p:ph idx="1"/>
          </p:nvPr>
        </p:nvSpPr>
        <p:spPr>
          <a:xfrm>
            <a:off x="4766945" y="273050"/>
            <a:ext cx="6815455" cy="58534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MAAAABQAAAAAAAAAAAD//wAAAQAAAP//AAABAA=="/>
              </a:ext>
            </a:extLst>
          </p:cNvSpPr>
          <p:nvPr>
            <p:ph idx="2"/>
          </p:nvPr>
        </p:nvSpPr>
        <p:spPr>
          <a:xfrm>
            <a:off x="609600" y="1435100"/>
            <a:ext cx="4011295" cy="46913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3156-18B4-78C7-FA95-EE927FDB0CBB}" type="datetime1">
              <a:t/>
            </a:fld>
          </a:p>
        </p:txBody>
      </p:sp>
      <p:sp>
        <p:nvSpPr>
          <p:cNvPr id="6"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3D54-1AB4-78CB-FA95-EC9E73DB0CB9}" type="slidenum">
              <a:t/>
            </a:fld>
          </a:p>
        </p:txBody>
      </p:sp>
    </p:spTree>
  </p:cSld>
  <p:clrMapOvr>
    <a:masterClrMapping/>
  </p:clrMapOvr>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MAAAABQAAAAAAAAAAAD//wAAAQAAAP//AAAB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MAAAABQAAAAAAAAAAAD//wAAAQAAAP//AAABAA=="/>
              </a:ext>
            </a:extLst>
          </p:cNvSpPr>
          <p:nvPr>
            <p:ph idx="1"/>
          </p:nvPr>
        </p:nvSpPr>
        <p:spPr>
          <a:xfrm>
            <a:off x="2389505" y="61341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r>
              <a:t>Click to edit Master text styles</a:t>
            </a:r>
          </a:p>
        </p:txBody>
      </p:sp>
      <p:sp>
        <p:nvSpPr>
          <p:cNvPr id="4"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MAAAABQAAAAAAAAAAAD//wAAAQAAAP//AAABAA=="/>
              </a:ext>
            </a:extLst>
          </p:cNvSpPr>
          <p:nvPr>
            <p:ph idx="2"/>
          </p:nvPr>
        </p:nvSpPr>
        <p:spPr>
          <a:xfrm>
            <a:off x="2389505" y="5367020"/>
            <a:ext cx="7315200" cy="805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92D13BE-F0B4-78E5-FA95-06B05DDB0C53}" type="datetime1">
              <a:t/>
            </a:fld>
          </a:p>
        </p:txBody>
      </p:sp>
      <p:sp>
        <p:nvSpPr>
          <p:cNvPr id="6"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92D3848-06B4-78CE-FA95-F09B76DB0CA5}"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Default 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MAAAABQAAAAAAAAAAAD//wAAAQAAAP//AAABAA=="/>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MAAAABQAAAAAAAAAAAD//wAAAQAAAP//AAABAA=="/>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MAAAABQAAAAAAAAAAAD//wAAAQAAAP//AAABAA=="/>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a:lvl1pPr>
          </a:lstStyle>
          <a:p>
            <a:pPr/>
            <a:fld id="{592D1BD6-98B4-78ED-FA95-6EB855DB0C3B}" type="datetime1">
              <a:t/>
            </a:fld>
          </a:p>
        </p:txBody>
      </p:sp>
      <p:sp>
        <p:nvSpPr>
          <p:cNvPr id="5" name="Foot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MAAAABQAAAAAAAAAAAD//wAAAQAAAP//AAABAA=="/>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a:lvl1pPr>
          </a:lstStyle>
          <a:p>
            <a:pPr/>
            <a:r>
              <a:t/>
            </a:r>
          </a:p>
        </p:txBody>
      </p:sp>
      <p:sp>
        <p:nvSpPr>
          <p:cNvPr id="6" name="SlideNumberArea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MAAAABQAAAAAAAAAAAD//wAAAQAAAP//AAABAA=="/>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a:lvl1pPr>
          </a:lstStyle>
          <a:p>
            <a:pPr/>
            <a:fld id="{592D0CB3-FDB4-78FA-FA95-0BAF42DB0C5E}"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 Id="rId3" Type="http://schemas.openxmlformats.org/officeDocument/2006/relationships/image" Target="../media/image13.png"/><Relationship Id="rId4" Type="http://schemas.openxmlformats.org/officeDocument/2006/relationships/image" Target="../media/image17.pn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 Id="rId3" Type="http://schemas.openxmlformats.org/officeDocument/2006/relationships/image" Target="../media/image6.png"/></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10.png"/></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AAAAAAAAAAMAAAABQAAAAAAAAAAAD//wAAAQAAAP//AAABAA=="/>
              </a:ext>
            </a:extLst>
          </p:cNvSpPr>
          <p:nvPr>
            <p:ph type="ctrTitle"/>
          </p:nvPr>
        </p:nvSpPr>
        <p:spPr/>
        <p:txBody>
          <a:bodyPr/>
          <a:lstStyle/>
          <a:p>
            <a:pPr/>
            <a:r>
              <a:t>Sine and Cosine Rules</a:t>
            </a:r>
          </a:p>
        </p:txBody>
      </p:sp>
      <p:sp>
        <p:nvSpPr>
          <p:cNvPr id="3" name="SlideSubtitle1"/>
          <p:cNvSpPr>
            <a:spLocks noGrp="1" noChangeArrowheads="1"/>
            <a:extLst>
              <a:ext uri="smNativeData">
                <pr:smNativeData xmlns:pr="smNativeData" xmlns="smNativeData" val="SMDATA_16_1yJ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AAAAAAAAAAMAAAABQAAAAAAAAAAAD//wAAAQAAAP//AAABAA=="/>
              </a:ext>
            </a:extLst>
          </p:cNvSpPr>
          <p:nvPr>
            <p:ph type="subTitle" idx="1"/>
          </p:nvPr>
        </p:nvSpPr>
        <p:spPr/>
        <p:txBody>
          <a:bodyPr/>
          <a:lstStyle/>
          <a:p>
            <a:pPr/>
            <a:r>
              <a:t>The Cosine Rule</a:t>
            </a:r>
          </a:p>
          <a:p>
            <a:pPr/>
            <a:r>
              <a:t>Moving on from SOHCAHTOA</a:t>
            </a: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3YaN0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f3t0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A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HeTNw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c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BTGQAA3RMAAAAAAAAmAAAACAAAAP//////////MAAAABQAAAAAAAAAAAD//wAAAQAAAP//AAABAA=="/>
              </a:ext>
            </a:extLst>
          </p:cNvSpPr>
          <p:nvPr/>
        </p:nvSpPr>
        <p:spPr>
          <a:xfrm>
            <a:off x="2776855" y="2741930"/>
            <a:ext cx="1339850" cy="48704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22.1 cm</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pic>
        <p:nvPicPr>
          <p:cNvPr id="10"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kdAAC2CQAAp0IAAEgTAAAAAAAAJgAAAAgAAAD//////////zAAAAAUAAAAAAAAAAAA//8AAAEAAAD//wAAAQA="/>
              </a:ext>
            </a:extLst>
          </p:cNvPicPr>
          <p:nvPr/>
        </p:nvPicPr>
        <p:blipFill>
          <a:blip r:embed="rId2"/>
          <a:stretch>
            <a:fillRect/>
          </a:stretch>
        </p:blipFill>
        <p:spPr>
          <a:xfrm>
            <a:off x="4872355" y="1578610"/>
            <a:ext cx="5962650" cy="1555750"/>
          </a:xfrm>
          <a:prstGeom prst="rect">
            <a:avLst/>
          </a:prstGeom>
          <a:noFill/>
          <a:ln>
            <a:noFill/>
          </a:ln>
          <a:effectLst/>
        </p:spPr>
      </p:pic>
      <p:pic>
        <p:nvPicPr>
          <p:cNvPr id="11"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8GAADmHgAAoEYAABYmAAAAAAAAJgAAAAgAAAD//////////zAAAAAUAAAAAAAAAAAA//8AAAEAAAD//wAAAQA="/>
              </a:ext>
            </a:extLst>
          </p:cNvPicPr>
          <p:nvPr/>
        </p:nvPicPr>
        <p:blipFill>
          <a:blip r:embed="rId3"/>
          <a:stretch>
            <a:fillRect/>
          </a:stretch>
        </p:blipFill>
        <p:spPr>
          <a:xfrm>
            <a:off x="1005205" y="5022850"/>
            <a:ext cx="10475595" cy="1168400"/>
          </a:xfrm>
          <a:prstGeom prst="rect">
            <a:avLst/>
          </a:prstGeom>
          <a:noFill/>
          <a:ln>
            <a:noFill/>
          </a:ln>
          <a:effectLst/>
        </p:spPr>
      </p:pic>
      <p:pic>
        <p:nvPicPr>
          <p:cNvPr id="12" name="Picture3"/>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9BQ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IcAAD6FQAAQEcAADIaAAAAAAAAJgAAAAgAAAD//////////zAAAAAUAAAAAAAAAAAA//8AAAEAAAD//wAAAQA="/>
              </a:ext>
            </a:extLst>
          </p:cNvPicPr>
          <p:nvPr/>
        </p:nvPicPr>
        <p:blipFill>
          <a:blip r:embed="rId4"/>
          <a:stretch>
            <a:fillRect/>
          </a:stretch>
        </p:blipFill>
        <p:spPr>
          <a:xfrm>
            <a:off x="4603750" y="3572510"/>
            <a:ext cx="6978650" cy="685800"/>
          </a:xfrm>
          <a:prstGeom prst="rect">
            <a:avLst/>
          </a:prstGeom>
          <a:noFill/>
          <a:ln>
            <a:noFill/>
          </a:ln>
          <a:effectLst/>
        </p:spPr>
      </p:pic>
    </p:spTree>
  </p:cSld>
  <p:clrMapOvr>
    <a:masterClrMapping/>
  </p:clrMapOvr>
  <p:timing>
    <p:tnLst>
      <p:par>
        <p:cTn id="1" dur="indefinite" restart="never" nodeType="tmRoot"/>
      </p:par>
    </p:tnLst>
  </p:timing>
</p:sld>
</file>

<file path=ppt/slides/slide1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A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BTGQAA3RMAAAAAAAAmAAAACAAAAP//////////MAAAABQAAAAAAAAAAAD//wAAAQAAAP//AAABAA=="/>
              </a:ext>
            </a:extLst>
          </p:cNvSpPr>
          <p:nvPr/>
        </p:nvSpPr>
        <p:spPr>
          <a:xfrm>
            <a:off x="2776855" y="2741930"/>
            <a:ext cx="1339850" cy="48704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22.1 cm</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k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pic>
        <p:nvPicPr>
          <p:cNvPr id="10"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BYZAACYCgAAQEcAAJoZAAAAAAAAJgAAAAgAAAD//////////zAAAAAUAAAAAAAAAAAA//8AAAEAAAD//wAAAQA="/>
              </a:ext>
            </a:extLst>
          </p:cNvPicPr>
          <p:nvPr/>
        </p:nvPicPr>
        <p:blipFill>
          <a:blip r:embed="rId2"/>
          <a:stretch>
            <a:fillRect/>
          </a:stretch>
        </p:blipFill>
        <p:spPr>
          <a:xfrm>
            <a:off x="4077970" y="1722120"/>
            <a:ext cx="7504430" cy="2439670"/>
          </a:xfrm>
          <a:prstGeom prst="rect">
            <a:avLst/>
          </a:prstGeom>
          <a:noFill/>
          <a:ln>
            <a:noFill/>
          </a:ln>
          <a:effectLst/>
        </p:spPr>
      </p:pic>
      <p:pic>
        <p:nvPicPr>
          <p:cNvPr id="11"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kEAAD9IQAAf0UAAHkpAAAAAAAAJgAAAAgAAAD//////////zAAAAAUAAAAAAAAAAAA//8AAAEAAAD//wAAAQA="/>
              </a:ext>
            </a:extLst>
          </p:cNvPicPr>
          <p:nvPr/>
        </p:nvPicPr>
        <p:blipFill>
          <a:blip r:embed="rId3"/>
          <a:stretch>
            <a:fillRect/>
          </a:stretch>
        </p:blipFill>
        <p:spPr>
          <a:xfrm>
            <a:off x="737235" y="5525135"/>
            <a:ext cx="10560050" cy="1216660"/>
          </a:xfrm>
          <a:prstGeom prst="rect">
            <a:avLst/>
          </a:prstGeom>
          <a:noFill/>
          <a:ln>
            <a:noFill/>
          </a:ln>
          <a:effectLst/>
        </p:spPr>
      </p:pic>
      <p:pic>
        <p:nvPicPr>
          <p:cNvPr id="12" name="Picture3"/>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EcAAAUGwAAy0gAAEwfAAAAAAAAJgAAAAgAAAD//////////zAAAAAUAAAAAAAAAAAA//8AAAEAAAD//wAAAQA="/>
              </a:ext>
            </a:extLst>
          </p:cNvPicPr>
          <p:nvPr/>
        </p:nvPicPr>
        <p:blipFill>
          <a:blip r:embed="rId4"/>
          <a:stretch>
            <a:fillRect/>
          </a:stretch>
        </p:blipFill>
        <p:spPr>
          <a:xfrm>
            <a:off x="4664075" y="4401820"/>
            <a:ext cx="7169150" cy="685800"/>
          </a:xfrm>
          <a:prstGeom prst="rect">
            <a:avLst/>
          </a:prstGeom>
          <a:noFill/>
          <a:ln>
            <a:noFill/>
          </a:ln>
          <a:effectLst/>
        </p:spPr>
      </p:pic>
    </p:spTree>
  </p:cSld>
  <p:clrMapOvr>
    <a:masterClrMapping/>
  </p:clrMapOvr>
  <p:timing>
    <p:tnLst>
      <p:par>
        <p:cTn id="1" dur="indefinite" restart="never" nodeType="tmRoot"/>
      </p:par>
    </p:tnLst>
  </p:timing>
</p:sld>
</file>

<file path=ppt/slides/slide1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A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BTGQAA3RMAAAAAAAAmAAAACAAAAP//////////MAAAABQAAAAAAAAAAAD//wAAAQAAAP//AAABAA=="/>
              </a:ext>
            </a:extLst>
          </p:cNvSpPr>
          <p:nvPr/>
        </p:nvSpPr>
        <p:spPr>
          <a:xfrm>
            <a:off x="2776855" y="2741930"/>
            <a:ext cx="1339850" cy="48704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22.1 cm</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pic>
        <p:nvPicPr>
          <p:cNvPr id="10" name="Picture3"/>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IcAADwEQAAbEgAACgWAAAAAAAAJgAAAAgAAAD//////////zAAAAAUAAAAAAAAAAAA//8AAAEAAAD//wAAAQA="/>
              </a:ext>
            </a:extLst>
          </p:cNvPicPr>
          <p:nvPr/>
        </p:nvPicPr>
        <p:blipFill>
          <a:blip r:embed="rId2"/>
          <a:stretch>
            <a:fillRect/>
          </a:stretch>
        </p:blipFill>
        <p:spPr>
          <a:xfrm>
            <a:off x="4603750" y="2915920"/>
            <a:ext cx="7169150" cy="685800"/>
          </a:xfrm>
          <a:prstGeom prst="rect">
            <a:avLst/>
          </a:prstGeom>
          <a:noFill/>
          <a:ln>
            <a:noFill/>
          </a:ln>
          <a:effectLst/>
        </p:spPr>
      </p:pic>
      <p:pic>
        <p:nvPicPr>
          <p:cNvPr id="11"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IcAAC+DAAAQEcAAPYQAAAAAAAAJgAAAAgAAAD//////////zAAAAAUAAAAAAAAAAAA//8AAAEAAAD//wAAAQA="/>
              </a:ext>
            </a:extLst>
          </p:cNvPicPr>
          <p:nvPr/>
        </p:nvPicPr>
        <p:blipFill>
          <a:blip r:embed="rId3"/>
          <a:stretch>
            <a:fillRect/>
          </a:stretch>
        </p:blipFill>
        <p:spPr>
          <a:xfrm>
            <a:off x="4603750" y="2071370"/>
            <a:ext cx="6978650" cy="685800"/>
          </a:xfrm>
          <a:prstGeom prst="rect">
            <a:avLst/>
          </a:prstGeom>
          <a:noFill/>
          <a:ln>
            <a:noFill/>
          </a:ln>
          <a:effectLst/>
        </p:spPr>
      </p:pic>
      <p:pic>
        <p:nvPicPr>
          <p:cNvPr id="12"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JMAAAAwJAAAnEoAAHYnAAAAAAAAJgAAAAgAAAD//////////zAAAAAUAAAAAAAAAAAA//8AAAEAAAD//wAAAQA="/>
              </a:ext>
            </a:extLst>
          </p:cNvPicPr>
          <p:nvPr/>
        </p:nvPicPr>
        <p:blipFill>
          <a:blip r:embed="rId4"/>
          <a:stretch>
            <a:fillRect/>
          </a:stretch>
        </p:blipFill>
        <p:spPr>
          <a:xfrm>
            <a:off x="93345" y="5882640"/>
            <a:ext cx="12035155" cy="532130"/>
          </a:xfrm>
          <a:prstGeom prst="rect">
            <a:avLst/>
          </a:prstGeom>
          <a:noFill/>
          <a:ln>
            <a:noFill/>
          </a:ln>
          <a:effectLst/>
        </p:spPr>
      </p:pic>
      <p:sp>
        <p:nvSpPr>
          <p:cNvPr id="13" name="Textbox1"/>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RwAAF8JAAC1OgAA/wsAAAAgAAAmAAAACAAAAP//////////MAAAABQAAAAAAAAAAAD//wAAAQAAAP//AAABAA=="/>
              </a:ext>
            </a:extLst>
          </p:cNvSpPr>
          <p:nvPr/>
        </p:nvSpPr>
        <p:spPr>
          <a:xfrm>
            <a:off x="4664075" y="1523365"/>
            <a:ext cx="4879340" cy="426720"/>
          </a:xfrm>
          <a:prstGeom prst="rect">
            <a:avLst/>
          </a:prstGeom>
          <a:noFill/>
          <a:ln>
            <a:noFill/>
          </a:ln>
          <a:effectLst/>
        </p:spPr>
        <p:txBody>
          <a:bodyPr vert="horz" wrap="square" numCol="1" spcCol="215900" anchor="t"/>
          <a:lstStyle/>
          <a:p>
            <a:pPr>
              <a:defRPr sz="2200"/>
            </a:pPr>
            <a:r>
              <a:t>So .....</a:t>
            </a:r>
          </a:p>
        </p:txBody>
      </p:sp>
      <p:sp>
        <p:nvSpPr>
          <p:cNvPr id="14" name="Textbox2"/>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OMfAACuPgAAbiIAAAAAAAAmAAAACAAAAP//////////MAAAABQAAAAAAAAAAAD//wAAAQAAAP//AAABAA=="/>
              </a:ext>
            </a:extLst>
          </p:cNvSpPr>
          <p:nvPr/>
        </p:nvSpPr>
        <p:spPr>
          <a:xfrm>
            <a:off x="147320" y="5183505"/>
            <a:ext cx="10041890" cy="413385"/>
          </a:xfrm>
          <a:prstGeom prst="rect">
            <a:avLst/>
          </a:prstGeom>
          <a:noFill/>
          <a:ln>
            <a:noFill/>
          </a:ln>
          <a:effectLst/>
        </p:spPr>
        <p:txBody>
          <a:bodyPr vert="horz" wrap="square" numCol="1" spcCol="215900" anchor="t"/>
          <a:lstStyle/>
          <a:p>
            <a:pPr>
              <a:defRPr sz="2200"/>
            </a:pPr>
            <a:r>
              <a:t>From the “180 degree” rule of triangles ....</a:t>
            </a:r>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and Cosine Rules</a:t>
            </a:r>
          </a:p>
        </p:txBody>
      </p:sp>
      <p:sp>
        <p:nvSpPr>
          <p:cNvPr id="3" name="Textbox1"/>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Previously we introduced Trigonometry and focused on right angles triangles, to bring in Pythagoras Theorem and some basic ‘Trig Identities’.</a:t>
            </a:r>
          </a:p>
          <a:p>
            <a:pPr marL="0" marR="0" indent="0" algn="l" defTabSz="914400">
              <a:lnSpc>
                <a:spcPct val="100000"/>
              </a:lnSpc>
              <a:spcBef>
                <a:spcPts val="500"/>
              </a:spcBef>
              <a:spcAft>
                <a:spcPts val="500"/>
              </a:spcAft>
              <a:buNone/>
              <a:tabLst/>
              <a:defRPr sz="2200">
                <a:solidFill>
                  <a:srgbClr val="000000"/>
                </a:solidFill>
              </a:defRPr>
            </a:pPr>
          </a:p>
        </p:txBody>
      </p:sp>
      <p:sp>
        <p:nvSpPr>
          <p:cNvPr id="4" name="Textbox2"/>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QMAAKgRAAAlLAAAVx8AABAAAAAmAAAACAAAAP//////////MAAAABQAAAAAAAAAAAD//wAAAQAAAP//AAABAA=="/>
              </a:ext>
            </a:extLst>
          </p:cNvSpPr>
          <p:nvPr/>
        </p:nvSpPr>
        <p:spPr>
          <a:xfrm>
            <a:off x="610235" y="2870200"/>
            <a:ext cx="6565900" cy="222440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Pythagoras Theorem works only for triangles with one ‘right angle’, but of course there are other sorts of triangles such as equilateral, scalene and isosceles that don’t have any internal 90</a:t>
            </a:r>
            <a:r>
              <a:rPr baseline="30000"/>
              <a:t>o</a:t>
            </a:r>
            <a:r>
              <a:t> angles so what about these?</a:t>
            </a:r>
          </a:p>
          <a:p>
            <a:pPr marL="0" marR="0" indent="0" algn="l" defTabSz="914400">
              <a:lnSpc>
                <a:spcPct val="100000"/>
              </a:lnSpc>
              <a:spcBef>
                <a:spcPts val="500"/>
              </a:spcBef>
              <a:spcAft>
                <a:spcPts val="500"/>
              </a:spcAft>
              <a:buNone/>
              <a:tabLst/>
              <a:defRPr sz="2200">
                <a:solidFill>
                  <a:srgbClr val="000000"/>
                </a:solidFill>
              </a:defRPr>
            </a:pPr>
          </a:p>
        </p:txBody>
      </p:sp>
      <p:pic>
        <p:nvPicPr>
          <p:cNvPr id="5"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kuAAB9EAAAWUcAAIEgAAAQAAAAJgAAAAgAAAD//////////zAAAAAUAAAAAAAAAAAA//8AAAEAAAD//wAAAQA="/>
              </a:ext>
            </a:extLst>
          </p:cNvPicPr>
          <p:nvPr/>
        </p:nvPicPr>
        <p:blipFill>
          <a:blip r:embed="rId2"/>
          <a:stretch>
            <a:fillRect/>
          </a:stretch>
        </p:blipFill>
        <p:spPr>
          <a:xfrm>
            <a:off x="7534275" y="2680335"/>
            <a:ext cx="4064000" cy="2603500"/>
          </a:xfrm>
          <a:prstGeom prst="rect">
            <a:avLst/>
          </a:prstGeom>
          <a:noFill/>
          <a:ln>
            <a:noFill/>
          </a:ln>
          <a:effectLst/>
        </p:spPr>
      </p:pic>
      <p:sp>
        <p:nvSpPr>
          <p:cNvPr id="6"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GQgAABZRwAArScAABAAAAAmAAAACAAAAP//////////MAAAABQAAAAAAAAAAAD//wAAAQAAAP//AAABAA=="/>
              </a:ext>
            </a:extLst>
          </p:cNvSpPr>
          <p:nvPr/>
        </p:nvSpPr>
        <p:spPr>
          <a:xfrm>
            <a:off x="609600" y="5265420"/>
            <a:ext cx="10988675" cy="118427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It’s not a case of SOH CAH TOA here, there is a rule for finding side lengths and internal angles, in fact two rules known respectively as the SINE rule and the COSINE rule, effectively extensions of the Pythagoras Theorem.</a:t>
            </a:r>
          </a:p>
          <a:p>
            <a:pPr marL="0" marR="0" indent="0" algn="l" defTabSz="914400">
              <a:lnSpc>
                <a:spcPct val="100000"/>
              </a:lnSpc>
              <a:spcBef>
                <a:spcPts val="500"/>
              </a:spcBef>
              <a:spcAft>
                <a:spcPts val="500"/>
              </a:spcAft>
              <a:buNone/>
              <a:tabLst/>
              <a:defRPr sz="2200">
                <a:solidFill>
                  <a:srgbClr val="000000"/>
                </a:solidFill>
              </a:defRPr>
            </a:p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P spid="6" grpId="0" animBg="1" advAuto="0"/>
    </p:bldLst>
    <p:extLst>
      <p:ext uri="smNativeData">
        <pr:smNativeData xmlns:pr="smNativeData" xmlns="smNativeData" val="1yJzYAQAAAAFAAAA/f///wEAAAAJAAAAAAAAAAAAAAAAAAAAAAAAAAoAAAD9////AQAAAAkAAAAAAAAAAAAAAAAAAAAAAAAADQAAAP3///8BAAAACQAAAAAAAAAAAAAAAAAAAAAAAAASAAAA/f///wEAAAAJAAAAAAAAAAAAAAAAAAAAAAAAAA=="/>
      </p:ext>
    </p:ext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and Cosine Rules</a:t>
            </a:r>
          </a:p>
        </p:txBody>
      </p:sp>
      <p:sp>
        <p:nvSpPr>
          <p:cNvPr id="3" name="Textbox1"/>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Previously we introduced Trigonometry and focused on right angles triangles, to bring in Pythagoras Theorem and some basic ‘Trig Identities’.</a:t>
            </a:r>
          </a:p>
          <a:p>
            <a:pPr marL="0" marR="0" indent="0" algn="l" defTabSz="914400">
              <a:lnSpc>
                <a:spcPct val="100000"/>
              </a:lnSpc>
              <a:spcBef>
                <a:spcPts val="500"/>
              </a:spcBef>
              <a:spcAft>
                <a:spcPts val="500"/>
              </a:spcAft>
              <a:buNone/>
              <a:tabLst/>
              <a:defRPr sz="2200">
                <a:solidFill>
                  <a:srgbClr val="000000"/>
                </a:solidFill>
              </a:defRPr>
            </a:pPr>
          </a:p>
        </p:txBody>
      </p:sp>
      <p:pic>
        <p:nvPicPr>
          <p:cNvPr id="4"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6gq4u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CEFAAAgCUAAPcjAAAQAAAAJgAAAAgAAAD//////////zAAAAAUAAAAAAAAAAAA//8AAAEAAAD//wAAAQA="/>
              </a:ext>
            </a:extLst>
          </p:cNvPicPr>
          <p:nvPr/>
        </p:nvPicPr>
        <p:blipFill>
          <a:blip r:embed="rId2"/>
          <a:stretch>
            <a:fillRect/>
          </a:stretch>
        </p:blipFill>
        <p:spPr>
          <a:xfrm>
            <a:off x="609600" y="3335020"/>
            <a:ext cx="5486400" cy="2511425"/>
          </a:xfrm>
          <a:prstGeom prst="rect">
            <a:avLst/>
          </a:prstGeom>
          <a:noFill/>
          <a:ln>
            <a:noFill/>
          </a:ln>
          <a:effectLst/>
        </p:spPr>
      </p:pic>
      <p:pic>
        <p:nvPicPr>
          <p:cNvPr id="5"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4ADgB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onAACoEQAAQEcAANImAAAQAAAAJgAAAAgAAAD//////////zAAAAAUAAAAAAAAAAAA//8AAAEAAAD//wAAAQA="/>
              </a:ext>
            </a:extLst>
          </p:cNvPicPr>
          <p:nvPr/>
        </p:nvPicPr>
        <p:blipFill>
          <a:blip r:embed="rId3"/>
          <a:stretch>
            <a:fillRect/>
          </a:stretch>
        </p:blipFill>
        <p:spPr>
          <a:xfrm>
            <a:off x="6457950" y="2870200"/>
            <a:ext cx="5124450" cy="344043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dvAuto="0"/>
      <p:bldP spid="5" grpId="0" animBg="1" advAuto="0"/>
    </p:bldLst>
    <p:extLst>
      <p:ext uri="smNativeData">
        <pr:smNativeData xmlns:pr="smNativeData" xmlns="smNativeData" val="1yJzYAIAAAAFAAAA/f///wEAAAAJAAAAAAAAAAAAAAAAAAAAAAAAAAoAAAD9////AQAAAAkAAAAAAAAAAAAAAAAAAAAAAAAA"/>
      </p:ext>
    </p:ext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Textbox1"/>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Previously we introduced Trigonometry and focused on right angles triangles, to bring in Pythagoras Theorem and some basic ‘Trig Identities’.</a:t>
            </a:r>
          </a:p>
          <a:p>
            <a:pPr marL="0" marR="0" indent="0" algn="l" defTabSz="914400">
              <a:lnSpc>
                <a:spcPct val="100000"/>
              </a:lnSpc>
              <a:spcBef>
                <a:spcPts val="500"/>
              </a:spcBef>
              <a:spcAft>
                <a:spcPts val="500"/>
              </a:spcAft>
              <a:buNone/>
              <a:tabLst/>
              <a:defRPr sz="2200">
                <a:solidFill>
                  <a:srgbClr val="000000"/>
                </a:solidFill>
              </a:defRPr>
            </a:pPr>
          </a:p>
        </p:txBody>
      </p:sp>
      <p:sp>
        <p:nvSpPr>
          <p:cNvPr id="4" name="Textbox2"/>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YQAAD/MAAAXxgAABAAAAAmAAAACAAAAP//////////MAAAABQAAAAAAAAAAAD//wAAAQAAAP//AAABAA=="/>
              </a:ext>
            </a:extLst>
          </p:cNvSpPr>
          <p:nvPr/>
        </p:nvSpPr>
        <p:spPr>
          <a:xfrm>
            <a:off x="609600" y="2716530"/>
            <a:ext cx="7355205" cy="124523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the Cosine Rule, the requirements are seemingly simpler to remember, however some of the algebraic manipulations required can be testing.</a:t>
            </a:r>
          </a:p>
          <a:p>
            <a:pPr marL="0" marR="0" indent="0" algn="l" defTabSz="914400">
              <a:lnSpc>
                <a:spcPct val="100000"/>
              </a:lnSpc>
              <a:spcBef>
                <a:spcPts val="500"/>
              </a:spcBef>
              <a:spcAft>
                <a:spcPts val="500"/>
              </a:spcAft>
              <a:buNone/>
              <a:tabLst/>
              <a:defRPr sz="2200">
                <a:solidFill>
                  <a:srgbClr val="000000"/>
                </a:solidFill>
              </a:defRPr>
            </a:pPr>
          </a:p>
        </p:txBody>
      </p:sp>
      <p:sp>
        <p:nvSpPr>
          <p:cNvPr id="5"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PTMAABgVAABPSQAAxiUAABAAAAAmAAAACAAAAP//////////MAAAABQAAAAAAAAAAAD//wAAAQAAAP//AAABAA=="/>
              </a:ext>
            </a:extLst>
          </p:cNvSpPr>
          <p:nvPr/>
        </p:nvSpPr>
        <p:spPr>
          <a:xfrm>
            <a:off x="8329295" y="342900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6"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jMAACIjAACNNwAAwiUAABAAAAAmAAAACAAAAP//////////MAAAABQAAAAAAAAAAAD//wAAAQAAAP//AAABAA=="/>
              </a:ext>
            </a:extLst>
          </p:cNvSpPr>
          <p:nvPr/>
        </p:nvSpPr>
        <p:spPr>
          <a:xfrm>
            <a:off x="8360410" y="571119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7"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EMAACIjAAAHSAAAwiUAABAAAAAmAAAACAAAAP//////////MAAAABQAAAAAAAAAAAD//wAAAQAAAP//AAABAA=="/>
              </a:ext>
            </a:extLst>
          </p:cNvSpPr>
          <p:nvPr/>
        </p:nvSpPr>
        <p:spPr>
          <a:xfrm>
            <a:off x="11038840" y="571119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8"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TUAADkWAAAAOgAA2RgAABAAAAAmAAAACAAAAP//////////MAAAABQAAAAAAAAAAAD//wAAAQAAAP//AAABAA=="/>
              </a:ext>
            </a:extLst>
          </p:cNvSpPr>
          <p:nvPr/>
        </p:nvSpPr>
        <p:spPr>
          <a:xfrm>
            <a:off x="8758555" y="361251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9"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jwAAGIlAABtQAAAAigAABAAAAAmAAAACAAAAP//////////MAAAABQAAAAAAAAAAAD//wAAAQAAAP//AAABAA=="/>
              </a:ext>
            </a:extLst>
          </p:cNvSpPr>
          <p:nvPr/>
        </p:nvSpPr>
        <p:spPr>
          <a:xfrm>
            <a:off x="9803130" y="607695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10"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yT8AAF4bAADoQwAA/h0AABAAAAAmAAAACAAAAP//////////MAAAABQAAAAAAAAAAAD//wAAAQAAAP//AAABAA=="/>
              </a:ext>
            </a:extLst>
          </p:cNvSpPr>
          <p:nvPr/>
        </p:nvSpPr>
        <p:spPr>
          <a:xfrm>
            <a:off x="10368915" y="44488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11"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DIAAB8cAAB3NgAAvx4AABAAAAAmAAAACAAAAP//////////MAAAABQAAAAAAAAAAAD//wAAAQAAAP//AAABAA=="/>
              </a:ext>
            </a:extLst>
          </p:cNvSpPr>
          <p:nvPr/>
        </p:nvSpPr>
        <p:spPr>
          <a:xfrm>
            <a:off x="8183880" y="457136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pic>
        <p:nvPicPr>
          <p:cNvPr id="12"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atLT/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D+HQAA+SwAAJAiAAAQAAAAJgAAAAgAAAD//////////zAAAAAUAAAAAAAAAAAA//8AAAEAAAD//wAAAQA="/>
              </a:ext>
            </a:extLst>
          </p:cNvPicPr>
          <p:nvPr/>
        </p:nvPicPr>
        <p:blipFill>
          <a:blip r:embed="rId2"/>
          <a:stretch>
            <a:fillRect/>
          </a:stretch>
        </p:blipFill>
        <p:spPr>
          <a:xfrm>
            <a:off x="609600" y="4875530"/>
            <a:ext cx="6701155" cy="742950"/>
          </a:xfrm>
          <a:prstGeom prst="rect">
            <a:avLst/>
          </a:prstGeom>
          <a:noFill/>
          <a:ln>
            <a:noFill/>
          </a:ln>
          <a:effectLst/>
        </p:spPr>
      </p:pic>
    </p:spTree>
  </p:cSld>
  <p:clrMapOvr>
    <a:masterClrMapping/>
  </p:clrMapOvr>
  <p:timing>
    <p:tnLst>
      <p:par>
        <p:cTn id="1" dur="indefinite" restart="never" nodeType="tmRoot"/>
      </p:par>
    </p:tn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DZCAAAQhsAABAAAAAmAAAACAAAAP//////////MAAAABQAAAAAAAAAAAD//wAAAQAAAP//AAABAA=="/>
              </a:ext>
            </a:extLst>
          </p:cNvSpPr>
          <p:nvPr/>
        </p:nvSpPr>
        <p:spPr>
          <a:xfrm>
            <a:off x="76835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g0AAOIaAABVEQAAgh0AABAAAAAmAAAACAAAAP//////////MAAAABQAAAAAAAAAAAD//wAAAQAAAP//AAABAA=="/>
              </a:ext>
            </a:extLst>
          </p:cNvSpPr>
          <p:nvPr/>
        </p:nvSpPr>
        <p:spPr>
          <a:xfrm>
            <a:off x="2147570" y="437007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A0FQAAfhMAABAAAAAmAAAACAAAAP//////////MAAAABQAAAAAAAAAAAD//wAAAQAAAP//AAABAA=="/>
              </a:ext>
            </a:extLst>
          </p:cNvSpPr>
          <p:nvPr/>
        </p:nvSpPr>
        <p:spPr>
          <a:xfrm>
            <a:off x="2776855" y="274193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AMAAJ8RAADDBwAAPxQAABAAAAAmAAAACAAAAP//////////MAAAABQAAAAAAAAAAAD//wAAAQAAAP//AAABAA=="/>
              </a:ext>
            </a:extLst>
          </p:cNvSpPr>
          <p:nvPr/>
        </p:nvSpPr>
        <p:spPr>
          <a:xfrm>
            <a:off x="591820" y="286448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pic>
        <p:nvPicPr>
          <p:cNvPr id="10"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atLT/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JEBAADmHgAAT0kAANgmAAAQAAAAJgAAAAgAAAD//////////zAAAAAUAAAAAAAAAAAA//8AAAEAAAD//wAAAQA="/>
              </a:ext>
            </a:extLst>
          </p:cNvPicPr>
          <p:nvPr/>
        </p:nvPicPr>
        <p:blipFill>
          <a:blip r:embed="rId2"/>
          <a:stretch>
            <a:fillRect/>
          </a:stretch>
        </p:blipFill>
        <p:spPr>
          <a:xfrm>
            <a:off x="254635" y="5022850"/>
            <a:ext cx="11662410" cy="1291590"/>
          </a:xfrm>
          <a:prstGeom prst="rect">
            <a:avLst/>
          </a:prstGeom>
          <a:noFill/>
          <a:ln>
            <a:noFill/>
          </a:ln>
          <a:effectLst/>
        </p:spPr>
      </p:pic>
      <p:sp>
        <p:nvSpPr>
          <p:cNvPr id="11" name="Textbox1"/>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JgKAABARwAAOA0AABAgAAAmAAAACAAAAP//////////MAAAABQAAAAAAAAAAAD//wAAAQAAAP//AAABAA=="/>
              </a:ext>
            </a:extLst>
          </p:cNvSpPr>
          <p:nvPr/>
        </p:nvSpPr>
        <p:spPr>
          <a:xfrm>
            <a:off x="4879340" y="1722120"/>
            <a:ext cx="6703060" cy="426720"/>
          </a:xfrm>
          <a:prstGeom prst="rect">
            <a:avLst/>
          </a:prstGeom>
          <a:noFill/>
          <a:ln>
            <a:noFill/>
          </a:ln>
          <a:effectLst/>
        </p:spPr>
        <p:txBody>
          <a:bodyPr vert="horz" wrap="square" numCol="1" spcCol="215900" anchor="t"/>
          <a:lstStyle/>
          <a:p>
            <a:pPr>
              <a:defRPr sz="2200"/>
            </a:pPr>
            <a:r>
              <a:t>The colour coding helps with the relationships in the rule</a:t>
            </a:r>
          </a:p>
        </p:txBody>
      </p:sp>
      <p:sp>
        <p:nvSpPr>
          <p:cNvPr id="12" name="Textbox2"/>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JENAABARwAAQRIAABAgAAAmAAAACAAAAP//////////MAAAABQAAAAAAAAAAAD//wAAAQAAAP//AAABAA=="/>
              </a:ext>
            </a:extLst>
          </p:cNvSpPr>
          <p:nvPr/>
        </p:nvSpPr>
        <p:spPr>
          <a:xfrm>
            <a:off x="4879340" y="2205355"/>
            <a:ext cx="6703060" cy="762000"/>
          </a:xfrm>
          <a:prstGeom prst="rect">
            <a:avLst/>
          </a:prstGeom>
          <a:noFill/>
          <a:ln>
            <a:noFill/>
          </a:ln>
          <a:effectLst/>
        </p:spPr>
        <p:txBody>
          <a:bodyPr vert="horz" wrap="square" numCol="1" spcCol="215900" anchor="t"/>
          <a:lstStyle/>
          <a:p>
            <a:pPr>
              <a:defRPr sz="2200"/>
            </a:pPr>
            <a:r>
              <a:t>It is the Cosine of the angle opposite the side being calculated which is used in the expression.</a:t>
            </a:r>
          </a:p>
        </p:txBody>
      </p:sp>
      <p:sp>
        <p:nvSpPr>
          <p:cNvPr id="13" name="Textbox9"/>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I4SAABARwAALhUAABAgAAAmAAAACAAAAP//////////MAAAABQAAAAAAAAAAAD//wAAAQAAAP//AAABAA=="/>
              </a:ext>
            </a:extLst>
          </p:cNvSpPr>
          <p:nvPr/>
        </p:nvSpPr>
        <p:spPr>
          <a:xfrm>
            <a:off x="4879340" y="3016250"/>
            <a:ext cx="6703060" cy="426720"/>
          </a:xfrm>
          <a:prstGeom prst="rect">
            <a:avLst/>
          </a:prstGeom>
          <a:noFill/>
          <a:ln>
            <a:noFill/>
          </a:ln>
          <a:effectLst/>
        </p:spPr>
        <p:txBody>
          <a:bodyPr vert="horz" wrap="square" numCol="1" spcCol="215900" anchor="t"/>
          <a:lstStyle/>
          <a:p>
            <a:pPr>
              <a:defRPr sz="2200"/>
            </a:pPr>
            <a:r>
              <a:t>The following two alternatives may also apply:</a:t>
            </a:r>
          </a:p>
        </p:txBody>
      </p:sp>
      <p:pic>
        <p:nvPicPr>
          <p:cNvPr id="14"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atLQ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EjAACzFQAApEEAALEcAAAQAAAAJgAAAAgAAAD//////////zAAAAAUAAAAAAAAAAAA//8AAAEAAAD//wAAAQA="/>
              </a:ext>
            </a:extLst>
          </p:cNvPicPr>
          <p:nvPr/>
        </p:nvPicPr>
        <p:blipFill>
          <a:blip r:embed="rId3"/>
          <a:stretch>
            <a:fillRect/>
          </a:stretch>
        </p:blipFill>
        <p:spPr>
          <a:xfrm>
            <a:off x="5791835" y="3527425"/>
            <a:ext cx="4878705" cy="1136650"/>
          </a:xfrm>
          <a:prstGeom prst="rect">
            <a:avLst/>
          </a:prstGeom>
          <a:noFill/>
          <a:ln>
            <a:noFill/>
          </a:ln>
          <a:effectLst/>
        </p:spPr>
      </p:pic>
    </p:spTree>
  </p:cSld>
  <p:clrMapOvr>
    <a:masterClrMapping/>
  </p:clrMapOvr>
  <p:timing>
    <p:tnLst>
      <p:par>
        <p:cTn id="1" dur="indefinite" restart="never" nodeType="tmRoot"/>
      </p:par>
    </p:tn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B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80</a:t>
            </a:r>
            <a:r>
              <a:rPr baseline="30000"/>
              <a:t>o</a:t>
            </a:r>
            <a:endParaRPr baseline="30000"/>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F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A0FQAAfhMAABAAAAAmAAAACAAAAP//////////MAAAABQAAAAAAAAAAAD//wAAAQAAAP//AAABAA=="/>
              </a:ext>
            </a:extLst>
          </p:cNvSpPr>
          <p:nvPr/>
        </p:nvSpPr>
        <p:spPr>
          <a:xfrm>
            <a:off x="2776855" y="274193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sp>
        <p:nvSpPr>
          <p:cNvPr id="10" name="Textbox1"/>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JgKAABARwAASA8AABAgAAAmAAAACAAAAP//////////MAAAABQAAAAAAAAAAAD//wAAAQAAAP//AAABAA=="/>
              </a:ext>
            </a:extLst>
          </p:cNvSpPr>
          <p:nvPr/>
        </p:nvSpPr>
        <p:spPr>
          <a:xfrm>
            <a:off x="4879340" y="1722120"/>
            <a:ext cx="6703060" cy="762000"/>
          </a:xfrm>
          <a:prstGeom prst="rect">
            <a:avLst/>
          </a:prstGeom>
          <a:noFill/>
          <a:ln>
            <a:noFill/>
          </a:ln>
          <a:effectLst/>
        </p:spPr>
        <p:txBody>
          <a:bodyPr vert="horz" wrap="square" numCol="1" spcCol="215900" anchor="t"/>
          <a:lstStyle/>
          <a:p>
            <a:pPr>
              <a:defRPr sz="2200"/>
            </a:pPr>
            <a:r>
              <a:t>If the “2 sides and angle between” rule is satisfied, the Cosine Rule can be applied in this format.</a:t>
            </a:r>
          </a:p>
        </p:txBody>
      </p:sp>
      <p:sp>
        <p:nvSpPr>
          <p:cNvPr id="11" name="Textbox2"/>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N4QAABARwAAfhMAABAgAAAmAAAACAAAAP//////////MAAAABQAAAAAAAAAAAD//wAAAQAAAP//AAABAA=="/>
              </a:ext>
            </a:extLst>
          </p:cNvSpPr>
          <p:nvPr/>
        </p:nvSpPr>
        <p:spPr>
          <a:xfrm>
            <a:off x="4879340" y="2741930"/>
            <a:ext cx="6703060" cy="426720"/>
          </a:xfrm>
          <a:prstGeom prst="rect">
            <a:avLst/>
          </a:prstGeom>
          <a:noFill/>
          <a:ln>
            <a:noFill/>
          </a:ln>
          <a:effectLst/>
        </p:spPr>
        <p:txBody>
          <a:bodyPr vert="horz" wrap="square" numCol="1" spcCol="215900" anchor="t"/>
          <a:lstStyle/>
          <a:p>
            <a:pPr>
              <a:defRPr sz="2200"/>
            </a:pPr>
            <a:r>
              <a:t>Let’s look at the triangle shown, as an example:</a:t>
            </a:r>
          </a:p>
        </p:txBody>
      </p:sp>
      <p:sp>
        <p:nvSpPr>
          <p:cNvPr id="12" name="Textbox9"/>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4AANgUAABARwAAiBkAABAgAAAmAAAACAAAAP//////////MAAAABQAAAAAAAAAAAD//wAAAQAAAP//AAABAA=="/>
              </a:ext>
            </a:extLst>
          </p:cNvSpPr>
          <p:nvPr/>
        </p:nvSpPr>
        <p:spPr>
          <a:xfrm>
            <a:off x="4879340" y="3388360"/>
            <a:ext cx="6703060" cy="762000"/>
          </a:xfrm>
          <a:prstGeom prst="rect">
            <a:avLst/>
          </a:prstGeom>
          <a:noFill/>
          <a:ln>
            <a:noFill/>
          </a:ln>
          <a:effectLst/>
        </p:spPr>
        <p:txBody>
          <a:bodyPr vert="horz" wrap="square" numCol="1" spcCol="215900" anchor="t"/>
          <a:lstStyle/>
          <a:p>
            <a:pPr>
              <a:defRPr sz="2200"/>
            </a:pPr>
            <a:r>
              <a:t>Q. From the information given, calculate the value of side “c” in cm.</a:t>
            </a:r>
          </a:p>
        </p:txBody>
      </p:sp>
      <p:pic>
        <p:nvPicPr>
          <p:cNvPr id="13"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atLQ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AMAADiIAAAED4AAPYlAAAQAAAAJgAAAAgAAAD//////////zAAAAAUAAAAAAAAAAAA//8AAAEAAAD//wAAAQA="/>
              </a:ext>
            </a:extLst>
          </p:cNvPicPr>
          <p:nvPr/>
        </p:nvPicPr>
        <p:blipFill>
          <a:blip r:embed="rId2"/>
          <a:stretch>
            <a:fillRect/>
          </a:stretch>
        </p:blipFill>
        <p:spPr>
          <a:xfrm>
            <a:off x="2103120" y="5345430"/>
            <a:ext cx="7985760" cy="825500"/>
          </a:xfrm>
          <a:prstGeom prst="rect">
            <a:avLst/>
          </a:prstGeom>
          <a:noFill/>
          <a:ln>
            <a:noFill/>
          </a:ln>
          <a:effectLst/>
        </p:spPr>
      </p:pic>
    </p:spTree>
  </p:cSld>
  <p:clrMapOvr>
    <a:masterClrMapping/>
  </p:clrMapOvr>
  <p:timing>
    <p:tnLst>
      <p:par>
        <p:cTn id="1" dur="indefinite" restart="never" nodeType="tmRoot"/>
      </p:par>
    </p:tn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Lu7u/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B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80</a:t>
            </a:r>
            <a:r>
              <a:rPr baseline="30000"/>
              <a:t>o</a:t>
            </a:r>
            <a:endParaRPr baseline="30000"/>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7+/v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A0FQAAfhMAABAAAAAmAAAACAAAAP//////////MAAAABQAAAAAAAAAAAD//wAAAQAAAP//AAABAA=="/>
              </a:ext>
            </a:extLst>
          </p:cNvSpPr>
          <p:nvPr/>
        </p:nvSpPr>
        <p:spPr>
          <a:xfrm>
            <a:off x="2776855" y="274193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sp>
        <p:nvSpPr>
          <p:cNvPr id="10" name="Textbox9"/>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AK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IBYAAJARAABARwAAMBQAABAgAAAmAAAACAAAAP//////////MAAAABQAAAAAAAAAAAD//wAAAQAAAP//AAABAA=="/>
              </a:ext>
            </a:extLst>
          </p:cNvSpPr>
          <p:nvPr/>
        </p:nvSpPr>
        <p:spPr>
          <a:xfrm>
            <a:off x="3596640" y="2854960"/>
            <a:ext cx="7985760" cy="426720"/>
          </a:xfrm>
          <a:prstGeom prst="rect">
            <a:avLst/>
          </a:prstGeom>
          <a:noFill/>
          <a:ln>
            <a:noFill/>
          </a:ln>
          <a:effectLst/>
        </p:spPr>
        <p:txBody>
          <a:bodyPr vert="horz" wrap="square" numCol="1" spcCol="215900" anchor="t"/>
          <a:lstStyle/>
          <a:p>
            <a:pPr>
              <a:defRPr sz="2200"/>
            </a:pPr>
            <a:r>
              <a:t>Q. From the information given, calculate the value of side “c” in cm.</a:t>
            </a:r>
          </a:p>
        </p:txBody>
      </p:sp>
      <p:pic>
        <p:nvPicPr>
          <p:cNvPr id="11"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AWAABBCgAAQEcAAFUPAAAQAAAAJgAAAAgAAAD//////////zAAAAAUAAAAAAAAAAAA//8AAAEAAAD//wAAAQA="/>
              </a:ext>
            </a:extLst>
          </p:cNvPicPr>
          <p:nvPr/>
        </p:nvPicPr>
        <p:blipFill>
          <a:blip r:embed="rId2"/>
          <a:stretch>
            <a:fillRect/>
          </a:stretch>
        </p:blipFill>
        <p:spPr>
          <a:xfrm>
            <a:off x="3596640" y="1666875"/>
            <a:ext cx="7985760" cy="825500"/>
          </a:xfrm>
          <a:prstGeom prst="rect">
            <a:avLst/>
          </a:prstGeom>
          <a:noFill/>
          <a:ln>
            <a:noFill/>
          </a:ln>
          <a:effectLst/>
        </p:spPr>
      </p:pic>
      <p:pic>
        <p:nvPicPr>
          <p:cNvPr id="12"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CB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UJAAAkHQAAOEEAADohAAAQAAAAJgAAAAgAAAD//////////zAAAAAUAAAAAAAAAAAA//8AAAEAAAD//wAAAQA="/>
              </a:ext>
            </a:extLst>
          </p:cNvPicPr>
          <p:nvPr/>
        </p:nvPicPr>
        <p:blipFill>
          <a:blip r:embed="rId3"/>
          <a:stretch>
            <a:fillRect/>
          </a:stretch>
        </p:blipFill>
        <p:spPr>
          <a:xfrm>
            <a:off x="1618615" y="4737100"/>
            <a:ext cx="8983345" cy="664210"/>
          </a:xfrm>
          <a:prstGeom prst="rect">
            <a:avLst/>
          </a:prstGeom>
          <a:noFill/>
          <a:ln>
            <a:noFill/>
          </a:ln>
          <a:effectLst/>
        </p:spPr>
      </p:pic>
      <p:pic>
        <p:nvPicPr>
          <p:cNvPr id="13" name="Picture3"/>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EUJAACeIQAAVEAAAAopAAAQAAAAJgAAAAgAAAD//////////zAAAAAUAAAAAAAAAAAA//8AAAEAAAD//wAAAQA="/>
              </a:ext>
            </a:extLst>
          </p:cNvPicPr>
          <p:nvPr/>
        </p:nvPicPr>
        <p:blipFill>
          <a:blip r:embed="rId4"/>
          <a:stretch>
            <a:fillRect/>
          </a:stretch>
        </p:blipFill>
        <p:spPr>
          <a:xfrm>
            <a:off x="1506855" y="5464810"/>
            <a:ext cx="8950325" cy="1206500"/>
          </a:xfrm>
          <a:prstGeom prst="rect">
            <a:avLst/>
          </a:prstGeom>
          <a:noFill/>
          <a:ln>
            <a:noFill/>
          </a:ln>
          <a:effectLst/>
        </p:spPr>
      </p:pic>
    </p:spTree>
  </p:cSld>
  <p:clrMapOvr>
    <a:masterClrMapping/>
  </p:clrMapOvr>
  <p:timing>
    <p:tnLst>
      <p:par>
        <p:cTn id="1" dur="indefinite" restart="never" nodeType="tmRoot"/>
      </p:par>
    </p:tn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Df3C4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A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BTGQAA3RMAAAAAAAAmAAAACAAAAP//////////MAAAABQAAAAAAAAAAAD//wAAAQAAAP//AAABAA=="/>
              </a:ext>
            </a:extLst>
          </p:cNvSpPr>
          <p:nvPr/>
        </p:nvSpPr>
        <p:spPr>
          <a:xfrm>
            <a:off x="2776855" y="2741930"/>
            <a:ext cx="1339850" cy="48704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22.1 cm</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sp>
        <p:nvSpPr>
          <p:cNvPr id="10" name="Textbox1"/>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L0F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mxoAAJgKAABARwAAWBEAAAAgAAAmAAAACAAAAP//////////MAAAABQAAAAAAAAAAAD//wAAAQAAAP//AAABAA=="/>
              </a:ext>
            </a:extLst>
          </p:cNvSpPr>
          <p:nvPr/>
        </p:nvSpPr>
        <p:spPr>
          <a:xfrm>
            <a:off x="4324985" y="1722120"/>
            <a:ext cx="7257415" cy="1097280"/>
          </a:xfrm>
          <a:prstGeom prst="rect">
            <a:avLst/>
          </a:prstGeom>
          <a:noFill/>
          <a:ln>
            <a:noFill/>
          </a:ln>
          <a:effectLst/>
        </p:spPr>
        <p:txBody>
          <a:bodyPr vert="horz" wrap="square" numCol="1" spcCol="215900" anchor="t"/>
          <a:lstStyle/>
          <a:p>
            <a:pPr>
              <a:defRPr sz="2200"/>
            </a:pPr>
            <a:r>
              <a:t>The algebraic complication that arises with the Cosine Rule is the need to “permute” the equation when all three sides are known, and the angles are being sought.</a:t>
            </a:r>
          </a:p>
        </p:txBody>
      </p:sp>
      <p:sp>
        <p:nvSpPr>
          <p:cNvPr id="11" name="Textbox2"/>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L0F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GyEAAOIRAABARwAAkhYAAAAgAAAmAAAACAAAAP//////////MAAAABQAAAAAAAAAAAD//wAAAQAAAP//AAABAA=="/>
              </a:ext>
            </a:extLst>
          </p:cNvSpPr>
          <p:nvPr/>
        </p:nvSpPr>
        <p:spPr>
          <a:xfrm>
            <a:off x="5381625" y="2907030"/>
            <a:ext cx="6200775" cy="762000"/>
          </a:xfrm>
          <a:prstGeom prst="rect">
            <a:avLst/>
          </a:prstGeom>
          <a:noFill/>
          <a:ln>
            <a:noFill/>
          </a:ln>
          <a:effectLst/>
        </p:spPr>
        <p:txBody>
          <a:bodyPr vert="horz" wrap="square" numCol="1" spcCol="215900" anchor="t"/>
          <a:lstStyle/>
          <a:p>
            <a:pPr>
              <a:defRPr sz="2200"/>
            </a:pPr>
            <a:r>
              <a:t>Q. From the side lengths information given, calculate the values of all three angles in the triangle.</a:t>
            </a:r>
          </a:p>
        </p:txBody>
      </p:sp>
      <p:pic>
        <p:nvPicPr>
          <p:cNvPr id="12"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ceAAB5FwAAQEcAAAscAAAQAAAAJgAAAAgAAAD//////////zAAAAAUAAAAAAAAAAAA//8AAAEAAAD//wAAAQA="/>
              </a:ext>
            </a:extLst>
          </p:cNvPicPr>
          <p:nvPr/>
        </p:nvPicPr>
        <p:blipFill>
          <a:blip r:embed="rId2"/>
          <a:stretch>
            <a:fillRect/>
          </a:stretch>
        </p:blipFill>
        <p:spPr>
          <a:xfrm>
            <a:off x="4881245" y="3815715"/>
            <a:ext cx="6701155" cy="742950"/>
          </a:xfrm>
          <a:prstGeom prst="rect">
            <a:avLst/>
          </a:prstGeom>
          <a:noFill/>
          <a:ln>
            <a:noFill/>
          </a:ln>
          <a:effectLst/>
        </p:spPr>
      </p:pic>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1yJ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Cosine Rule</a:t>
            </a:r>
          </a:p>
        </p:txBody>
      </p:sp>
      <p:sp>
        <p:nvSpPr>
          <p:cNvPr id="3" name="AutoShape1"/>
          <p:cNvSpPr>
            <a:extLst>
              <a:ext uri="smNativeData">
                <pr:smNativeData xmlns:pr="smNativeData" xmlns="smNativeData" val="SMDATA_16_1yJzYBMAAAAlAAAAagAAAA8BAAAAkAAAAEgAAACQAAAASAAAAAAAAAAAAAAAAAAAAAEAAABQAAAA4icxIX4Swz8AAAAAAADgPwAAAAAAAOA/AAAAAAAA4D8AAAAAAADgPwAAAAAAAOA/AAAAAAAA4D8AAAAAAADgPwAAAAAAAOA/AAAAAAAA4D8CAAAAjAAAAAEAAAAAAAAAtLTaPf///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AAAAAAAAAAABAAAAf39/AAEAAABkAAAAAAAAABQAAABAHwAAAAAAACYAAAAAAAAAwOD//wAAAAAmAAAAZAAAABYAAABMAAAAAAAAAAAAAAAEAAAAAAAAAAEAAACAgIAKAAAAACgAAAAoAAAAZAAAAGQAAAAAAAAAzMzMAAAAAABQAAAAUAAAAGQAAABkAAAAAAAAABcAAAAUAAAAAAAAAAAAAAD/fwAA/38AAAAAAAAJAAAABAAAADfZJt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tLTaNv///wEAAAAAAAAAAAAAAAAAAAAAAAAAAAAAAAAAAAAAAAAAAAAAAAJ/f38AgICAA8zMzADAwP8Af39/AAAAAAAAAAAAAAAAAAAAAAAAAAAAIQAAABgAAAAUAAAAiQQAAJgKAACbGgAARhsAABAAAAAmAAAACAAAAP//////////MAAAABQAAAAAAAAAAAD//wAAAQAAAP//AAABAA=="/>
              </a:ext>
            </a:extLst>
          </p:cNvSpPr>
          <p:nvPr/>
        </p:nvSpPr>
        <p:spPr>
          <a:xfrm>
            <a:off x="737235" y="1722120"/>
            <a:ext cx="3587750" cy="2711450"/>
          </a:xfrm>
          <a:prstGeom prst="triangle">
            <a:avLst>
              <a:gd name="adj" fmla="val 14900"/>
            </a:avLst>
          </a:prstGeom>
          <a:solidFill>
            <a:schemeClr val="accent2">
              <a:tint val="37500"/>
            </a:schemeClr>
          </a:solidFill>
          <a:ln w="12700" cap="flat" cmpd="sng" algn="ctr">
            <a:solidFill>
              <a:schemeClr val="tx1"/>
            </a:solidFill>
            <a:prstDash val="solid"/>
            <a:headEnd type="none"/>
            <a:tailEnd type="none"/>
          </a:ln>
          <a:effectLst/>
        </p:spPr>
      </p:sp>
      <p:sp>
        <p:nvSpPr>
          <p:cNvPr id="4" name="Textbox3"/>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3E+No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gQAAKIYAAAnCgAA4hoAAAAAAAAmAAAACAAAAP//////////MAAAABQAAAAAAAAAAAD//wAAAQAAAP//AAABAA=="/>
              </a:ext>
            </a:extLst>
          </p:cNvSpPr>
          <p:nvPr/>
        </p:nvSpPr>
        <p:spPr>
          <a:xfrm>
            <a:off x="768350" y="4004310"/>
            <a:ext cx="882015" cy="3657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C</a:t>
            </a:r>
          </a:p>
        </p:txBody>
      </p:sp>
      <p:sp>
        <p:nvSpPr>
          <p:cNvPr id="5" name="Textbox4"/>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c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BUAAKIYAABTGQAAQhsAABAAAAAmAAAACAAAAP//////////MAAAABQAAAAAAAAAAAD//wAAAQAAAP//AAABAA=="/>
              </a:ext>
            </a:extLst>
          </p:cNvSpPr>
          <p:nvPr/>
        </p:nvSpPr>
        <p:spPr>
          <a:xfrm>
            <a:off x="3446780" y="4004310"/>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B</a:t>
            </a:r>
          </a:p>
        </p:txBody>
      </p:sp>
      <p:sp>
        <p:nvSpPr>
          <p:cNvPr id="6" name="Textbox5"/>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Hb3Nk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QcAALkLAABMCwAAWQ4AABAAAAAmAAAACAAAAP//////////MAAAABQAAAAAAAAAAAD//wAAAQAAAP//AAABAA=="/>
              </a:ext>
            </a:extLst>
          </p:cNvSpPr>
          <p:nvPr/>
        </p:nvSpPr>
        <p:spPr>
          <a:xfrm>
            <a:off x="1166495" y="1905635"/>
            <a:ext cx="669925" cy="4267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A</a:t>
            </a:r>
          </a:p>
        </p:txBody>
      </p:sp>
      <p:sp>
        <p:nvSpPr>
          <p:cNvPr id="7" name="Textbox6"/>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gwAABQbAABAEgAANh4AABAAAAAmAAAACAAAAP//////////MAAAABQAAAAAAAAAAAD//wAAAQAAAP//AAABAA=="/>
              </a:ext>
            </a:extLst>
          </p:cNvSpPr>
          <p:nvPr/>
        </p:nvSpPr>
        <p:spPr>
          <a:xfrm>
            <a:off x="1957070" y="4401820"/>
            <a:ext cx="1009650" cy="50927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19cm</a:t>
            </a:r>
          </a:p>
        </p:txBody>
      </p:sp>
      <p:sp>
        <p:nvSpPr>
          <p:cNvPr id="8" name="Textbox7"/>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Ebtk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REAAN4QAABTGQAA3RMAAAAAAAAmAAAACAAAAP//////////MAAAABQAAAAAAAAAAAD//wAAAQAAAP//AAABAA=="/>
              </a:ext>
            </a:extLst>
          </p:cNvSpPr>
          <p:nvPr/>
        </p:nvSpPr>
        <p:spPr>
          <a:xfrm>
            <a:off x="2776855" y="2741930"/>
            <a:ext cx="1339850" cy="48704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22.1 cm</a:t>
            </a:r>
          </a:p>
        </p:txBody>
      </p:sp>
      <p:sp>
        <p:nvSpPr>
          <p:cNvPr id="9" name="Textbox8"/>
          <p:cNvSpPr txBox="1">
            <a:extLst>
              <a:ext uri="smNativeData">
                <pr:smNativeData xmlns:pr="smNativeData" xmlns="smNativeData" val="SMDATA_16_1yJ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vY+t4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6AAAAJ8RAABrBwAAGBUAABAAAAAmAAAACAAAAP//////////MAAAABQAAAAAAAAAAAD//wAAAQAAAP//AAABAA=="/>
              </a:ext>
            </a:extLst>
          </p:cNvSpPr>
          <p:nvPr/>
        </p:nvSpPr>
        <p:spPr>
          <a:xfrm>
            <a:off x="147320" y="2864485"/>
            <a:ext cx="1058545" cy="56451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 15cm</a:t>
            </a:r>
          </a:p>
        </p:txBody>
      </p:sp>
      <p:sp>
        <p:nvSpPr>
          <p:cNvPr id="10" name="Textbox2"/>
          <p:cNvSpPr txBox="1">
            <a:extLst>
              <a:ext uri="smNativeData">
                <pr:smNativeData xmlns:pr="smNativeData" xmlns="smNativeData" val="SMDATA_16_1yJ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L0F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3RMAAKkJAABARwAAWQ4AAAAgAAAmAAAACAAAAP//////////MAAAABQAAAAAAAAAAAD//wAAAQAAAP//AAABAA=="/>
              </a:ext>
            </a:extLst>
          </p:cNvSpPr>
          <p:nvPr/>
        </p:nvSpPr>
        <p:spPr>
          <a:xfrm>
            <a:off x="3228975" y="1570355"/>
            <a:ext cx="8353425" cy="762000"/>
          </a:xfrm>
          <a:prstGeom prst="rect">
            <a:avLst/>
          </a:prstGeom>
          <a:noFill/>
          <a:ln>
            <a:noFill/>
          </a:ln>
          <a:effectLst/>
        </p:spPr>
        <p:txBody>
          <a:bodyPr vert="horz" wrap="square" numCol="1" spcCol="215900" anchor="t"/>
          <a:lstStyle/>
          <a:p>
            <a:pPr>
              <a:defRPr sz="2200"/>
            </a:pPr>
            <a:r>
              <a:t>Q. From the side lengths information given, calculate the values of all three angles in the triangle.</a:t>
            </a:r>
          </a:p>
        </p:txBody>
      </p:sp>
      <p:pic>
        <p:nvPicPr>
          <p:cNvPr id="11" name="Picture1"/>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ceAABLDwAAQEcAAN0TAAAQAAAAJgAAAAgAAAD//////////zAAAAAUAAAAAAAAAAAA//8AAAEAAAD//wAAAQA="/>
              </a:ext>
            </a:extLst>
          </p:cNvPicPr>
          <p:nvPr/>
        </p:nvPicPr>
        <p:blipFill>
          <a:blip r:embed="rId2"/>
          <a:stretch>
            <a:fillRect/>
          </a:stretch>
        </p:blipFill>
        <p:spPr>
          <a:xfrm>
            <a:off x="4881245" y="2486025"/>
            <a:ext cx="6701155" cy="742950"/>
          </a:xfrm>
          <a:prstGeom prst="rect">
            <a:avLst/>
          </a:prstGeom>
          <a:noFill/>
          <a:ln>
            <a:noFill/>
          </a:ln>
          <a:effectLst/>
        </p:spPr>
      </p:pic>
      <p:pic>
        <p:nvPicPr>
          <p:cNvPr id="12" name="Picture2"/>
          <p:cNvPicPr>
            <a:picLocks noChangeAspect="1"/>
            <a:extLst>
              <a:ext uri="smNativeData">
                <pr:smNativeData xmlns:pr="smNativeData" xmlns="smNativeData" val="SMDATA_18_1yJ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HMcAAASFgAAQ0oAALonAAAAAAAAJgAAAAgAAAD//////////zAAAAAUAAAAAAAAAAAA//8AAAEAAAD//wAAAQA="/>
              </a:ext>
            </a:extLst>
          </p:cNvPicPr>
          <p:nvPr/>
        </p:nvPicPr>
        <p:blipFill>
          <a:blip r:embed="rId3"/>
          <a:stretch>
            <a:fillRect/>
          </a:stretch>
        </p:blipFill>
        <p:spPr>
          <a:xfrm>
            <a:off x="4624705" y="3587750"/>
            <a:ext cx="7447280" cy="2870200"/>
          </a:xfrm>
          <a:prstGeom prst="rect">
            <a:avLst/>
          </a:prstGeom>
          <a:noFill/>
          <a:ln>
            <a:noFill/>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6">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7">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marty</cp:lastModifiedBy>
  <cp:revision>0</cp:revision>
  <dcterms:created xsi:type="dcterms:W3CDTF">2021-04-08T18:33:04Z</dcterms:created>
  <dcterms:modified xsi:type="dcterms:W3CDTF">2021-04-11T16:24:55Z</dcterms:modified>
</cp:coreProperties>
</file>