
<file path=[Content_Types].xml><?xml version="1.0" encoding="utf-8"?>
<Types xmlns="http://schemas.openxmlformats.org/package/2006/content-types">
  <Default Extension="rels" ContentType="application/vnd.openxmlformats-package.relationships+xml"/>
  <Default Extension="xml" ContentType="application/xml"/>
  <Default Extension="vml" ContentType="application/vnd.openxmlformats-officedocument.vmlDrawing"/>
  <Default Extension="fntdata" ContentType="application/x-fontdata"/>
  <Default Extension="bmp" ContentType="image/bmp"/>
  <Default Extension="jpeg" ContentType="image/jpeg"/>
  <Default Extension="png" ContentType="image/png"/>
  <Default Extension="gif" ContentType="image/gif"/>
  <Default Extension="tif" ContentType="image/tif"/>
  <Default Extension="emf" ContentType="image/x-emf"/>
  <Default Extension="wmf" ContentType="image/x-wmf"/>
  <Default Extension="pct" ContentType="image/pct"/>
  <Default Extension="pcx" ContentType="image/pcx"/>
  <Default Extension="tga" ContentType="image/tga"/>
  <Default Extension="svg" ContentType="image/svg+xml"/>
  <Default Extension="avi" ContentType="video/avi"/>
  <Default Extension="wmv" ContentType="video/wmv"/>
  <Default Extension="mpg" ContentType="video/mpeg"/>
  <Default Extension="mpeg" ContentType="video/mpeg"/>
  <Default Extension="mp2" ContentType="video/mpeg"/>
  <Default Extension="mp4" ContentType="video/mpeg"/>
  <Default Extension="wma" ContentType="audio/x-ms-wma"/>
  <Default Extension="mid" ContentType="audio/unknown"/>
  <Default Extension="midi" ContentType="audio/unknown"/>
  <Default Extension="rmi" ContentType="audio/unknown"/>
  <Default Extension="mp3" ContentType="audio/unknown"/>
  <Default Extension="wav" ContentType="audio/wav"/>
  <Default Extension="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Types>
</file>

<file path=_rels/.rels><?xml version="1.0" encoding="UTF-8" standalone="yes" ?>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sldMasterIdLst>
    <p:sldMasterId id="2147483648" r:id="rId5"/>
  </p:sldMasterIdLst>
  <p:sldIdLst>
    <p:sldId id="256" r:id="rId6"/>
    <p:sldId id="257" r:id="rId7"/>
    <p:sldId id="259" r:id="rId8"/>
    <p:sldId id="260" r:id="rId9"/>
    <p:sldId id="261" r:id="rId10"/>
    <p:sldId id="262" r:id="rId11"/>
    <p:sldId id="263" r:id="rId12"/>
    <p:sldId id="264" r:id="rId13"/>
    <p:sldId id="265" r:id="rId14"/>
    <p:sldId id="266" r:id="rId15"/>
    <p:sldId id="258" r:id="rId16"/>
    <p:sldId id="268" r:id="rId17"/>
    <p:sldId id="267" r:id="rId18"/>
  </p:sldIdLst>
  <p:sldSz cx="12192000" cy="6858000"/>
  <p:notesSz cx="6858000" cy="12192000"/>
  <p:defaultTextStyle>
    <a:lvl1pPr marL="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1pPr>
    <a:lvl2pPr marL="4572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2pPr>
    <a:lvl3pPr marL="9144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3pPr>
    <a:lvl4pPr marL="13716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4pPr>
    <a:lvl5pPr marL="18288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5pPr>
    <a:lvl6pPr marL="22860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6pPr>
    <a:lvl7pPr marL="27432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7pPr>
    <a:lvl8pPr marL="32004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8pPr>
    <a:lvl9pPr marL="36576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9pPr>
  </p:defaultTextStyle>
</p:presentation>
</file>

<file path=ppt/presProps.xml><?xml version="1.0" encoding="utf-8"?>
<p:presentationP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showPr showNarration="1">
    <p:penClr>
      <a:srgbClr val="0000FF"/>
    </p:penClr>
  </p:showPr>
  <p:extLst>
    <p:ext uri="smNativeData">
      <pr:smAppRevision xmlns:pr="smNativeData" xmlns="smNativeData" dt="1613566241" val="1030" rev64="64" revOS="4"/>
      <pr:smFileRevision xmlns:pr="smNativeData" xmlns="smNativeData" dt="1613566241" val="101"/>
      <pr:guideOptions xmlns:pr="smNativeData" xmlns="smNativeData" dt="1613566241" snapToGrid="1" snapToBorders="1" snapToGuides="1"/>
    </p:ext>
  </p:extLst>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slideViewPr>
    <p:cSldViewPr snapToObjects="1" showGuides="1">
      <p:cViewPr varScale="1">
        <p:scale>
          <a:sx n="94" d="100"/>
          <a:sy n="94" d="100"/>
        </p:scale>
        <p:origin x="381" y="216"/>
      </p:cViewPr>
      <p:guideLst x="0" y="0">
        <p:guide orient="horz" pos="2160"/>
        <p:guide pos="3840"/>
      </p:guideLst>
    </p:cSldViewPr>
  </p:slideViewPr>
  <p:outlineViewPr>
    <p:cViewPr>
      <p:scale>
        <a:sx n="33" d="100"/>
        <a:sy n="33" d="100"/>
      </p:scale>
      <p:origin x="0" y="0"/>
    </p:cViewPr>
  </p:outlineViewPr>
  <p:sorterViewPr>
    <p:cViewPr>
      <p:scale>
        <a:sx n="19" d="100"/>
        <a:sy n="19" d="100"/>
      </p:scale>
      <p:origin x="0" y="0"/>
    </p:cViewPr>
  </p:sorterViewPr>
  <p:notesViewPr>
    <p:cSldViewPr snapToObjects="1" showGuides="1">
      <p:cViewPr>
        <p:scale>
          <a:sx n="94" d="100"/>
          <a:sy n="94" d="100"/>
        </p:scale>
        <p:origin x="381" y="216"/>
      </p:cViewPr>
    </p:cSldViewPr>
  </p:notesViewPr>
  <p:gridSpacing cx="73477120" cy="73477120"/>
</p:viewPr>
</file>

<file path=ppt/_rels/presentation.xml.rels><?xml version="1.0" encoding="UTF-8" standalone="yes" ?>
<Relationships xmlns="http://schemas.openxmlformats.org/package/2006/relationships"><Relationship Id="rId1" Type="http://schemas.openxmlformats.org/officeDocument/2006/relationships/theme" Target="theme/theme1.xml"/><Relationship Id="rId2" Type="http://schemas.openxmlformats.org/officeDocument/2006/relationships/tableStyles" Target="tableStyles.xml"/><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s>
</file>

<file path=ppt/slideLayouts/_rels/slideLayout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itle">
  <p:cSld name="Title slide">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UAABoNAABgRQAAJhYAABAAAAAmAAAACAAAAAEAAAAAAAAAMAAAABQAAAAAAAAAAAD//wAAAQAAAP//AAABAA=="/>
              </a:ext>
            </a:extLst>
          </p:cNvSpPr>
          <p:nvPr>
            <p:ph type="ctrTitle"/>
          </p:nvPr>
        </p:nvSpPr>
        <p:spPr>
          <a:xfrm>
            <a:off x="914400" y="2129790"/>
            <a:ext cx="10363200" cy="1470660"/>
          </a:xfrm>
        </p:spPr>
        <p:txBody>
          <a:bodyPr/>
          <a:lstStyle/>
          <a:p>
            <a:pPr/>
            <a:r>
              <a:t>Click to edit Master title style</a:t>
            </a:r>
          </a:p>
        </p:txBody>
      </p:sp>
      <p:sp>
        <p:nvSpPr>
          <p:cNvPr id="3" name="SlideSubtitle1"/>
          <p:cNvSpPr>
            <a:spLocks noGrp="1" noChangeArrowheads="1"/>
            <a:extLst>
              <a:ext uri="smNativeData">
                <pr:smNativeData xmlns:pr="smNativeData" xmlns="smNativeData" val="SMDATA_16_IREt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BAAAAAmAAAACAAAAAGAAAAAAAAAMAAAABQAAAAAAAAAAAD//wAAAQAAAP//AAABAA=="/>
              </a:ext>
            </a:extLst>
          </p:cNvSpPr>
          <p:nvPr>
            <p:ph type="subTitle" idx="1"/>
          </p:nvPr>
        </p:nvSpPr>
        <p:spPr>
          <a:xfrm>
            <a:off x="1828800" y="3886200"/>
            <a:ext cx="8534400" cy="1752600"/>
          </a:xfrm>
        </p:spPr>
        <p:txBody>
          <a:bodyPr/>
          <a:lstStyle>
            <a:lvl1pPr marL="0" indent="0" algn="ctr">
              <a:buNone/>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a:r>
              <a:t>Click to edit Master subtitle style</a:t>
            </a:r>
          </a:p>
        </p:txBody>
      </p:sp>
      <p:sp>
        <p:nvSpPr>
          <p:cNvPr id="4" name="DateTime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pPr/>
            <a:fld id="{3FE9D54E-00D2-BC23-9C51-F6769B1F6AA3}" type="datetime1">
              <a:t/>
            </a:fld>
          </a:p>
        </p:txBody>
      </p:sp>
      <p:sp>
        <p:nvSpPr>
          <p:cNvPr id="5" name="Footer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pPr/>
            <a:r>
              <a:t/>
            </a:r>
          </a:p>
        </p:txBody>
      </p:sp>
      <p:sp>
        <p:nvSpPr>
          <p:cNvPr id="6" name="SlideNumber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sAf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pPr/>
            <a:fld id="{3FE9963A-74D2-BC60-9C51-8235D81F6AD7}" type="slidenum">
              <a:t/>
            </a:fld>
          </a:p>
        </p:txBody>
      </p:sp>
    </p:spTree>
  </p:cSld>
  <p:clrMapOvr>
    <a:masterClrMapping/>
  </p:clrMapOvr>
</p:sldLayout>
</file>

<file path=ppt/slideLayouts/slideLayout10.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vertTx">
  <p:cSld name="Title and vertical tex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49Ij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Click to edit Master title style</a:t>
            </a:r>
          </a:p>
        </p:txBody>
      </p:sp>
      <p:sp>
        <p:nvSpPr>
          <p:cNvPr id="3" name="SlideText1"/>
          <p:cNvSpPr>
            <a:spLocks noGrp="1" noChangeArrowheads="1"/>
            <a:extLst>
              <a:ext uri="smNativeData">
                <pr:smNativeData xmlns:pr="smNativeData" xmlns="smNativeData" val="SMDATA_16_IREtYBMAAAAlAAAAZAAAAA8BAAAAkAAAAEgAAACQAAAASAAAAAAAAAAAAAAAAQ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gJAABARwAAsCUAABAAAAAmAAAACAAAAAIAAAAAAAAAMAAAABQAAAAAAAAAAAD//wAAAQAAAP//AAABAA=="/>
              </a:ext>
            </a:extLst>
          </p:cNvSpPr>
          <p:nvPr>
            <p:ph idx="1"/>
          </p:nvPr>
        </p:nvSpPr>
        <p:spPr/>
        <p:txBody>
          <a:bodyPr vert="vert" wrap="square" numCol="1" spcCol="215900" anchor="t">
            <a:prstTxWarp prst="textNoShape">
              <a:avLst/>
            </a:prstTxWarp>
          </a:bodyPr>
          <a:lstStyle/>
          <a:p>
            <a:pPr/>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pPr/>
            <a:fld id="{3FE9A785-CBD2-BC51-9C51-3D04E91F6A68}" type="datetime1">
              <a:t/>
            </a:fld>
          </a:p>
        </p:txBody>
      </p:sp>
      <p:sp>
        <p:nvSpPr>
          <p:cNvPr id="5" name="Footer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E6c3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pPr/>
            <a:r>
              <a:t/>
            </a:r>
          </a:p>
        </p:txBody>
      </p:sp>
      <p:sp>
        <p:nvSpPr>
          <p:cNvPr id="6" name="SlideNumber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pPr/>
            <a:fld id="{3FE9B667-29D2-BC40-9C51-DF15F81F6A8A}" type="slidenum">
              <a:t/>
            </a:fld>
          </a:p>
        </p:txBody>
      </p:sp>
    </p:spTree>
  </p:cSld>
  <p:clrMapOvr>
    <a:masterClrMapping/>
  </p:clrMapOvr>
</p:sldLayout>
</file>

<file path=ppt/slideLayouts/slideLayout11.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vertTitleAndTx">
  <p:cSld name="Vertical title and tex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IREtYBMAAAAlAAAAZAAAAA8BAAAAkAAAAEgAAACQAAAASAAAAAAAAAACAAAAAQ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DYAALABAABARwAAsCUAABAAAAAmAAAACAAAAIMAAAAAAAAAMAAAABQAAAAAAAAAAAD//wAAAQAAAP//AAABAA=="/>
              </a:ext>
            </a:extLst>
          </p:cNvSpPr>
          <p:nvPr>
            <p:ph type="title"/>
          </p:nvPr>
        </p:nvSpPr>
        <p:spPr>
          <a:xfrm>
            <a:off x="8839200" y="274320"/>
            <a:ext cx="2743200" cy="5852160"/>
          </a:xfrm>
        </p:spPr>
        <p:txBody>
          <a:bodyPr vert="vert" wrap="square" numCol="1" spcCol="215900" anchor="b">
            <a:prstTxWarp prst="textNoShape">
              <a:avLst/>
            </a:prstTxWarp>
          </a:bodyPr>
          <a:lstStyle/>
          <a:p>
            <a:pPr/>
            <a:r>
              <a:t>Click to edit Master title style</a:t>
            </a:r>
          </a:p>
        </p:txBody>
      </p:sp>
      <p:sp>
        <p:nvSpPr>
          <p:cNvPr id="3" name="SlideText1"/>
          <p:cNvSpPr>
            <a:spLocks noGrp="1" noChangeArrowheads="1"/>
            <a:extLst>
              <a:ext uri="smNativeData">
                <pr:smNativeData xmlns:pr="smNativeData" xmlns="smNativeData" val="SMDATA_16_IREtYBMAAAAlAAAAZAAAAA8BAAAAkAAAAEgAAACQAAAASAAAAAAAAAAAAAAAAQ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AfNQAAsCUAABAAAAAmAAAACAAAAAMAAAAAAAAAMAAAABQAAAAAAAAAAAD//wAAAQAAAP//AAABAA=="/>
              </a:ext>
            </a:extLst>
          </p:cNvSpPr>
          <p:nvPr>
            <p:ph idx="1"/>
          </p:nvPr>
        </p:nvSpPr>
        <p:spPr>
          <a:xfrm>
            <a:off x="609600" y="274320"/>
            <a:ext cx="8025765" cy="5852160"/>
          </a:xfrm>
        </p:spPr>
        <p:txBody>
          <a:bodyPr vert="vert" wrap="square" numCol="1" spcCol="215900" anchor="t">
            <a:prstTxWarp prst="textNoShape">
              <a:avLst/>
            </a:prstTxWarp>
          </a:bodyPr>
          <a:lstStyle/>
          <a:p>
            <a:pPr/>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pPr/>
            <a:fld id="{3FE9BE9E-D0D2-BC48-9C51-261DF01F6A73}" type="datetime1">
              <a:t/>
            </a:fld>
          </a:p>
        </p:txBody>
      </p:sp>
      <p:sp>
        <p:nvSpPr>
          <p:cNvPr id="5" name="Footer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pPr/>
            <a:r>
              <a:t/>
            </a:r>
          </a:p>
        </p:txBody>
      </p:sp>
      <p:sp>
        <p:nvSpPr>
          <p:cNvPr id="6" name="SlideNumber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pPr/>
            <a:fld id="{3FE9D801-4FD2-BC2E-9C51-B97B961F6AEC}" type="slidenum">
              <a:t/>
            </a:fld>
          </a:p>
        </p:txBody>
      </p:sp>
    </p:spTree>
  </p:cSld>
  <p:clrMapOvr>
    <a:masterClrMapping/>
  </p:clrMapOvr>
</p:sldLayout>
</file>

<file path=ppt/slideLayouts/slideLayout2.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x">
  <p:cSld name="Title and conten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Click to edit Master title style</a:t>
            </a:r>
          </a:p>
        </p:txBody>
      </p:sp>
      <p:sp>
        <p:nvSpPr>
          <p:cNvPr id="3" name="SlideText1"/>
          <p:cNvSpPr>
            <a:spLocks noGrp="1" noChangeArrowheads="1"/>
            <a:extLst>
              <a:ext uri="smNativeData">
                <pr:smNativeData xmlns:pr="smNativeData" xmlns="smNativeData" val="SMDATA_16_IREt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gJAABARwAAsCUAABAAAAAmAAAACAAAAAAAAAAAAAAAMAAAABQAAAAAAAAAAAD//wAAAQAAAP//AAABAA=="/>
              </a:ext>
            </a:extLst>
          </p:cNvSpPr>
          <p:nvPr>
            <p:ph idx="1"/>
          </p:nvPr>
        </p:nvSpPr>
        <p:spPr/>
        <p:txBody>
          <a:bodyPr/>
          <a:lstStyle/>
          <a:p>
            <a:pPr/>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pPr/>
            <a:fld id="{3FE9FC7C-32D2-BC0A-9C51-C45FB21F6A91}" type="datetime1">
              <a:t/>
            </a:fld>
          </a:p>
        </p:txBody>
      </p:sp>
      <p:sp>
        <p:nvSpPr>
          <p:cNvPr id="5" name="Footer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pPr/>
            <a:r>
              <a:t/>
            </a:r>
          </a:p>
        </p:txBody>
      </p:sp>
      <p:sp>
        <p:nvSpPr>
          <p:cNvPr id="6" name="SlideNumber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pPr/>
            <a:fld id="{3FE9E5DD-93D2-BC13-9C51-6546AB1F6A30}" type="slidenum">
              <a:t/>
            </a:fld>
          </a:p>
        </p:txBody>
      </p:sp>
    </p:spTree>
  </p:cSld>
  <p:clrMapOvr>
    <a:masterClrMapping/>
  </p:clrMapOvr>
</p:sldLayout>
</file>

<file path=ppt/slideLayouts/slideLayout3.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secHead">
  <p:cSld name="Section header">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IREt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7QUAABwbAACtRQAAfSMAABAAAAAmAAAACAAAAIGAAAAAAAAAMAAAABQAAAAAAAAAAAD//wAAAQAAAP//AAABAA=="/>
              </a:ext>
            </a:extLst>
          </p:cNvSpPr>
          <p:nvPr>
            <p:ph type="title"/>
          </p:nvPr>
        </p:nvSpPr>
        <p:spPr>
          <a:xfrm>
            <a:off x="963295" y="4406900"/>
            <a:ext cx="10363200" cy="1362075"/>
          </a:xfrm>
        </p:spPr>
        <p:txBody>
          <a:bodyPr vert="horz" wrap="square" numCol="1" spcCol="215900" anchor="t">
            <a:prstTxWarp prst="textNoShape">
              <a:avLst/>
            </a:prstTxWarp>
          </a:bodyPr>
          <a:lstStyle>
            <a:lvl1pPr algn="l">
              <a:defRPr sz="4000" b="1" cap="all"/>
            </a:lvl1pPr>
          </a:lstStyle>
          <a:p>
            <a:pPr>
              <a:defRPr cap="all"/>
            </a:pPr>
            <a:r>
              <a:t>Click to edit Master title style</a:t>
            </a:r>
          </a:p>
        </p:txBody>
      </p:sp>
      <p:sp>
        <p:nvSpPr>
          <p:cNvPr id="3" name="SlideText1"/>
          <p:cNvSpPr>
            <a:spLocks noGrp="1" noChangeArrowheads="1"/>
            <a:extLst>
              <a:ext uri="smNativeData">
                <pr:smNativeData xmlns:pr="smNativeData" xmlns="smNativeData" val="SMDATA_16_IREtYB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7QUAAOERAACtRQAAHBsAABAAAAAmAAAACAAAAIGAAAAAAAAAMAAAABQAAAAAAAAAAAD//wAAAQAAAP//AAABAA=="/>
              </a:ext>
            </a:extLst>
          </p:cNvSpPr>
          <p:nvPr>
            <p:ph idx="1"/>
          </p:nvPr>
        </p:nvSpPr>
        <p:spPr>
          <a:xfrm>
            <a:off x="963295" y="2906395"/>
            <a:ext cx="10363200" cy="1500505"/>
          </a:xfrm>
        </p:spPr>
        <p:txBody>
          <a:bodyPr vert="horz" wrap="square" numCol="1" spcCol="215900" anchor="b">
            <a:prstTxWarp prst="textNoShape">
              <a:avLst/>
            </a:prstTxWarp>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a:r>
              <a:t>Click to edit Master text styles</a:t>
            </a:r>
          </a:p>
        </p:txBody>
      </p:sp>
      <p:sp>
        <p:nvSpPr>
          <p:cNvPr id="4" name="DateTime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pPr/>
            <a:fld id="{3FE9D4BA-F4D2-BC22-9C51-02779A1F6A57}" type="datetime1">
              <a:t/>
            </a:fld>
          </a:p>
        </p:txBody>
      </p:sp>
      <p:sp>
        <p:nvSpPr>
          <p:cNvPr id="5" name="Footer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pPr/>
            <a:r>
              <a:t/>
            </a:r>
          </a:p>
        </p:txBody>
      </p:sp>
      <p:sp>
        <p:nvSpPr>
          <p:cNvPr id="6" name="SlideNumber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pPr/>
            <a:fld id="{3FE9D333-7DD2-BC25-9C51-8B709D1F6ADE}" type="slidenum">
              <a:t/>
            </a:fld>
          </a:p>
        </p:txBody>
      </p:sp>
    </p:spTree>
  </p:cSld>
  <p:clrMapOvr>
    <a:masterClrMapping/>
  </p:clrMapOvr>
</p:sldLayout>
</file>

<file path=ppt/slideLayouts/slideLayout4.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woColTx">
  <p:cSld name="Title and two contents">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Click to edit Master title style</a:t>
            </a:r>
          </a:p>
        </p:txBody>
      </p:sp>
      <p:sp>
        <p:nvSpPr>
          <p:cNvPr id="3" name="SlideText2"/>
          <p:cNvSpPr>
            <a:spLocks noGrp="1" noChangeArrowheads="1"/>
            <a:extLst>
              <a:ext uri="smNativeData">
                <pr:smNativeData xmlns:pr="smNativeData" xmlns="smNativeData" val="SMDATA_16_IREt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gJAADhJAAAsCUAABAAAAAmAAAACAAAAAGAAAAAAAAAMAAAABQAAAAAAAAAAAD//wAAAQAAAP//AAABAA=="/>
              </a:ext>
            </a:extLst>
          </p:cNvSpPr>
          <p:nvPr>
            <p:ph idx="1"/>
          </p:nvPr>
        </p:nvSpPr>
        <p:spPr>
          <a:xfrm>
            <a:off x="609600" y="1600200"/>
            <a:ext cx="5385435" cy="4526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a:r>
              <a:t>Click to edit Master text styles</a:t>
            </a:r>
          </a:p>
          <a:p>
            <a:pPr lvl="1"/>
            <a:r>
              <a:t>Second level</a:t>
            </a:r>
          </a:p>
          <a:p>
            <a:pPr lvl="2"/>
            <a:r>
              <a:t>Third level</a:t>
            </a:r>
          </a:p>
          <a:p>
            <a:pPr lvl="3"/>
            <a:r>
              <a:t>Fourth level</a:t>
            </a:r>
          </a:p>
          <a:p>
            <a:pPr lvl="4"/>
            <a:r>
              <a:t>Fifth level</a:t>
            </a:r>
          </a:p>
        </p:txBody>
      </p:sp>
      <p:sp>
        <p:nvSpPr>
          <p:cNvPr id="4" name="SlideText1"/>
          <p:cNvSpPr>
            <a:spLocks noGrp="1" noChangeArrowheads="1"/>
            <a:extLst>
              <a:ext uri="smNativeData">
                <pr:smNativeData xmlns:pr="smNativeData" xmlns="smNativeData" val="SMDATA_16_IREt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yYAANgJAABARwAAsCUAABAAAAAmAAAACAAAAAGAAAAAAAAAMAAAABQAAAAAAAAAAAD//wAAAQAAAP//AAABAA=="/>
              </a:ext>
            </a:extLst>
          </p:cNvSpPr>
          <p:nvPr>
            <p:ph idx="2"/>
          </p:nvPr>
        </p:nvSpPr>
        <p:spPr>
          <a:xfrm>
            <a:off x="6196965" y="1600200"/>
            <a:ext cx="5385435" cy="4526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a:r>
              <a:t>Click to edit Master text styles</a:t>
            </a:r>
          </a:p>
          <a:p>
            <a:pPr lvl="1"/>
            <a:r>
              <a:t>Second level</a:t>
            </a:r>
          </a:p>
          <a:p>
            <a:pPr lvl="2"/>
            <a:r>
              <a:t>Third level</a:t>
            </a:r>
          </a:p>
          <a:p>
            <a:pPr lvl="3"/>
            <a:r>
              <a:t>Fourth level</a:t>
            </a:r>
          </a:p>
          <a:p>
            <a:pPr lvl="4"/>
            <a:r>
              <a:t>Fifth level</a:t>
            </a:r>
          </a:p>
        </p:txBody>
      </p:sp>
      <p:sp>
        <p:nvSpPr>
          <p:cNvPr id="5" name="DateTime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pPr/>
            <a:fld id="{3FE9C328-66D2-BC35-9C51-90608D1F6AC5}" type="datetime1">
              <a:t/>
            </a:fld>
          </a:p>
        </p:txBody>
      </p:sp>
      <p:sp>
        <p:nvSpPr>
          <p:cNvPr id="6" name="Footer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pPr/>
            <a:r>
              <a:t/>
            </a:r>
          </a:p>
        </p:txBody>
      </p:sp>
      <p:sp>
        <p:nvSpPr>
          <p:cNvPr id="7" name="SlideNumber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pPr/>
            <a:fld id="{3FE9BB4F-01D2-BC4D-9C51-F718F51F6AA2}" type="slidenum">
              <a:t/>
            </a:fld>
          </a:p>
        </p:txBody>
      </p:sp>
    </p:spTree>
  </p:cSld>
  <p:clrMapOvr>
    <a:masterClrMapping/>
  </p:clrMapOvr>
</p:sldLayout>
</file>

<file path=ppt/slideLayouts/slideLayout5.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woTxTwoObj">
  <p:cSld name="Comparis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Click to edit Master title style</a:t>
            </a:r>
          </a:p>
        </p:txBody>
      </p:sp>
      <p:sp>
        <p:nvSpPr>
          <p:cNvPr id="3" name="SlideText3"/>
          <p:cNvSpPr>
            <a:spLocks noGrp="1" noChangeArrowheads="1"/>
            <a:extLst>
              <a:ext uri="smNativeData">
                <pr:smNativeData xmlns:pr="smNativeData" xmlns="smNativeData" val="SMDATA_16_IREtYB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HEJAADjJAAAYQ0AABAAAAAmAAAACAAAAIGAAAAAAAAAMAAAABQAAAAAAAAAAAD//wAAAQAAAP//AAABAA=="/>
              </a:ext>
            </a:extLst>
          </p:cNvSpPr>
          <p:nvPr>
            <p:ph idx="1"/>
          </p:nvPr>
        </p:nvSpPr>
        <p:spPr>
          <a:xfrm>
            <a:off x="609600" y="1534795"/>
            <a:ext cx="5386705" cy="640080"/>
          </a:xfrm>
        </p:spPr>
        <p:txBody>
          <a:bodyPr vert="horz" wrap="square" numCol="1" spcCol="215900" anchor="b">
            <a:prstTxWarp prst="textNoShape">
              <a:avLst/>
            </a:prstTxWarp>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r>
              <a:t>Click to edit Master text styles</a:t>
            </a:r>
          </a:p>
        </p:txBody>
      </p:sp>
      <p:sp>
        <p:nvSpPr>
          <p:cNvPr id="4" name="SlideText1"/>
          <p:cNvSpPr>
            <a:spLocks noGrp="1" noChangeArrowheads="1"/>
            <a:extLst>
              <a:ext uri="smNativeData">
                <pr:smNativeData xmlns:pr="smNativeData" xmlns="smNativeData" val="SMDATA_16_IREt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GENAADjJAAAsCUAABAAAAAmAAAACAAAAAGAAAAAAAAAMAAAABQAAAAAAAAAAAD//wAAAQAAAP//AAABAA=="/>
              </a:ext>
            </a:extLst>
          </p:cNvSpPr>
          <p:nvPr>
            <p:ph idx="2"/>
          </p:nvPr>
        </p:nvSpPr>
        <p:spPr>
          <a:xfrm>
            <a:off x="609600" y="2174875"/>
            <a:ext cx="5386705"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a:r>
              <a:t>Click to edit Master text styles</a:t>
            </a:r>
          </a:p>
          <a:p>
            <a:pPr lvl="1"/>
            <a:r>
              <a:t>Second level</a:t>
            </a:r>
          </a:p>
          <a:p>
            <a:pPr lvl="2"/>
            <a:r>
              <a:t>Third level</a:t>
            </a:r>
          </a:p>
          <a:p>
            <a:pPr lvl="3"/>
            <a:r>
              <a:t>Fourth level</a:t>
            </a:r>
          </a:p>
          <a:p>
            <a:pPr lvl="4"/>
            <a:r>
              <a:t>Fifth level</a:t>
            </a:r>
          </a:p>
        </p:txBody>
      </p:sp>
      <p:sp>
        <p:nvSpPr>
          <p:cNvPr id="5" name="SlideText2"/>
          <p:cNvSpPr>
            <a:spLocks noGrp="1" noChangeArrowheads="1"/>
            <a:extLst>
              <a:ext uri="smNativeData">
                <pr:smNativeData xmlns:pr="smNativeData" xmlns="smNativeData" val="SMDATA_16_IREtYB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SYAAHEJAABARwAAYQ0AABAAAAAmAAAACAAAAIGAAAAAAAAAMAAAABQAAAAAAAAAAAD//wAAAQAAAP//AAABAA=="/>
              </a:ext>
            </a:extLst>
          </p:cNvSpPr>
          <p:nvPr>
            <p:ph idx="3"/>
          </p:nvPr>
        </p:nvSpPr>
        <p:spPr>
          <a:xfrm>
            <a:off x="6195695" y="1534795"/>
            <a:ext cx="5386705" cy="640080"/>
          </a:xfrm>
        </p:spPr>
        <p:txBody>
          <a:bodyPr vert="horz" wrap="square" numCol="1" spcCol="215900" anchor="b">
            <a:prstTxWarp prst="textNoShape">
              <a:avLst/>
            </a:prstTxWarp>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r>
              <a:t>Click to edit Master text styles</a:t>
            </a:r>
          </a:p>
        </p:txBody>
      </p:sp>
      <p:sp>
        <p:nvSpPr>
          <p:cNvPr id="6" name="SlideText4"/>
          <p:cNvSpPr>
            <a:spLocks noGrp="1" noChangeArrowheads="1"/>
            <a:extLst>
              <a:ext uri="smNativeData">
                <pr:smNativeData xmlns:pr="smNativeData" xmlns="smNativeData" val="SMDATA_16_IREt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SYAAGENAABARwAAsCUAABAAAAAmAAAACAAAAAGAAAAAAAAAMAAAABQAAAAAAAAAAAD//wAAAQAAAP//AAABAA=="/>
              </a:ext>
            </a:extLst>
          </p:cNvSpPr>
          <p:nvPr>
            <p:ph idx="4"/>
          </p:nvPr>
        </p:nvSpPr>
        <p:spPr>
          <a:xfrm>
            <a:off x="6195695" y="2174875"/>
            <a:ext cx="5386705"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a:r>
              <a:t>Click to edit Master text styles</a:t>
            </a:r>
          </a:p>
          <a:p>
            <a:pPr lvl="1"/>
            <a:r>
              <a:t>Second level</a:t>
            </a:r>
          </a:p>
          <a:p>
            <a:pPr lvl="2"/>
            <a:r>
              <a:t>Third level</a:t>
            </a:r>
          </a:p>
          <a:p>
            <a:pPr lvl="3"/>
            <a:r>
              <a:t>Fourth level</a:t>
            </a:r>
          </a:p>
          <a:p>
            <a:pPr lvl="4"/>
            <a:r>
              <a:t>Fifth level</a:t>
            </a:r>
          </a:p>
        </p:txBody>
      </p:sp>
      <p:sp>
        <p:nvSpPr>
          <p:cNvPr id="7" name="DateTime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pPr/>
            <a:fld id="{3FE9FC8B-C5D2-BC0A-9C51-335FB21F6A66}" type="datetime1">
              <a:t/>
            </a:fld>
          </a:p>
        </p:txBody>
      </p:sp>
      <p:sp>
        <p:nvSpPr>
          <p:cNvPr id="8" name="Footer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pPr/>
            <a:r>
              <a:t/>
            </a:r>
          </a:p>
        </p:txBody>
      </p:sp>
      <p:sp>
        <p:nvSpPr>
          <p:cNvPr id="9" name="SlideNumber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pPr/>
            <a:fld id="{3FE9CF5A-14D2-BC39-9C51-E26C811F6AB7}" type="slidenum">
              <a:t/>
            </a:fld>
          </a:p>
        </p:txBody>
      </p:sp>
    </p:spTree>
  </p:cSld>
  <p:clrMapOvr>
    <a:masterClrMapping/>
  </p:clrMapOvr>
</p:sldLayout>
</file>

<file path=ppt/slideLayouts/slideLayout6.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itleOnly">
  <p:cSld name="Title only">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Click to edit Master title style</a:t>
            </a:r>
          </a:p>
        </p:txBody>
      </p:sp>
      <p:sp>
        <p:nvSpPr>
          <p:cNvPr id="3" name="DateTime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pPr/>
            <a:fld id="{3FE9C417-59D2-BC32-9C51-AF678A1F6AFA}" type="datetime1">
              <a:t/>
            </a:fld>
          </a:p>
        </p:txBody>
      </p:sp>
      <p:sp>
        <p:nvSpPr>
          <p:cNvPr id="4" name="Footer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pPr/>
            <a:r>
              <a:t/>
            </a:r>
          </a:p>
        </p:txBody>
      </p:sp>
      <p:sp>
        <p:nvSpPr>
          <p:cNvPr id="5" name="SlideNumber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pPr/>
            <a:fld id="{3FE9BB78-36D2-BC4D-9C51-C018F51F6A95}" type="slidenum">
              <a:t/>
            </a:fld>
          </a:p>
        </p:txBody>
      </p:sp>
    </p:spTree>
  </p:cSld>
  <p:clrMapOvr>
    <a:masterClrMapping/>
  </p:clrMapOvr>
</p:sldLayout>
</file>

<file path=ppt/slideLayouts/slideLayout7.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blank">
  <p:cSld name="Blank">
    <p:spTree>
      <p:nvGrpSpPr>
        <p:cNvPr id="1" name=""/>
        <p:cNvGrpSpPr/>
        <p:nvPr/>
      </p:nvGrpSpPr>
      <p:grpSpPr>
        <a:xfrm>
          <a:off x="0" y="0"/>
          <a:ext cx="0" cy="0"/>
          <a:chOff x="0" y="0"/>
          <a:chExt cx="0" cy="0"/>
        </a:xfrm>
      </p:grpSpPr>
      <p:sp>
        <p:nvSpPr>
          <p:cNvPr id="2" name="DateTime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pPr/>
            <a:fld id="{3FE985F2-BCD2-BC73-9C51-4A26CB1F6A1F}" type="datetime1">
              <a:t/>
            </a:fld>
          </a:p>
        </p:txBody>
      </p:sp>
      <p:sp>
        <p:nvSpPr>
          <p:cNvPr id="3" name="Footer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pPr/>
            <a:r>
              <a:t/>
            </a:r>
          </a:p>
        </p:txBody>
      </p:sp>
      <p:sp>
        <p:nvSpPr>
          <p:cNvPr id="4" name="SlideNumber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pPr/>
            <a:fld id="{3FE9AB3D-73D2-BC5D-9C51-8508E51F6AD0}" type="slidenum">
              <a:t/>
            </a:fld>
          </a:p>
        </p:txBody>
      </p:sp>
    </p:spTree>
  </p:cSld>
  <p:clrMapOvr>
    <a:masterClrMapping/>
  </p:clrMapOvr>
</p:sldLayout>
</file>

<file path=ppt/slideLayouts/slideLayout8.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objTx">
  <p:cSld name="Content with capti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IREtYB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K4BAABtHAAA1AgAABAAAAAmAAAACAAAAIGAAAAAAAAAMAAAABQAAAAAAAAAAAD//wAAAQAAAP//AAABAA=="/>
              </a:ext>
            </a:extLst>
          </p:cNvSpPr>
          <p:nvPr>
            <p:ph type="title"/>
          </p:nvPr>
        </p:nvSpPr>
        <p:spPr>
          <a:xfrm>
            <a:off x="609600" y="273050"/>
            <a:ext cx="4011295" cy="1162050"/>
          </a:xfrm>
        </p:spPr>
        <p:txBody>
          <a:bodyPr vert="horz" wrap="square" numCol="1" spcCol="215900" anchor="b">
            <a:prstTxWarp prst="textNoShape">
              <a:avLst/>
            </a:prstTxWarp>
          </a:bodyPr>
          <a:lstStyle>
            <a:lvl1pPr algn="l">
              <a:defRPr sz="2000" b="1"/>
            </a:lvl1pPr>
          </a:lstStyle>
          <a:p>
            <a:pPr/>
            <a:r>
              <a:t>Click to edit Master title style</a:t>
            </a:r>
          </a:p>
        </p:txBody>
      </p:sp>
      <p:sp>
        <p:nvSpPr>
          <p:cNvPr id="3" name="SlideText2"/>
          <p:cNvSpPr>
            <a:spLocks noGrp="1" noChangeArrowheads="1"/>
            <a:extLst>
              <a:ext uri="smNativeData">
                <pr:smNativeData xmlns:pr="smNativeData" xmlns="smNativeData" val="SMDATA_16_IREt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x0AAK4BAABARwAAsCUAABAAAAAmAAAACAAAAAGAAAAAAAAAMAAAABQAAAAAAAAAAAD//wAAAQAAAP//AAABAA=="/>
              </a:ext>
            </a:extLst>
          </p:cNvSpPr>
          <p:nvPr>
            <p:ph idx="1"/>
          </p:nvPr>
        </p:nvSpPr>
        <p:spPr>
          <a:xfrm>
            <a:off x="4766945" y="273050"/>
            <a:ext cx="6815455" cy="58534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a:r>
              <a:t>Click to edit Master text styles</a:t>
            </a:r>
          </a:p>
          <a:p>
            <a:pPr lvl="1"/>
            <a:r>
              <a:t>Second level</a:t>
            </a:r>
          </a:p>
          <a:p>
            <a:pPr lvl="2"/>
            <a:r>
              <a:t>Third level</a:t>
            </a:r>
          </a:p>
          <a:p>
            <a:pPr lvl="3"/>
            <a:r>
              <a:t>Fourth level</a:t>
            </a:r>
          </a:p>
          <a:p>
            <a:pPr lvl="4"/>
            <a:r>
              <a:t>Fifth level</a:t>
            </a:r>
          </a:p>
        </p:txBody>
      </p:sp>
      <p:sp>
        <p:nvSpPr>
          <p:cNvPr id="4" name="SlideText1"/>
          <p:cNvSpPr>
            <a:spLocks noGrp="1" noChangeArrowheads="1"/>
            <a:extLst>
              <a:ext uri="smNativeData">
                <pr:smNativeData xmlns:pr="smNativeData" xmlns="smNativeData" val="SMDATA_16_IREt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QIAABtHAAAsCUAABAAAAAmAAAACAAAAAGAAAAAAAAAMAAAABQAAAAAAAAAAAD//wAAAQAAAP//AAABAA=="/>
              </a:ext>
            </a:extLst>
          </p:cNvSpPr>
          <p:nvPr>
            <p:ph idx="2"/>
          </p:nvPr>
        </p:nvSpPr>
        <p:spPr>
          <a:xfrm>
            <a:off x="609600" y="1435100"/>
            <a:ext cx="4011295" cy="46913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r>
              <a:t>Click to edit Master text styles</a:t>
            </a:r>
          </a:p>
        </p:txBody>
      </p:sp>
      <p:sp>
        <p:nvSpPr>
          <p:cNvPr id="5" name="DateTime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pPr/>
            <a:fld id="{3FE9FC3E-70D2-BC0A-9C51-865FB21F6AD3}" type="datetime1">
              <a:t/>
            </a:fld>
          </a:p>
        </p:txBody>
      </p:sp>
      <p:sp>
        <p:nvSpPr>
          <p:cNvPr id="6" name="Footer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NwY0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pPr/>
            <a:r>
              <a:t/>
            </a:r>
          </a:p>
        </p:txBody>
      </p:sp>
      <p:sp>
        <p:nvSpPr>
          <p:cNvPr id="7" name="SlideNumber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pPr/>
            <a:fld id="{3FE992BE-F0D2-BC64-9C51-0631DC1F6A53}" type="slidenum">
              <a:t/>
            </a:fld>
          </a:p>
        </p:txBody>
      </p:sp>
    </p:spTree>
  </p:cSld>
  <p:clrMapOvr>
    <a:masterClrMapping/>
  </p:clrMapOvr>
</p:sldLayout>
</file>

<file path=ppt/slideLayouts/slideLayout9.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picTx">
  <p:cSld name="Picture with capti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IREtYB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4AAIgdAACzOwAABCEAABAAAAAmAAAACAAAAIGAAAAAAAAAMAAAABQAAAAAAAAAAAD//wAAAQAAAP//AAABAA=="/>
              </a:ext>
            </a:extLst>
          </p:cNvSpPr>
          <p:nvPr>
            <p:ph type="title"/>
          </p:nvPr>
        </p:nvSpPr>
        <p:spPr>
          <a:xfrm>
            <a:off x="2389505" y="4800600"/>
            <a:ext cx="7315200" cy="566420"/>
          </a:xfrm>
        </p:spPr>
        <p:txBody>
          <a:bodyPr vert="horz" wrap="square" numCol="1" spcCol="215900" anchor="b">
            <a:prstTxWarp prst="textNoShape">
              <a:avLst/>
            </a:prstTxWarp>
          </a:bodyPr>
          <a:lstStyle>
            <a:lvl1pPr algn="l">
              <a:defRPr sz="2000" b="1"/>
            </a:lvl1pPr>
          </a:lstStyle>
          <a:p>
            <a:pPr/>
            <a:r>
              <a:t>Click to edit Master title style</a:t>
            </a:r>
          </a:p>
        </p:txBody>
      </p:sp>
      <p:sp>
        <p:nvSpPr>
          <p:cNvPr id="3" name="SlideText2"/>
          <p:cNvSpPr>
            <a:spLocks noGrp="1" noChangeArrowheads="1"/>
            <a:extLst>
              <a:ext uri="smNativeData">
                <pr:smNativeData xmlns:pr="smNativeData" xmlns="smNativeData" val="SMDATA_16_IREt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4AAMYDAACzOwAAFh0AABAAAAAmAAAACAAAAAGAAAAAAAAAMAAAABQAAAAAAAAAAAD//wAAAQAAAP//AAABAA=="/>
              </a:ext>
            </a:extLst>
          </p:cNvSpPr>
          <p:nvPr>
            <p:ph idx="1"/>
          </p:nvPr>
        </p:nvSpPr>
        <p:spPr>
          <a:xfrm>
            <a:off x="2389505" y="613410"/>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r>
              <a:t>Click to edit Master text styles</a:t>
            </a:r>
          </a:p>
        </p:txBody>
      </p:sp>
      <p:sp>
        <p:nvSpPr>
          <p:cNvPr id="4" name="SlideText1"/>
          <p:cNvSpPr>
            <a:spLocks noGrp="1" noChangeArrowheads="1"/>
            <a:extLst>
              <a:ext uri="smNativeData">
                <pr:smNativeData xmlns:pr="smNativeData" xmlns="smNativeData" val="SMDATA_16_IREt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4AAAQhAACzOwAA+CUAABAAAAAmAAAACAAAAAGAAAAAAAAAMAAAABQAAAAAAAAAAAD//wAAAQAAAP//AAABAA=="/>
              </a:ext>
            </a:extLst>
          </p:cNvSpPr>
          <p:nvPr>
            <p:ph idx="2"/>
          </p:nvPr>
        </p:nvSpPr>
        <p:spPr>
          <a:xfrm>
            <a:off x="2389505" y="5367020"/>
            <a:ext cx="7315200" cy="8051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r>
              <a:t>Click to edit Master text styles</a:t>
            </a:r>
          </a:p>
        </p:txBody>
      </p:sp>
      <p:sp>
        <p:nvSpPr>
          <p:cNvPr id="5" name="DateTime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pPr/>
            <a:fld id="{3FE99864-2AD2-BC6E-9C51-DC3BD61F6A89}" type="datetime1">
              <a:t/>
            </a:fld>
          </a:p>
        </p:txBody>
      </p:sp>
      <p:sp>
        <p:nvSpPr>
          <p:cNvPr id="6" name="Footer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pPr/>
            <a:r>
              <a:t/>
            </a:r>
          </a:p>
        </p:txBody>
      </p:sp>
      <p:sp>
        <p:nvSpPr>
          <p:cNvPr id="7" name="SlideNumber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pPr/>
            <a:fld id="{3FE9A727-69D2-BC51-9C51-9F04E91F6ACA}" type="slidenum">
              <a:t/>
            </a:fld>
          </a:p>
        </p:txBody>
      </p:sp>
    </p:spTree>
  </p:cSld>
  <p:clrMapOvr>
    <a:masterClrMapping/>
  </p:clrMapOvr>
</p:sldLayout>
</file>

<file path=ppt/slideMasters/_rels/slideMaster1.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cSld name="Default design">
    <p:bg>
      <p:bgPr>
        <a:solidFill>
          <a:schemeClr val="bg1"/>
        </a:solidFill>
        <a:effectLst/>
      </p:bgPr>
    </p:bg>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sAf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P//////////MAAAABQAAAAAAAAAAAD//wAAAQAAAP//AAABAA=="/>
              </a:ext>
            </a:extLst>
          </p:cNvSpPr>
          <p:nvPr>
            <p:ph type="title"/>
          </p:nvPr>
        </p:nvSpPr>
        <p:spPr>
          <a:xfrm>
            <a:off x="609600" y="274320"/>
            <a:ext cx="10972800" cy="1143000"/>
          </a:xfrm>
          <a:prstGeom prst="rect">
            <a:avLst/>
          </a:prstGeom>
          <a:noFill/>
          <a:ln>
            <a:noFill/>
          </a:ln>
          <a:effectLst/>
        </p:spPr>
        <p:txBody>
          <a:bodyPr vert="horz" wrap="square" numCol="1" spcCol="215900" anchor="ctr">
            <a:prstTxWarp prst="textNoShape">
              <a:avLst/>
            </a:prstTxWarp>
          </a:bodyPr>
          <a:lstStyle/>
          <a:p>
            <a:pPr/>
            <a:r>
              <a:t>Click to edit Master title style</a:t>
            </a:r>
          </a:p>
        </p:txBody>
      </p:sp>
      <p:sp>
        <p:nvSpPr>
          <p:cNvPr id="3" name="SlideText1"/>
          <p:cNvSpPr>
            <a:spLocks noGrp="1" noChangeArrowheads="1"/>
            <a:extLst>
              <a:ext uri="smNativeData">
                <pr:smNativeData xmlns:pr="smNativeData" xmlns="smNativeData" val="SMDATA_16_IREt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sAf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gJAABARwAAsCUAABAAAAAmAAAACAAAAP//////////MAAAABQAAAAAAAAAAAD//wAAAQAAAP//AAABAA=="/>
              </a:ext>
            </a:extLst>
          </p:cNvSpPr>
          <p:nvPr>
            <p:ph type="body" idx="1"/>
          </p:nvPr>
        </p:nvSpPr>
        <p:spPr>
          <a:xfrm>
            <a:off x="609600" y="1600200"/>
            <a:ext cx="10972800" cy="4526280"/>
          </a:xfrm>
          <a:prstGeom prst="rect">
            <a:avLst/>
          </a:prstGeom>
          <a:noFill/>
          <a:ln>
            <a:noFill/>
          </a:ln>
          <a:effectLst/>
        </p:spPr>
        <p:txBody>
          <a:bodyPr vert="horz" wrap="square" numCol="1" spcCol="215900" anchor="t">
            <a:prstTxWarp prst="textNoShape">
              <a:avLst/>
            </a:prstTxWarp>
          </a:bodyPr>
          <a:lstStyle/>
          <a:p>
            <a:pPr/>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sAf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P//////////MAAAABQAAAAAAAAAAAD//wAAAQAAAP//AAABAA=="/>
              </a:ext>
            </a:extLst>
          </p:cNvSpPr>
          <p:nvPr>
            <p:ph type="dt" sz="quarter" idx="2"/>
          </p:nvPr>
        </p:nvSpPr>
        <p:spPr>
          <a:xfrm>
            <a:off x="609600" y="6356985"/>
            <a:ext cx="2844165" cy="364490"/>
          </a:xfrm>
          <a:prstGeom prst="rect">
            <a:avLst/>
          </a:prstGeom>
          <a:noFill/>
          <a:ln>
            <a:noFill/>
          </a:ln>
          <a:effectLst/>
        </p:spPr>
        <p:txBody>
          <a:bodyPr vert="horz" wrap="square" numCol="1" spcCol="215900" anchor="ctr">
            <a:prstTxWarp prst="textNoShape">
              <a:avLst/>
            </a:prstTxWarp>
          </a:bodyPr>
          <a:lstStyle>
            <a:lvl1pPr algn="l">
              <a:defRPr sz="1200"/>
            </a:lvl1pPr>
          </a:lstStyle>
          <a:p>
            <a:pPr/>
            <a:fld id="{3FE9963B-75D2-BC60-9C51-8335D81F6AD6}" type="datetime1">
              <a:t/>
            </a:fld>
          </a:p>
        </p:txBody>
      </p:sp>
      <p:sp>
        <p:nvSpPr>
          <p:cNvPr id="5" name="Footer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P//////////MAAAABQAAAAAAAAAAAD//wAAAQAAAP//AAABAA=="/>
              </a:ext>
            </a:extLst>
          </p:cNvSpPr>
          <p:nvPr>
            <p:ph type="ftr" sz="quarter" idx="3"/>
          </p:nvPr>
        </p:nvSpPr>
        <p:spPr>
          <a:xfrm>
            <a:off x="4166235" y="6356985"/>
            <a:ext cx="3859530" cy="364490"/>
          </a:xfrm>
          <a:prstGeom prst="rect">
            <a:avLst/>
          </a:prstGeom>
          <a:noFill/>
          <a:ln>
            <a:noFill/>
          </a:ln>
          <a:effectLst/>
        </p:spPr>
        <p:txBody>
          <a:bodyPr vert="horz" wrap="square" numCol="1" spcCol="215900" anchor="ctr">
            <a:prstTxWarp prst="textNoShape">
              <a:avLst/>
            </a:prstTxWarp>
          </a:bodyPr>
          <a:lstStyle>
            <a:lvl1pPr algn="ctr">
              <a:defRPr sz="1200"/>
            </a:lvl1pPr>
          </a:lstStyle>
          <a:p>
            <a:pPr/>
            <a:r>
              <a:t/>
            </a:r>
          </a:p>
        </p:txBody>
      </p:sp>
      <p:sp>
        <p:nvSpPr>
          <p:cNvPr id="6" name="SlideNumberArea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P//////////MAAAABQAAAAAAAAAAAD//wAAAQAAAP//AAABAA=="/>
              </a:ext>
            </a:extLst>
          </p:cNvSpPr>
          <p:nvPr>
            <p:ph type="sldNum" sz="quarter" idx="4"/>
          </p:nvPr>
        </p:nvSpPr>
        <p:spPr>
          <a:xfrm>
            <a:off x="8738235" y="6356985"/>
            <a:ext cx="2844165" cy="364490"/>
          </a:xfrm>
          <a:prstGeom prst="rect">
            <a:avLst/>
          </a:prstGeom>
          <a:noFill/>
          <a:ln>
            <a:noFill/>
          </a:ln>
          <a:effectLst/>
        </p:spPr>
        <p:txBody>
          <a:bodyPr vert="horz" wrap="square" numCol="1" spcCol="215900" anchor="ctr">
            <a:prstTxWarp prst="textNoShape">
              <a:avLst/>
            </a:prstTxWarp>
          </a:bodyPr>
          <a:lstStyle>
            <a:lvl1pPr algn="r">
              <a:defRPr sz="1200"/>
            </a:lvl1pPr>
          </a:lstStyle>
          <a:p>
            <a:pPr/>
            <a:fld id="{3FE9BE08-46D2-BC48-9C51-B01DF01F6AE5}" type="slidenum">
              <a:t/>
            </a:fl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marR="0" indent="0" algn="ctr" defTabSz="457200">
        <a:lnSpc>
          <a:spcPct val="100000"/>
        </a:lnSpc>
        <a:spcBef>
          <a:spcPts val="0"/>
        </a:spcBef>
        <a:spcAft>
          <a:spcPts val="0"/>
        </a:spcAft>
        <a:buNone/>
        <a:tabLst/>
        <a:defRPr sz="4400" b="0" i="0" u="none" strike="noStrike" kern="1" spc="0" baseline="0">
          <a:solidFill>
            <a:schemeClr val="tx2"/>
          </a:solidFill>
          <a:effectLst/>
          <a:latin typeface="Calibri" pitchFamily="2" charset="0"/>
          <a:ea typeface="SimSun" pitchFamily="0" charset="0"/>
          <a:cs typeface="Times New Roman" pitchFamily="1" charset="0"/>
        </a:defRPr>
      </a:lvl1pPr>
      <a:lvl2pPr marL="4572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2pPr>
      <a:lvl3pPr marL="9144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3pPr>
      <a:lvl4pPr marL="13716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4pPr>
      <a:lvl5pPr marL="18288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5pPr>
      <a:lvl6pPr marL="22860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6pPr>
      <a:lvl7pPr marL="27432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7pPr>
      <a:lvl8pPr marL="32004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8pPr>
      <a:lvl9pPr marL="36576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9pPr>
    </p:titleStyle>
    <p:bodyStyle>
      <a:lvl1pPr marL="342900" marR="0" indent="-342900" algn="l" defTabSz="457200">
        <a:lnSpc>
          <a:spcPct val="100000"/>
        </a:lnSpc>
        <a:spcBef>
          <a:spcPts val="0"/>
        </a:spcBef>
        <a:spcAft>
          <a:spcPts val="0"/>
        </a:spcAft>
        <a:buClrTx/>
        <a:buSzTx/>
        <a:buFontTx/>
        <a:buChar char="•"/>
        <a:tabLst/>
        <a:defRPr sz="3200" b="0" i="0" u="none" strike="noStrike" kern="1" spc="0" baseline="0">
          <a:solidFill>
            <a:schemeClr val="tx1"/>
          </a:solidFill>
          <a:effectLst/>
          <a:latin typeface="Calibri" pitchFamily="2" charset="0"/>
          <a:ea typeface="SimSun" pitchFamily="0" charset="0"/>
          <a:cs typeface="Times New Roman" pitchFamily="1" charset="0"/>
        </a:defRPr>
      </a:lvl1pPr>
      <a:lvl2pPr marL="742950" marR="0" indent="-285750" algn="l" defTabSz="457200">
        <a:lnSpc>
          <a:spcPct val="100000"/>
        </a:lnSpc>
        <a:spcBef>
          <a:spcPts val="0"/>
        </a:spcBef>
        <a:spcAft>
          <a:spcPts val="0"/>
        </a:spcAft>
        <a:buClrTx/>
        <a:buSzTx/>
        <a:buFontTx/>
        <a:buChar char="–"/>
        <a:tabLst/>
        <a:defRPr sz="2800" b="0" i="0" u="none" strike="noStrike" kern="1" spc="0" baseline="0">
          <a:solidFill>
            <a:schemeClr val="tx1"/>
          </a:solidFill>
          <a:effectLst/>
          <a:latin typeface="Calibri" pitchFamily="2" charset="0"/>
          <a:ea typeface="SimSun" pitchFamily="0" charset="0"/>
          <a:cs typeface="Times New Roman" pitchFamily="1" charset="0"/>
        </a:defRPr>
      </a:lvl2pPr>
      <a:lvl3pPr marL="1143000" marR="0" indent="-228600" algn="l" defTabSz="457200">
        <a:lnSpc>
          <a:spcPct val="100000"/>
        </a:lnSpc>
        <a:spcBef>
          <a:spcPts val="0"/>
        </a:spcBef>
        <a:spcAft>
          <a:spcPts val="0"/>
        </a:spcAft>
        <a:buClrTx/>
        <a:buSzTx/>
        <a:buFontTx/>
        <a:buChar char="•"/>
        <a:tabLst/>
        <a:defRPr sz="2400" b="0" i="0" u="none" strike="noStrike" kern="1" spc="0" baseline="0">
          <a:solidFill>
            <a:schemeClr val="tx1"/>
          </a:solidFill>
          <a:effectLst/>
          <a:latin typeface="Calibri" pitchFamily="2" charset="0"/>
          <a:ea typeface="SimSun" pitchFamily="0" charset="0"/>
          <a:cs typeface="Times New Roman" pitchFamily="1" charset="0"/>
        </a:defRPr>
      </a:lvl3pPr>
      <a:lvl4pPr marL="16002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0"/>
          <a:ea typeface="SimSun" pitchFamily="0" charset="0"/>
          <a:cs typeface="Times New Roman" pitchFamily="1" charset="0"/>
        </a:defRPr>
      </a:lvl4pPr>
      <a:lvl5pPr marL="20574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0"/>
          <a:ea typeface="SimSun" pitchFamily="0" charset="0"/>
          <a:cs typeface="Times New Roman" pitchFamily="1" charset="0"/>
        </a:defRPr>
      </a:lvl5pPr>
      <a:lvl6pPr marL="25146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0"/>
          <a:ea typeface="SimSun" pitchFamily="0" charset="0"/>
          <a:cs typeface="Times New Roman" pitchFamily="1" charset="0"/>
        </a:defRPr>
      </a:lvl6pPr>
      <a:lvl7pPr marL="29718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0"/>
          <a:ea typeface="SimSun" pitchFamily="0" charset="0"/>
          <a:cs typeface="Times New Roman" pitchFamily="1" charset="0"/>
        </a:defRPr>
      </a:lvl7pPr>
      <a:lvl8pPr marL="34290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0"/>
          <a:ea typeface="SimSun" pitchFamily="0" charset="0"/>
          <a:cs typeface="Times New Roman" pitchFamily="1" charset="0"/>
        </a:defRPr>
      </a:lvl8pPr>
      <a:lvl9pPr marL="38862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0"/>
          <a:ea typeface="SimSun" pitchFamily="0" charset="0"/>
          <a:cs typeface="Times New Roman" pitchFamily="1" charset="0"/>
        </a:defRPr>
      </a:lvl9pPr>
    </p:bodyStyle>
    <p:otherStyle>
      <a:lvl1pPr marL="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1pPr>
      <a:lvl2pPr marL="4572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2pPr>
      <a:lvl3pPr marL="9144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3pPr>
      <a:lvl4pPr marL="13716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4pPr>
      <a:lvl5pPr marL="18288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5pPr>
      <a:lvl6pPr marL="22860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6pPr>
      <a:lvl7pPr marL="27432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7pPr>
      <a:lvl8pPr marL="32004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8pPr>
      <a:lvl9pPr marL="36576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9pPr>
    </p:otherStyle>
  </p:txStyles>
</p:sldMaster>
</file>

<file path=ppt/slides/_rels/slide1.xml.rels><?xml version="1.0" encoding="UTF-8" standalone="yes" ?>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s>
</file>

<file path=ppt/slides/_rels/slide11.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12.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s>
</file>

<file path=ppt/slides/_rels/slide13.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 Id="rId3" Type="http://schemas.openxmlformats.org/officeDocument/2006/relationships/image" Target="../media/image23.png"/></Relationships>
</file>

<file path=ppt/slides/_rels/slide2.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4.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5.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s/_rels/slide6.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8.png"/></Relationships>
</file>

<file path=ppt/slides/_rels/slide7.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9.png"/></Relationships>
</file>

<file path=ppt/slides/_rels/slide8.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9.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s>
</file>

<file path=ppt/slides/slide1.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UAABoNAABgRQAAJhYAABAAAAAmAAAACAAAAAAAAAAAAAAAMAAAABQAAAAAAAAAAAD//wAAAQAAAP//AAABAA=="/>
              </a:ext>
            </a:extLst>
          </p:cNvSpPr>
          <p:nvPr>
            <p:ph type="ctrTitle"/>
          </p:nvPr>
        </p:nvSpPr>
        <p:spPr/>
        <p:txBody>
          <a:bodyPr/>
          <a:lstStyle/>
          <a:p>
            <a:pPr/>
            <a:r>
              <a:t>Forces and Elasticity</a:t>
            </a:r>
          </a:p>
        </p:txBody>
      </p:sp>
      <p:sp>
        <p:nvSpPr>
          <p:cNvPr id="3" name="SlideSubtitle1"/>
          <p:cNvSpPr>
            <a:spLocks noGrp="1" noChangeArrowheads="1"/>
            <a:extLst>
              <a:ext uri="smNativeData">
                <pr:smNativeData xmlns:pr="smNativeData" xmlns="smNativeData" val="SMDATA_16_IREt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BAAAAAmAAAACAAAAAAAAAAAAAAAMAAAABQAAAAAAAAAAAD//wAAAQAAAP//AAABAA=="/>
              </a:ext>
            </a:extLst>
          </p:cNvSpPr>
          <p:nvPr>
            <p:ph type="subTitle" idx="1"/>
          </p:nvPr>
        </p:nvSpPr>
        <p:spPr/>
        <p:txBody>
          <a:bodyPr/>
          <a:lstStyle/>
          <a:p>
            <a:pPr/>
            <a:r>
              <a:t>Hooke’s Law</a:t>
            </a:r>
          </a:p>
        </p:txBody>
      </p:sp>
    </p:spTree>
  </p:cSld>
  <p:clrMapOvr>
    <a:masterClrMapping/>
  </p:clrMapOvr>
  <p:timing>
    <p:tnLst>
      <p:par>
        <p:cTn id="1" dur="indefinite" restart="never" nodeType="tmRoot"/>
      </p:par>
    </p:tnLst>
  </p:timing>
</p:sld>
</file>

<file path=ppt/slides/slide10.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FFQU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MAALABAABARwAAuAgAABAAAAAmAAAACAAAAAEAAAAAAAAAMAAAABQAAAAAAAAAAAD//wAAAQAAAP//AAABAA=="/>
              </a:ext>
            </a:extLst>
          </p:cNvSpPr>
          <p:nvPr>
            <p:ph type="title"/>
          </p:nvPr>
        </p:nvSpPr>
        <p:spPr>
          <a:xfrm>
            <a:off x="645795" y="274320"/>
            <a:ext cx="10936605" cy="1143000"/>
          </a:xfrm>
        </p:spPr>
        <p:txBody>
          <a:bodyPr/>
          <a:lstStyle/>
          <a:p>
            <a:pPr/>
            <a:r>
              <a:t>Exercises - Hooke’s Law</a:t>
            </a:r>
          </a:p>
        </p:txBody>
      </p:sp>
      <p:sp>
        <p:nvSpPr>
          <p:cNvPr id="3" name="Textbox1"/>
          <p:cNvSpPr txBox="1">
            <a:extLst>
              <a:ext uri="smNativeData">
                <pr:smNativeData xmlns:pr="smNativeData" xmlns="smNativeData" val="SMDATA_16_IREt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8G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QMAAEUJAAARRwAANQ0AABAgAAAmAAAACAAAAP//////////MAAAABQAAAAAAAAAAAD//wAAAQAAAP//AAABAA=="/>
              </a:ext>
            </a:extLst>
          </p:cNvSpPr>
          <p:nvPr/>
        </p:nvSpPr>
        <p:spPr>
          <a:xfrm>
            <a:off x="645795" y="1506855"/>
            <a:ext cx="10906760" cy="640080"/>
          </a:xfrm>
          <a:prstGeom prst="rect">
            <a:avLst/>
          </a:prstGeom>
          <a:noFill/>
          <a:ln>
            <a:noFill/>
          </a:ln>
          <a:effectLst/>
        </p:spPr>
        <p:txBody>
          <a:bodyPr vert="horz" wrap="square" numCol="1" spcCol="215900" anchor="t"/>
          <a:lstStyle/>
          <a:p>
            <a:pPr/>
            <a:r>
              <a:t>Q. A spring with a spring constant of 250 N/m is extended from a ‘rest’ length of 2m to a stretched length of 2.5m. Calculate the magnitude of the applied force, in Newtons.</a:t>
            </a:r>
          </a:p>
        </p:txBody>
      </p:sp>
      <p:pic>
        <p:nvPicPr>
          <p:cNvPr id="4" name="Picture2"/>
          <p:cNvPicPr>
            <a:extLst>
              <a:ext uri="smNativeData">
                <pr:smNativeData xmlns:pr="smNativeData" xmlns="smNativeData" val="SMDATA_18_IREtYBMAAAAlAAAAEQ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AA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E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AAAAAAlAAAAWAAAAAAAAAAAAAAAAAAAAAAAAAAAAAAAAAAAAAAAAAAAAAAAAAAAAAAAAAAAAAAAPwAAAAAAAACghgEAAAAAAAAAAAAAAAAADAAAAAEAAAAAAAAAAAAAAAAAAAAfAAAAVAAAALvg4wX///8BAAAAAAAAAAAAAAAAAAAAAAAAAAAAAAAAAAAAAAAAAAAAAAAAf39/AICAgAPMzMwAwMD/AH9/fwAAAAAAAAAAAAAAAAD///8AAAAAACEAAAAYAAAAFAAAAL8RAACRDgAAeTkAADcRAAAQAAAAJgAAAAgAAAD//////////zAAAAAUAAAAAAAAAAAA//8AAAEAAAD//wAAAQA="/>
              </a:ext>
            </a:extLst>
          </p:cNvPicPr>
          <p:nvPr/>
        </p:nvPicPr>
        <p:blipFill>
          <a:blip r:embed="rId2"/>
          <a:stretch>
            <a:fillRect/>
          </a:stretch>
        </p:blipFill>
        <p:spPr>
          <a:xfrm>
            <a:off x="2884805" y="2367915"/>
            <a:ext cx="6457950" cy="430530"/>
          </a:xfrm>
          <a:prstGeom prst="rect">
            <a:avLst/>
          </a:prstGeom>
          <a:noFill/>
          <a:ln>
            <a:noFill/>
          </a:ln>
          <a:effectLst/>
        </p:spPr>
      </p:pic>
      <p:sp>
        <p:nvSpPr>
          <p:cNvPr id="5" name="Textbox2"/>
          <p:cNvSpPr txBox="1">
            <a:extLst>
              <a:ext uri="smNativeData">
                <pr:smNativeData xmlns:pr="smNativeData" xmlns="smNativeData" val="SMDATA_16_IREt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8GAAD/fwAA/38AAAAAAAAJAAAABAAAAEFEQU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EAQAABkSAAAoRwAAWRQAABAgAAAmAAAACAAAAP//////////MAAAABQAAAAAAAAAAAD//wAAAQAAAP//AAABAA=="/>
              </a:ext>
            </a:extLst>
          </p:cNvSpPr>
          <p:nvPr/>
        </p:nvSpPr>
        <p:spPr>
          <a:xfrm>
            <a:off x="660400" y="2941955"/>
            <a:ext cx="10906760" cy="365760"/>
          </a:xfrm>
          <a:prstGeom prst="rect">
            <a:avLst/>
          </a:prstGeom>
          <a:noFill/>
          <a:ln>
            <a:noFill/>
          </a:ln>
          <a:effectLst/>
        </p:spPr>
        <p:txBody>
          <a:bodyPr vert="horz" wrap="square" numCol="1" spcCol="215900" anchor="t"/>
          <a:lstStyle/>
          <a:p>
            <a:pPr/>
            <a:r>
              <a:t>Q. A spring extends elastically by 10cm when a force of 2N is applied. Calculate the value of the spring constant.</a:t>
            </a:r>
          </a:p>
        </p:txBody>
      </p:sp>
      <p:pic>
        <p:nvPicPr>
          <p:cNvPr id="6" name="Picture1"/>
          <p:cNvPicPr>
            <a:extLst>
              <a:ext uri="smNativeData">
                <pr:smNativeData xmlns:pr="smNativeData" xmlns="smNativeData" val="SMDATA_18_IREtYBMAAAAlAAAAEQ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AA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EAAAAjAAAABAAAAGQAAAAXAAAAFAAAAAAAAAAAAAAA/38AAP9/AAAAAAAACQAAAAQAAABvAGkAHgAAAGgAAAAAAAAAAAAAAAAAAAAAAAAAAAAAABAnAAAQJwAAAAAAAAAAAAAAAAAAAAAAAAAAAAAAAAAAAAAAAAAAAAAUAAAAAAAAAMDA/wAAAAAAZAAAADIAAAAAAAAAZAAAAAAAAAB/f38ACgAAACIAAAAYAAAAAAAAAAAAAAAAAAAAAAAAAAAAAAAAAAAAJAAAACQAAAAAAAAABwAAAAAAAAAAAAAAAAAAAAAAAAAAAAAAAAAAAAAAAAAlAAAAWAAAAAAAAAAAAAAAAAAAAAAAAAAAAAAAAAAAAAAAAAAAAAAAAAAAAAAAAAAAAAAAPwAAAAAAAACghgEAAAAAAAAAAAAAAAAADAAAAAEAAAAAAAAAAAAAAAAAAAAfAAAAVAAAALvg4wX///8BAAAAAAAAAAAAAAAAAAAAAAAAAAAAAAAAAAAAAAAAAAAAAAAAf39/AICAgAPMzMwAwMD/AH9/fwAAAAAAAAAAAAAAAAD///8AAAAAACEAAAAYAAAAFAAAAPsTAABXFgAAPTcAAM8bAAAQAAAAJgAAAAgAAAD//////////zAAAAAUAAAAAAAAAAAA//8AAAEAAAD//wAAAQA="/>
              </a:ext>
            </a:extLst>
          </p:cNvPicPr>
          <p:nvPr/>
        </p:nvPicPr>
        <p:blipFill>
          <a:blip r:embed="rId3"/>
          <a:stretch>
            <a:fillRect/>
          </a:stretch>
        </p:blipFill>
        <p:spPr>
          <a:xfrm>
            <a:off x="3248025" y="3631565"/>
            <a:ext cx="5731510" cy="889000"/>
          </a:xfrm>
          <a:prstGeom prst="rect">
            <a:avLst/>
          </a:prstGeom>
          <a:noFill/>
          <a:ln>
            <a:noFill/>
          </a:ln>
          <a:effectLst/>
        </p:spPr>
      </p:pic>
      <p:pic>
        <p:nvPicPr>
          <p:cNvPr id="7" name="Picture3"/>
          <p:cNvPicPr>
            <a:picLocks noChangeAspect="1"/>
            <a:extLst>
              <a:ext uri="smNativeData">
                <pr:smNativeData xmlns:pr="smNativeData" xmlns="smNativeData" val="SMDATA_18_IREt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Dx8fHx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BAEAACTHQAA7hYAAMclAAAQAAAAJgAAAAgAAAD//////////zAAAAAUAAAAAAAAAAAA//8AAAEAAAD//wAAAQA="/>
              </a:ext>
            </a:extLst>
          </p:cNvPicPr>
          <p:nvPr/>
        </p:nvPicPr>
        <p:blipFill>
          <a:blip r:embed="rId4"/>
          <a:stretch>
            <a:fillRect/>
          </a:stretch>
        </p:blipFill>
        <p:spPr>
          <a:xfrm>
            <a:off x="660400" y="4807585"/>
            <a:ext cx="3067050" cy="1333500"/>
          </a:xfrm>
          <a:prstGeom prst="rect">
            <a:avLst/>
          </a:prstGeom>
          <a:noFill/>
          <a:ln>
            <a:noFill/>
          </a:ln>
          <a:effectLst/>
        </p:spPr>
      </p:pic>
      <p:pic>
        <p:nvPicPr>
          <p:cNvPr id="8" name="Picture4"/>
          <p:cNvPicPr>
            <a:picLocks noChangeAspect="1"/>
            <a:extLst>
              <a:ext uri="smNativeData">
                <pr:smNativeData xmlns:pr="smNativeData" xmlns="smNativeData" val="SMDATA_18_IREt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BjY2Vu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MkZAAA5HQAARzIAACEmAAAQAAAAJgAAAAgAAAD//////////zAAAAAUAAAAAAAAAAAA//8AAAEAAAD//wAAAQA="/>
              </a:ext>
            </a:extLst>
          </p:cNvPicPr>
          <p:nvPr/>
        </p:nvPicPr>
        <p:blipFill>
          <a:blip r:embed="rId5"/>
          <a:stretch>
            <a:fillRect/>
          </a:stretch>
        </p:blipFill>
        <p:spPr>
          <a:xfrm>
            <a:off x="4191635" y="4750435"/>
            <a:ext cx="3981450" cy="1447800"/>
          </a:xfrm>
          <a:prstGeom prst="rect">
            <a:avLst/>
          </a:prstGeom>
          <a:noFill/>
          <a:ln>
            <a:noFill/>
          </a:ln>
          <a:effectLst/>
        </p:spPr>
      </p:pic>
      <p:pic>
        <p:nvPicPr>
          <p:cNvPr id="9" name="Picture5"/>
          <p:cNvPicPr>
            <a:picLocks noChangeAspect="1"/>
            <a:extLst>
              <a:ext uri="smNativeData">
                <pr:smNativeData xmlns:pr="smNativeData" xmlns="smNativeData" val="SMDATA_18_IREt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BGb250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CM1AABmHQAAEUcAACEmAAAQAAAAJgAAAAgAAAD//////////zAAAAAUAAAAAAAAAAAA//8AAAEAAAD//wAAAQA="/>
              </a:ext>
            </a:extLst>
          </p:cNvPicPr>
          <p:nvPr/>
        </p:nvPicPr>
        <p:blipFill>
          <a:blip r:embed="rId6"/>
          <a:stretch>
            <a:fillRect/>
          </a:stretch>
        </p:blipFill>
        <p:spPr>
          <a:xfrm>
            <a:off x="8637905" y="4779010"/>
            <a:ext cx="2914650" cy="1419225"/>
          </a:xfrm>
          <a:prstGeom prst="rect">
            <a:avLst/>
          </a:prstGeom>
          <a:noFill/>
          <a:ln>
            <a:noFill/>
          </a:ln>
          <a:effectLst/>
        </p:spPr>
      </p:pic>
      <p:pic>
        <p:nvPicPr>
          <p:cNvPr id="10" name="Picture6"/>
          <p:cNvPicPr>
            <a:picLocks noChangeAspect="1"/>
            <a:extLst>
              <a:ext uri="smNativeData">
                <pr:smNativeData xmlns:pr="smNativeData" xmlns="smNativeData" val="SMDATA_18_IREt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C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AERAADLIwAA/RIAAMclAAAQAAAAJgAAAAgAAAD//////////zAAAAAUAAAAAAAAAAAA//8AAAEAAAD//wAAAQA="/>
              </a:ext>
            </a:extLst>
          </p:cNvPicPr>
          <p:nvPr/>
        </p:nvPicPr>
        <p:blipFill>
          <a:blip r:embed="rId7"/>
          <a:stretch>
            <a:fillRect/>
          </a:stretch>
        </p:blipFill>
        <p:spPr>
          <a:xfrm>
            <a:off x="2764155" y="5818505"/>
            <a:ext cx="322580" cy="322580"/>
          </a:xfrm>
          <a:prstGeom prst="rect">
            <a:avLst/>
          </a:prstGeom>
          <a:noFill/>
          <a:ln>
            <a:noFill/>
          </a:ln>
          <a:effectLst/>
        </p:spPr>
      </p:pic>
      <p:pic>
        <p:nvPicPr>
          <p:cNvPr id="11" name="Picture7"/>
          <p:cNvPicPr>
            <a:picLocks noChangeAspect="1"/>
            <a:extLst>
              <a:ext uri="smNativeData">
                <pr:smNativeData xmlns:pr="smNativeData" xmlns="smNativeData" val="SMDATA_18_IREt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TDrNF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GIqAABuIgAAXiwAAGokAAAQAAAAJgAAAAgAAAD//////////zAAAAAUAAAAAAAAAAAA//8AAAEAAAD//wAAAQA="/>
              </a:ext>
            </a:extLst>
          </p:cNvPicPr>
          <p:nvPr/>
        </p:nvPicPr>
        <p:blipFill>
          <a:blip r:embed="rId7"/>
          <a:stretch>
            <a:fillRect/>
          </a:stretch>
        </p:blipFill>
        <p:spPr>
          <a:xfrm>
            <a:off x="6889750" y="5596890"/>
            <a:ext cx="322580" cy="322580"/>
          </a:xfrm>
          <a:prstGeom prst="rect">
            <a:avLst/>
          </a:prstGeom>
          <a:noFill/>
          <a:ln>
            <a:noFill/>
          </a:ln>
          <a:effectLst/>
        </p:spPr>
      </p:pic>
      <p:pic>
        <p:nvPicPr>
          <p:cNvPr id="12" name="Picture8"/>
          <p:cNvPicPr>
            <a:picLocks noChangeAspect="1"/>
            <a:extLst>
              <a:ext uri="smNativeData">
                <pr:smNativeData xmlns:pr="smNativeData" xmlns="smNativeData" val="SMDATA_18_IREt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BoZW1l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D1CAAAGJAAAOUQAAAImAAAQAAAAJgAAAAgAAAD//////////zAAAAAUAAAAAAAAAAAA//8AAAEAAAD//wAAAQA="/>
              </a:ext>
            </a:extLst>
          </p:cNvPicPr>
          <p:nvPr/>
        </p:nvPicPr>
        <p:blipFill>
          <a:blip r:embed="rId7"/>
          <a:stretch>
            <a:fillRect/>
          </a:stretch>
        </p:blipFill>
        <p:spPr>
          <a:xfrm>
            <a:off x="10767695" y="5855970"/>
            <a:ext cx="322580" cy="322580"/>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4)">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ppt_x</p:attrName>
                                        </p:attrNameLst>
                                      </p:cBhvr>
                                      <p:tavLst>
                                        <p:tav tm="0">
                                          <p:val>
                                            <p:strVal val="#ppt_x"/>
                                          </p:val>
                                        </p:tav>
                                        <p:tav tm="100000">
                                          <p:val>
                                            <p:strVal val="#ppt_x"/>
                                          </p:val>
                                        </p:tav>
                                      </p:tavLst>
                                    </p:anim>
                                    <p:anim calcmode="lin" valueType="num">
                                      <p:cBhvr>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heel(4)">
                                      <p:cBhvr>
                                        <p:cTn id="38" dur="1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ppt_x</p:attrName>
                                        </p:attrNameLst>
                                      </p:cBhvr>
                                      <p:tavLst>
                                        <p:tav tm="0">
                                          <p:val>
                                            <p:strVal val="#ppt_x"/>
                                          </p:val>
                                        </p:tav>
                                        <p:tav tm="100000">
                                          <p:val>
                                            <p:strVal val="#ppt_x"/>
                                          </p:val>
                                        </p:tav>
                                      </p:tavLst>
                                    </p:anim>
                                    <p:anim calcmode="lin" valueType="num">
                                      <p:cBhvr>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heel(4)">
                                      <p:cBhvr>
                                        <p:cTn id="49" dur="10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ppt_x</p:attrName>
                                        </p:attrNameLst>
                                      </p:cBhvr>
                                      <p:tavLst>
                                        <p:tav tm="0">
                                          <p:val>
                                            <p:strVal val="#ppt_x"/>
                                          </p:val>
                                        </p:tav>
                                        <p:tav tm="100000">
                                          <p:val>
                                            <p:strVal val="#ppt_x"/>
                                          </p:val>
                                        </p:tav>
                                      </p:tavLst>
                                    </p:anim>
                                    <p:anim calcmode="lin" valueType="num">
                                      <p:cBhvr>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nimBg="1" advAuto="0"/>
      <p:bldP spid="6" grpId="0" animBg="1" advAuto="0"/>
      <p:bldP spid="7" grpId="0" animBg="1" advAuto="0"/>
      <p:bldP spid="8" grpId="0" animBg="1" advAuto="0"/>
      <p:bldP spid="9" grpId="0" animBg="1" advAuto="0"/>
      <p:bldP spid="10" grpId="0" animBg="1" advAuto="0"/>
      <p:bldP spid="11" grpId="0" animBg="1" advAuto="0"/>
      <p:bldP spid="12" grpId="0" animBg="1" advAuto="0"/>
    </p:bldLst>
    <p:extLst>
      <p:ext uri="smNativeData">
        <pr:smNativeData xmlns:pr="smNativeData" xmlns="smNativeData" val="IREtYAoAAAAFAAAA/f///wEAAAAEAAAAEAAAAAAAAAAAAAAAAAAAAAoAAAD9////AQAAAAQAAAAQAAAAAAAAAAAAAAAAAAAADwAAAP3///8BAAAABAAAABAAAAAAAAAAAAAAAAAAAAAUAAAA/f///wEAAAAEAAAAEAAAAAAAAAAAAAAAAAAAABkAAAD9////AQAAABUAAAAEAAAAAAAAAAAAAAAAAAAAHgAAAP3///8BAAAAAgAAAAQAAAAAAAAAAAAAAAAAAAAkAAAA/f///wEAAAAVAAAABAAAAAAAAAAAAAAAAAAAACkAAAD9////AQAAAAIAAAAEAAAAAAAAAAAAAAAAAAAALwAAAP3///8BAAAAFQAAAAQAAAAAAAAAAAAAAAAAAAA0AAAA/f///wEAAAACAAAABAAAAAAAAAAAAAAAAAAAAA=="/>
      </p:ext>
    </p:extLst>
  </p:timing>
</p:sld>
</file>

<file path=ppt/slides/slide11.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MAALABAABARwAAuAgAABAAAAAmAAAACAAAAAEAAAAAAAAAMAAAABQAAAAAAAAAAAD//wAAAQAAAP//AAABAA=="/>
              </a:ext>
            </a:extLst>
          </p:cNvSpPr>
          <p:nvPr>
            <p:ph type="title"/>
          </p:nvPr>
        </p:nvSpPr>
        <p:spPr>
          <a:xfrm>
            <a:off x="645795" y="274320"/>
            <a:ext cx="10936605" cy="1143000"/>
          </a:xfrm>
        </p:spPr>
        <p:txBody>
          <a:bodyPr/>
          <a:lstStyle/>
          <a:p>
            <a:pPr/>
            <a:r>
              <a:t>Elastic Potential Energy</a:t>
            </a:r>
          </a:p>
        </p:txBody>
      </p:sp>
      <p:sp>
        <p:nvSpPr>
          <p:cNvPr id="3" name="Textbox1"/>
          <p:cNvSpPr txBox="1">
            <a:extLst>
              <a:ext uri="smNativeData">
                <pr:smNativeData xmlns:pr="smNativeData" xmlns="smNativeData" val="SMDATA_16_IREt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8G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QMAAEUJAAARRwAANQ0AABAgAAAmAAAACAAAAP//////////MAAAABQAAAAAAAAAAAD//wAAAQAAAP//AAABAA=="/>
              </a:ext>
            </a:extLst>
          </p:cNvSpPr>
          <p:nvPr/>
        </p:nvSpPr>
        <p:spPr>
          <a:xfrm>
            <a:off x="645795" y="1506855"/>
            <a:ext cx="10906760" cy="640080"/>
          </a:xfrm>
          <a:prstGeom prst="rect">
            <a:avLst/>
          </a:prstGeom>
          <a:noFill/>
          <a:ln>
            <a:noFill/>
          </a:ln>
          <a:effectLst/>
        </p:spPr>
        <p:txBody>
          <a:bodyPr vert="horz" wrap="square" numCol="1" spcCol="215900" anchor="t"/>
          <a:lstStyle/>
          <a:p>
            <a:pPr/>
            <a:r>
              <a:t>Any spring or elastic substance under load (ie: with a force being applied and maintained) will have an amount of energy in its Elastic Potential Energy Store.</a:t>
            </a:r>
          </a:p>
        </p:txBody>
      </p:sp>
      <p:sp>
        <p:nvSpPr>
          <p:cNvPr id="4" name="Textbox2"/>
          <p:cNvSpPr txBox="1">
            <a:extLst>
              <a:ext uri="smNativeData">
                <pr:smNativeData xmlns:pr="smNativeData" xmlns="smNativeData" val="SMDATA_16_IREt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8GAAD/fwAA/38AAAAAAAAJAAAABAAAAI0B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9AMAAMINAAAMRwAAAhAAABAgAAAmAAAACAAAAP//////////MAAAABQAAAAAAAAAAAD//wAAAQAAAP//AAABAA=="/>
              </a:ext>
            </a:extLst>
          </p:cNvSpPr>
          <p:nvPr/>
        </p:nvSpPr>
        <p:spPr>
          <a:xfrm>
            <a:off x="642620" y="2236470"/>
            <a:ext cx="10906760" cy="365760"/>
          </a:xfrm>
          <a:prstGeom prst="rect">
            <a:avLst/>
          </a:prstGeom>
          <a:noFill/>
          <a:ln>
            <a:noFill/>
          </a:ln>
          <a:effectLst/>
        </p:spPr>
        <p:txBody>
          <a:bodyPr vert="horz" wrap="square" numCol="1" spcCol="215900" anchor="t"/>
          <a:lstStyle/>
          <a:p>
            <a:pPr/>
            <a:r>
              <a:t>E.P.E. is calculated using the equation:</a:t>
            </a:r>
          </a:p>
        </p:txBody>
      </p:sp>
      <p:pic>
        <p:nvPicPr>
          <p:cNvPr id="5" name="Picture1"/>
          <p:cNvPicPr>
            <a:picLocks noChangeAspect="1"/>
            <a:extLst>
              <a:ext uri="smNativeData">
                <pr:smNativeData xmlns:pr="smNativeData" xmlns="smNativeData" val="SMDATA_18_IREt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DAPAACoEQAACDwAACIgAAAQAAAAJgAAAAgAAAD//////////zAAAAAUAAAAAAAAAAAA//8AAAEAAAD//wAAAQA="/>
              </a:ext>
            </a:extLst>
          </p:cNvPicPr>
          <p:nvPr/>
        </p:nvPicPr>
        <p:blipFill>
          <a:blip r:embed="rId2"/>
          <a:stretch>
            <a:fillRect/>
          </a:stretch>
        </p:blipFill>
        <p:spPr>
          <a:xfrm>
            <a:off x="2468880" y="2870200"/>
            <a:ext cx="7289800" cy="2353310"/>
          </a:xfrm>
          <a:prstGeom prst="rect">
            <a:avLst/>
          </a:prstGeom>
          <a:noFill/>
          <a:ln>
            <a:noFill/>
          </a:ln>
          <a:effectLst/>
        </p:spPr>
      </p:pic>
      <p:sp>
        <p:nvSpPr>
          <p:cNvPr id="6" name="Textbox3"/>
          <p:cNvSpPr txBox="1">
            <a:extLst>
              <a:ext uri="smNativeData">
                <pr:smNativeData xmlns:pr="smNativeData" xmlns="smNativeData" val="SMDATA_16_IREt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8GAAD/fwAA/38AAAAAAAAJAAAABAAAANQj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KAQAAKogAABARwAASiYAABAgAAAmAAAACAAAAP//////////MAAAABQAAAAAAAAAAAD//wAAAQAAAP//AAABAA=="/>
              </a:ext>
            </a:extLst>
          </p:cNvSpPr>
          <p:nvPr/>
        </p:nvSpPr>
        <p:spPr>
          <a:xfrm>
            <a:off x="675640" y="5309870"/>
            <a:ext cx="10906760" cy="914400"/>
          </a:xfrm>
          <a:prstGeom prst="rect">
            <a:avLst/>
          </a:prstGeom>
          <a:noFill/>
          <a:ln>
            <a:noFill/>
          </a:ln>
          <a:effectLst/>
        </p:spPr>
        <p:txBody>
          <a:bodyPr vert="horz" wrap="square" numCol="1" spcCol="215900" anchor="t"/>
          <a:lstStyle/>
          <a:p>
            <a:pPr/>
            <a:r>
              <a:t>E.P.E. is measured in Joules J</a:t>
            </a:r>
            <a:br/>
            <a:r>
              <a:t>k is the spring constant measured in Newtons per Metre N/m</a:t>
            </a:r>
          </a:p>
          <a:p>
            <a:pPr/>
            <a:r>
              <a:t>e is the extension (or compression) measured in Metres 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nimBg="1" advAuto="0"/>
      <p:bldP spid="6" grpId="0" animBg="1" advAuto="0"/>
    </p:bldLst>
    <p:extLst>
      <p:ext uri="smNativeData">
        <pr:smNativeData xmlns:pr="smNativeData" xmlns="smNativeData" val="IREtYAQAAAAFAAAA/f///wEAAAAEAAAAEAAAAAAAAAAAAAAAAAAAAAoAAAD9////AQAAAAQAAAAQAAAAAAAAAAAAAAAAAAAADwAAAP3///8BAAAAFgAAAAgAAAAAAAAAAAAAAAAAAAAUAAAA/f///wEAAAAEAAAAEAAAAAAAAAAAAAAAAAAAAA=="/>
      </p:ext>
    </p:extLst>
  </p:timing>
</p:sld>
</file>

<file path=ppt/slides/slide12.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MAALABAABARwAAuAgAABAAAAAmAAAACAAAAAEAAAAAAAAAMAAAABQAAAAAAAAAAAD//wAAAQAAAP//AAABAA=="/>
              </a:ext>
            </a:extLst>
          </p:cNvSpPr>
          <p:nvPr>
            <p:ph type="title"/>
          </p:nvPr>
        </p:nvSpPr>
        <p:spPr>
          <a:xfrm>
            <a:off x="645795" y="274320"/>
            <a:ext cx="10936605" cy="1143000"/>
          </a:xfrm>
        </p:spPr>
        <p:txBody>
          <a:bodyPr/>
          <a:lstStyle/>
          <a:p>
            <a:pPr/>
            <a:r>
              <a:t>Exercises - Elastic Potential Energy</a:t>
            </a:r>
          </a:p>
        </p:txBody>
      </p:sp>
      <p:pic>
        <p:nvPicPr>
          <p:cNvPr id="3" name="Picture1"/>
          <p:cNvPicPr>
            <a:picLocks noChangeAspect="1"/>
            <a:extLst>
              <a:ext uri="smNativeData">
                <pr:smNativeData xmlns:pr="smNativeData" xmlns="smNativeData" val="SMDATA_18_IREt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JQ5AABFCQAAQEcAAK8NAAAQAAAAJgAAAAgAAAD//////////zAAAAAUAAAAAAAAAAAA//8AAAEAAAD//wAAAQA="/>
              </a:ext>
            </a:extLst>
          </p:cNvPicPr>
          <p:nvPr/>
        </p:nvPicPr>
        <p:blipFill>
          <a:blip r:embed="rId2"/>
          <a:stretch>
            <a:fillRect/>
          </a:stretch>
        </p:blipFill>
        <p:spPr>
          <a:xfrm>
            <a:off x="9359900" y="1506855"/>
            <a:ext cx="2222500" cy="717550"/>
          </a:xfrm>
          <a:prstGeom prst="rect">
            <a:avLst/>
          </a:prstGeom>
          <a:noFill/>
          <a:ln>
            <a:noFill/>
          </a:ln>
          <a:effectLst/>
        </p:spPr>
      </p:pic>
      <p:sp>
        <p:nvSpPr>
          <p:cNvPr id="4" name="Textbox1"/>
          <p:cNvSpPr txBox="1">
            <a:extLst>
              <a:ext uri="smNativeData">
                <pr:smNativeData xmlns:pr="smNativeData" xmlns="smNativeData" val="SMDATA_16_IREt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8G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QMAAEUJAAAPOAAA5Q4AABAgAAAmAAAACAAAAP//////////MAAAABQAAAAAAAAAAAD//wAAAQAAAP//AAABAA=="/>
              </a:ext>
            </a:extLst>
          </p:cNvSpPr>
          <p:nvPr/>
        </p:nvSpPr>
        <p:spPr>
          <a:xfrm>
            <a:off x="645795" y="1506855"/>
            <a:ext cx="8467090" cy="914400"/>
          </a:xfrm>
          <a:prstGeom prst="rect">
            <a:avLst/>
          </a:prstGeom>
          <a:noFill/>
          <a:ln>
            <a:noFill/>
          </a:ln>
          <a:effectLst/>
        </p:spPr>
        <p:txBody>
          <a:bodyPr vert="horz" wrap="square" numCol="1" spcCol="215900" anchor="t"/>
          <a:lstStyle/>
          <a:p>
            <a:pPr/>
            <a:r>
              <a:t>Q. A spring with a spring constant of 25N/m is stretched and held at 9 cm from its rest length of 4 cm. Calculate the magnitude of the energy in the springs elastic potential energy store.</a:t>
            </a:r>
          </a:p>
        </p:txBody>
      </p:sp>
      <p:pic>
        <p:nvPicPr>
          <p:cNvPr id="5" name="Picture2"/>
          <p:cNvPicPr>
            <a:extLst>
              <a:ext uri="smNativeData">
                <pr:smNativeData xmlns:pr="smNativeData" xmlns="smNativeData" val="SMDATA_18_IREtYBMAAAAlAAAAEQ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AA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E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AAAAAAlAAAAWAAAAAAAAAAAAAAAAAAAAAAAAAAAAAAAAAAAAAAAAAAAAAAAAAAAAAAAAAAAAAAAPwAAAAAAAACghgEAAAAAAAAAAAAAAAAADAAAAAEAAAAAAAAAAAAAAAAAAAAfAAAAVAAAALvg4wX///8BAAAAAAAAAAAAAAAAAAAAAAAAAAAAAAAAAAAAAAAAAAAAAAAAf39/AICAgAPMzMwAwMD/AH9/fwAAAAAAAAAAAAAAAAD///8AAAAAACEAAAAYAAAAFAAAAMMPAAByDwAAdjsAABgVAAAQAAAAJgAAAAgAAAD//////////zAAAAAUAAAAAAAAAAAA//8AAAEAAAD//wAAAQA="/>
              </a:ext>
            </a:extLst>
          </p:cNvPicPr>
          <p:nvPr/>
        </p:nvPicPr>
        <p:blipFill>
          <a:blip r:embed="rId3"/>
          <a:stretch>
            <a:fillRect/>
          </a:stretch>
        </p:blipFill>
        <p:spPr>
          <a:xfrm>
            <a:off x="2562225" y="2510790"/>
            <a:ext cx="7103745" cy="918210"/>
          </a:xfrm>
          <a:prstGeom prst="rect">
            <a:avLst/>
          </a:prstGeom>
          <a:noFill/>
          <a:ln>
            <a:noFill/>
          </a:ln>
          <a:effectLst/>
        </p:spPr>
      </p:pic>
      <p:sp>
        <p:nvSpPr>
          <p:cNvPr id="6" name="Textbox2"/>
          <p:cNvSpPr txBox="1">
            <a:extLst>
              <a:ext uri="smNativeData">
                <pr:smNativeData xmlns:pr="smNativeData" xmlns="smNativeData" val="SMDATA_16_IREt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8G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MAAIMWAABBRwAAfBoAABAAAAAmAAAACAAAAP//////////MAAAABQAAAAAAAAAAAD//wAAAQAAAP//AAABAA=="/>
              </a:ext>
            </a:extLst>
          </p:cNvSpPr>
          <p:nvPr/>
        </p:nvSpPr>
        <p:spPr>
          <a:xfrm>
            <a:off x="646430" y="3659505"/>
            <a:ext cx="10936605" cy="645795"/>
          </a:xfrm>
          <a:prstGeom prst="rect">
            <a:avLst/>
          </a:prstGeom>
          <a:noFill/>
          <a:ln>
            <a:noFill/>
          </a:ln>
          <a:effectLst/>
        </p:spPr>
        <p:txBody>
          <a:bodyPr vert="horz" wrap="square" numCol="1" spcCol="215900" anchor="t"/>
          <a:lstStyle/>
          <a:p>
            <a:pPr/>
            <a:r>
              <a:t>Q. A spring has 625J of elastic potential energy in its EPE store. The spring is stretched from rest (1m length) to 6m. Calculate the spring constant ‘k’ in N/m.</a:t>
            </a:r>
          </a:p>
        </p:txBody>
      </p:sp>
      <p:pic>
        <p:nvPicPr>
          <p:cNvPr id="7" name="Picture3"/>
          <p:cNvPicPr>
            <a:extLst>
              <a:ext uri="smNativeData">
                <pr:smNativeData xmlns:pr="smNativeData" xmlns="smNativeData" val="SMDATA_18_IREtYBMAAAAlAAAAEQ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AA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EAAAAjAAAABAAAAGQAAAAXAAAAFAAAAAAAAAAAAAAA/38AAP9/AAAAAAAACQAAAAQAAADx8fHxHgAAAGgAAAAAAAAAAAAAAAAAAAAAAAAAAAAAABAnAAAQJwAAAAAAAAAAAAAAAAAAAAAAAAAAAAAAAAAAAAAAAAAAAAAUAAAAAAAAAMDA/wAAAAAAZAAAADIAAAAAAAAAZAAAAAAAAAB/f38ACgAAACIAAAAYAAAAAAAAAAAAAAAAAAAAAAAAAAAAAAAAAAAAJAAAACQAAAAAAAAABwAAAAAAAAAAAAAAAAAAAAAAAAAAAAAAAAAAAAAAAAAlAAAAWAAAAAAAAAAAAAAAAAAAAAAAAAAAAAAAAAAAAAAAAAAAAAAAAAAAAAAAAAAAAAAAPwAAAAAAAACghgEAAAAAAAAAAAAAAAAADAAAAAEAAAAAAAAAAAAAAAAAAAAfAAAAVAAAALvg4wX///8BAAAAAAAAAAAAAAAAAAAAAAAAAAAAAAAAAAAAAAAAAAAAAAAAf39/AICAgAPMzMwAwMD/AH9/fwAAAAAAAAAAAAAAAAD///8AAAAAACEAAAAYAAAAFAAAAHAOAACxHAAAyTwAAPYhAAAQAAAAJgAAAAgAAAD//////////zAAAAAUAAAAAAAAAAAA//8AAAEAAAD//wAAAQA="/>
              </a:ext>
            </a:extLst>
          </p:cNvPicPr>
          <p:nvPr/>
        </p:nvPicPr>
        <p:blipFill>
          <a:blip r:embed="rId4"/>
          <a:stretch>
            <a:fillRect/>
          </a:stretch>
        </p:blipFill>
        <p:spPr>
          <a:xfrm>
            <a:off x="2346960" y="4664075"/>
            <a:ext cx="7534275" cy="856615"/>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P spid="5" grpId="0" animBg="1" advAuto="0"/>
      <p:bldP spid="6" grpId="0" animBg="1" advAuto="0"/>
      <p:bldP spid="7" grpId="0" animBg="1" advAuto="0"/>
    </p:bldLst>
    <p:extLst>
      <p:ext uri="smNativeData">
        <pr:smNativeData xmlns:pr="smNativeData" xmlns="smNativeData" val="IREtYAQAAAAFAAAA/f///wEAAAAJAAAAAAAAAAAAAAAAAAAAAAAAAAoAAAD9////AQAAAAMAAAAKAAAAAAAAAAAAAAAAAAAADwAAAP3///8BAAAACQAAAAAAAAAAAAAAAAAAAAAAAAAUAAAA/f///wEAAAAQAAAAGgAAAAAAAAAAAAAAAAAAAA=="/>
      </p:ext>
    </p:extLst>
  </p:timing>
</p:sld>
</file>

<file path=ppt/slides/slide13.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g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MAALABAABARwAAuAgAABAAAAAmAAAACAAAAAEAAAAAAAAAMAAAABQAAAAAAAAAAAD//wAAAQAAAP//AAABAA=="/>
              </a:ext>
            </a:extLst>
          </p:cNvSpPr>
          <p:nvPr>
            <p:ph type="title"/>
          </p:nvPr>
        </p:nvSpPr>
        <p:spPr>
          <a:xfrm>
            <a:off x="645795" y="274320"/>
            <a:ext cx="10936605" cy="1143000"/>
          </a:xfrm>
        </p:spPr>
        <p:txBody>
          <a:bodyPr/>
          <a:lstStyle/>
          <a:p>
            <a:pPr/>
            <a:r>
              <a:t>Exercises - Elastic Potential Energy</a:t>
            </a:r>
          </a:p>
        </p:txBody>
      </p:sp>
      <p:pic>
        <p:nvPicPr>
          <p:cNvPr id="3" name="Picture1"/>
          <p:cNvPicPr>
            <a:picLocks noChangeAspect="1"/>
            <a:extLst>
              <a:ext uri="smNativeData">
                <pr:smNativeData xmlns:pr="smNativeData" xmlns="smNativeData" val="SMDATA_18_IREt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JQ5AABFCQAAQEcAAK8NAAAQAAAAJgAAAAgAAAD//////////zAAAAAUAAAAAAAAAAAA//8AAAEAAAD//wAAAQA="/>
              </a:ext>
            </a:extLst>
          </p:cNvPicPr>
          <p:nvPr/>
        </p:nvPicPr>
        <p:blipFill>
          <a:blip r:embed="rId2"/>
          <a:stretch>
            <a:fillRect/>
          </a:stretch>
        </p:blipFill>
        <p:spPr>
          <a:xfrm>
            <a:off x="9359900" y="1506855"/>
            <a:ext cx="2222500" cy="717550"/>
          </a:xfrm>
          <a:prstGeom prst="rect">
            <a:avLst/>
          </a:prstGeom>
          <a:noFill/>
          <a:ln>
            <a:noFill/>
          </a:ln>
          <a:effectLst/>
        </p:spPr>
      </p:pic>
      <p:sp>
        <p:nvSpPr>
          <p:cNvPr id="4" name="Textbox1"/>
          <p:cNvSpPr txBox="1">
            <a:extLst>
              <a:ext uri="smNativeData">
                <pr:smNativeData xmlns:pr="smNativeData" xmlns="smNativeData" val="SMDATA_16_IREt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8GAAD/fwAA/38AAAAAAAAJAAAABAAAAIgt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QMAAEUJAAAPOAAA5Q4AABAgAAAmAAAACAAAAP//////////MAAAABQAAAAAAAAAAAD//wAAAQAAAP//AAABAA=="/>
              </a:ext>
            </a:extLst>
          </p:cNvSpPr>
          <p:nvPr/>
        </p:nvSpPr>
        <p:spPr>
          <a:xfrm>
            <a:off x="645795" y="1506855"/>
            <a:ext cx="8467090" cy="914400"/>
          </a:xfrm>
          <a:prstGeom prst="rect">
            <a:avLst/>
          </a:prstGeom>
          <a:noFill/>
          <a:ln>
            <a:noFill/>
          </a:ln>
          <a:effectLst/>
        </p:spPr>
        <p:txBody>
          <a:bodyPr vert="horz" wrap="square" numCol="1" spcCol="215900" anchor="t"/>
          <a:lstStyle/>
          <a:p>
            <a:pPr/>
            <a:r>
              <a:t>Q. A spring has a spring constant of 175 N/m and a rest length of 20cm. 55 J of energy is in the EPE. What is the extended length of the spring? State your answer in the correct units to 2 d.p.</a:t>
            </a:r>
          </a:p>
        </p:txBody>
      </p:sp>
      <p:pic>
        <p:nvPicPr>
          <p:cNvPr id="5" name="Picture2"/>
          <p:cNvPicPr>
            <a:extLst>
              <a:ext uri="smNativeData">
                <pr:smNativeData xmlns:pr="smNativeData" xmlns="smNativeData" val="SMDATA_18_IREtYBMAAAAlAAAAEQ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A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EAAAAjAAAABAAAAGQAAAAXAAAAFAAAAAAAAAAAAAAA/38AAP9/AAAAAAAACQAAAAQAAABAADjSHgAAAGgAAAAAAAAAAAAAAAAAAAAAAAAAAAAAABAnAAAQJwAAAAAAAAAAAAAAAAAAAAAAAAAAAAAAAAAAAAAAAAAAAAAUAAAAAAAAAMDA/wAAAAAAZAAAADIAAAAAAAAAZAAAAAAAAAB/f38ACgAAACIAAAAYAAAAAAAAAAAAAAAAAAAAAAAAAAAAAAAAAAAAJAAAACQAAAAAAAAABwAAAAAAAAAAAAAAAAAAAAAAAAAAAAAAAAAAAAAAAAAlAAAAWAAAAAAAAAAAAAAAAAAAAAAAAAAAAAAAAAAAAAAAAAAAAAAAAAAAAAAAAAAAAAAAPwAAAAAAAACghgEAAAAAAAAAAAAAAAAADAAAAAEAAAAAAAAAAAAAAAAAAAAfAAAAVAAAALvg4wX///8BAAAAAAAAAAAAAAAAAAAAAAAAAAAAAAAAAAAAAAAAAAAAAAAAf39/AICAgAPMzMwAwMD/AH9/fwAAAAAAAAAAAAAAAAD///8AAAAAACEAAAAYAAAAFAAAAPoDAABVEAAAQUcAAN0TAAAQAAAAJgAAAAgAAAD//////////zAAAAAUAAAAAAAAAAAA//8AAAEAAAD//wAAAQA="/>
              </a:ext>
            </a:extLst>
          </p:cNvPicPr>
          <p:nvPr/>
        </p:nvPicPr>
        <p:blipFill>
          <a:blip r:embed="rId3"/>
          <a:stretch>
            <a:fillRect/>
          </a:stretch>
        </p:blipFill>
        <p:spPr>
          <a:xfrm>
            <a:off x="646430" y="2654935"/>
            <a:ext cx="10936605" cy="574040"/>
          </a:xfrm>
          <a:prstGeom prst="rect">
            <a:avLst/>
          </a:prstGeom>
          <a:noFill/>
          <a:ln>
            <a:noFill/>
          </a:ln>
          <a:effectLst/>
        </p:spPr>
      </p:pic>
      <p:sp>
        <p:nvSpPr>
          <p:cNvPr id="6" name="Textbox2"/>
          <p:cNvSpPr txBox="1">
            <a:extLst>
              <a:ext uri="smNativeData">
                <pr:smNativeData xmlns:pr="smNativeData" xmlns="smNativeData" val="SMDATA_16_IREt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QMAABgVAABARwAAZRcAABAAAAAmAAAACAAAAP//////////MAAAABQAAAAAAAAAAAD//wAAAQAAAP//AAABAA=="/>
              </a:ext>
            </a:extLst>
          </p:cNvSpPr>
          <p:nvPr/>
        </p:nvSpPr>
        <p:spPr>
          <a:xfrm>
            <a:off x="645795" y="3429000"/>
            <a:ext cx="10936605" cy="374015"/>
          </a:xfrm>
          <a:prstGeom prst="rect">
            <a:avLst/>
          </a:prstGeom>
          <a:noFill/>
          <a:ln>
            <a:noFill/>
          </a:ln>
          <a:effectLst/>
        </p:spPr>
        <p:txBody>
          <a:bodyPr vert="horz" wrap="square" numCol="1" spcCol="215900" anchor="t"/>
          <a:lstStyle/>
          <a:p>
            <a:pPr/>
            <a:r>
              <a:t>The extended length of the spring is therefore 0.2m (20cm) plus 0.79m (79cm) = 0.99m (99cm)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par>
                          <p:cTn id="13" fill="hold">
                            <p:stCondLst>
                              <p:cond delay="500"/>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6">
                                            <p:bg/>
                                          </p:spTgt>
                                        </p:tgtEl>
                                        <p:attrNameLst>
                                          <p:attrName>style.visibility</p:attrName>
                                        </p:attrNameLst>
                                      </p:cBhvr>
                                      <p:to>
                                        <p:strVal val="visible"/>
                                      </p:to>
                                    </p:set>
                                    <p:anim calcmode="lin" valueType="num">
                                      <p:cBhvr>
                                        <p:cTn id="16" dur="500" fill="hold"/>
                                        <p:tgtEl>
                                          <p:spTgt spid="6">
                                            <p:bg/>
                                          </p:spTgt>
                                        </p:tgtEl>
                                        <p:attrNameLst>
                                          <p:attrName>ppt_x</p:attrName>
                                        </p:attrNameLst>
                                      </p:cBhvr>
                                      <p:tavLst>
                                        <p:tav tm="0">
                                          <p:val>
                                            <p:strVal val="#ppt_x"/>
                                          </p:val>
                                        </p:tav>
                                        <p:tav tm="100000">
                                          <p:val>
                                            <p:strVal val="#ppt_x"/>
                                          </p:val>
                                        </p:tav>
                                      </p:tavLst>
                                    </p:anim>
                                    <p:anim calcmode="lin" valueType="num">
                                      <p:cBhvr>
                                        <p:cTn id="17" dur="500" fill="hold"/>
                                        <p:tgtEl>
                                          <p:spTgt spid="6">
                                            <p:bg/>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iterate type="lt">
                                    <p:tmPct val="10000"/>
                                  </p:iterate>
                                  <p:childTnLst>
                                    <p:set>
                                      <p:cBhvr>
                                        <p:cTn id="20" dur="1" fill="hold">
                                          <p:stCondLst>
                                            <p:cond delay="0"/>
                                          </p:stCondLst>
                                        </p:cTn>
                                        <p:tgtEl>
                                          <p:spTgt spid="6">
                                            <p:txEl>
                                              <p:charRg st="4294967295" end="4294967295"/>
                                            </p:txEl>
                                          </p:spTgt>
                                        </p:tgtEl>
                                        <p:attrNameLst>
                                          <p:attrName>style.visibility</p:attrName>
                                        </p:attrNameLst>
                                      </p:cBhvr>
                                      <p:to>
                                        <p:strVal val="visible"/>
                                      </p:to>
                                    </p:set>
                                    <p:anim calcmode="lin" valueType="num">
                                      <p:cBhvr>
                                        <p:cTn id="21" dur="500" fill="hold"/>
                                        <p:tgtEl>
                                          <p:spTgt spid="6">
                                            <p:txEl>
                                              <p:charRg st="4294967295" end="4294967295"/>
                                            </p:txEl>
                                          </p:spTgt>
                                        </p:tgtEl>
                                        <p:attrNameLst>
                                          <p:attrName>ppt_x</p:attrName>
                                        </p:attrNameLst>
                                      </p:cBhvr>
                                      <p:tavLst>
                                        <p:tav tm="0">
                                          <p:val>
                                            <p:strVal val="#ppt_x"/>
                                          </p:val>
                                        </p:tav>
                                        <p:tav tm="100000">
                                          <p:val>
                                            <p:strVal val="#ppt_x"/>
                                          </p:val>
                                        </p:tav>
                                      </p:tavLst>
                                    </p:anim>
                                    <p:anim calcmode="lin" valueType="num">
                                      <p:cBhvr>
                                        <p:cTn id="22" dur="500" fill="hold"/>
                                        <p:tgtEl>
                                          <p:spTgt spid="6">
                                            <p:txEl>
                                              <p:char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P spid="5" grpId="0" animBg="1" advAuto="0"/>
      <p:bldP spid="6" grpId="0" animBg="1" advAuto="0"/>
    </p:bldLst>
    <p:extLst>
      <p:ext uri="smNativeData">
        <pr:smNativeData xmlns:pr="smNativeData" xmlns="smNativeData" val="IREtYAQAAAAFAAAA/f///wEAAAAJAAAAAAAAAAAAAAAAAAAAAAAAAAoAAAD9////AQAAAAkAAAAAAAAAAAAAAAAAAAAAAAAADgAAAP7///8BAAAAAgAAAAQAAAAAAAAAAAAAAAAAAAATAAAA/////wEAAAACAAAABAAAAAAAAAAAAAAAAAAAAA=="/>
      </p:ext>
    </p:extLst>
  </p:timing>
</p:sld>
</file>

<file path=ppt/slides/slide2.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Forces and Elasticity</a:t>
            </a:r>
          </a:p>
        </p:txBody>
      </p:sp>
      <p:sp>
        <p:nvSpPr>
          <p:cNvPr id="3" name="Textbox1"/>
          <p:cNvSpPr txBox="1">
            <a:extLst>
              <a:ext uri="smNativeData">
                <pr:smNativeData xmlns:pr="smNativeData" xmlns="smNativeData" val="SMDATA_16_IREt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EwF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iAMAALYJAAARRwAAZg4AABAgAAAmAAAACAAAAP//////////MAAAABQAAAAAAAAAAAD//wAAAQAAAP//AAABAA=="/>
              </a:ext>
            </a:extLst>
          </p:cNvSpPr>
          <p:nvPr/>
        </p:nvSpPr>
        <p:spPr>
          <a:xfrm>
            <a:off x="574040" y="1578610"/>
            <a:ext cx="10978515" cy="762000"/>
          </a:xfrm>
          <a:prstGeom prst="rect">
            <a:avLst/>
          </a:prstGeom>
          <a:noFill/>
          <a:ln>
            <a:noFill/>
          </a:ln>
          <a:effectLst/>
        </p:spPr>
        <p:txBody>
          <a:bodyPr vert="horz" wrap="square" numCol="1" spcCol="215900" anchor="t"/>
          <a:lstStyle/>
          <a:p>
            <a:pPr>
              <a:defRPr sz="2200"/>
            </a:pPr>
            <a:r>
              <a:t>Some objects can be deformed if they are bent or stretched, and depending on the type of object (eg: what it is made out of) this bending or stretching can be temporary or permanent.</a:t>
            </a:r>
          </a:p>
        </p:txBody>
      </p:sp>
      <p:pic>
        <p:nvPicPr>
          <p:cNvPr id="4" name="Picture1"/>
          <p:cNvPicPr>
            <a:picLocks noChangeAspect="1"/>
            <a:extLst>
              <a:ext uri="smNativeData">
                <pr:smNativeData xmlns:pr="smNativeData" xmlns="smNativeData" val="SMDATA_18_IREt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CgiPVS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MADAABkDwAAlwoAANQnAAAQAAAAJgAAAAgAAAD//////////zAAAAAUAAAAAAAAAAAA//8AAAEAAAD//wAAAQA="/>
              </a:ext>
            </a:extLst>
          </p:cNvPicPr>
          <p:nvPr/>
        </p:nvPicPr>
        <p:blipFill>
          <a:blip r:embed="rId2"/>
          <a:stretch>
            <a:fillRect/>
          </a:stretch>
        </p:blipFill>
        <p:spPr>
          <a:xfrm>
            <a:off x="609600" y="2501900"/>
            <a:ext cx="1111885" cy="3972560"/>
          </a:xfrm>
          <a:prstGeom prst="rect">
            <a:avLst/>
          </a:prstGeom>
          <a:noFill/>
          <a:ln>
            <a:noFill/>
          </a:ln>
          <a:effectLst/>
        </p:spPr>
      </p:pic>
      <p:sp>
        <p:nvSpPr>
          <p:cNvPr id="5" name="Textbox2"/>
          <p:cNvSpPr txBox="1">
            <a:extLst>
              <a:ext uri="smNativeData">
                <pr:smNativeData xmlns:pr="smNativeData" xmlns="smNativeData" val="SMDATA_16_IREt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FQJAAD/fwAA/38AAAAAAAAJAAAABAAAAAAAAK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zQwAAGQPAAARRwAAFBQAABAgAAAmAAAACAAAAP//////////MAAAABQAAAAAAAAAAAD//wAAAQAAAP//AAABAA=="/>
              </a:ext>
            </a:extLst>
          </p:cNvSpPr>
          <p:nvPr/>
        </p:nvSpPr>
        <p:spPr>
          <a:xfrm>
            <a:off x="2080895" y="2501900"/>
            <a:ext cx="9471660" cy="762000"/>
          </a:xfrm>
          <a:prstGeom prst="rect">
            <a:avLst/>
          </a:prstGeom>
          <a:noFill/>
          <a:ln>
            <a:noFill/>
          </a:ln>
          <a:effectLst/>
        </p:spPr>
        <p:txBody>
          <a:bodyPr vert="horz" wrap="square" numCol="1" spcCol="215900" anchor="t"/>
          <a:lstStyle/>
          <a:p>
            <a:pPr>
              <a:defRPr sz="2200"/>
            </a:pPr>
            <a:r>
              <a:t>For an object to be bent, stretched or compressed, two or more forces must be acting on the object, and in opposition.</a:t>
            </a:r>
          </a:p>
        </p:txBody>
      </p:sp>
      <p:sp>
        <p:nvSpPr>
          <p:cNvPr id="6" name="Textbox3"/>
          <p:cNvSpPr txBox="1">
            <a:extLst>
              <a:ext uri="smNativeData">
                <pr:smNativeData xmlns:pr="smNativeData" xmlns="smNativeData" val="SMDATA_16_IREt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FQJ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zQwAAHYWAADdEwAAQRkAABAAAAAmAAAACAAAAP//////////MAAAABQAAAAAAAAAAAD//wAAAQAAAP//AAABAA=="/>
              </a:ext>
            </a:extLst>
          </p:cNvSpPr>
          <p:nvPr/>
        </p:nvSpPr>
        <p:spPr>
          <a:xfrm>
            <a:off x="2080895" y="3651250"/>
            <a:ext cx="1148080" cy="454025"/>
          </a:xfrm>
          <a:prstGeom prst="rect">
            <a:avLst/>
          </a:prstGeom>
          <a:noFill/>
          <a:ln>
            <a:noFill/>
          </a:ln>
          <a:effectLst/>
        </p:spPr>
        <p:txBody>
          <a:bodyPr vert="horz" wrap="square" numCol="1" spcCol="215900" anchor="t"/>
          <a:lstStyle/>
          <a:p>
            <a:pPr>
              <a:defRPr sz="2200"/>
            </a:pPr>
            <a:r>
              <a:t>WHY?</a:t>
            </a:r>
          </a:p>
        </p:txBody>
      </p:sp>
      <p:sp>
        <p:nvSpPr>
          <p:cNvPr id="7" name="Textbox4"/>
          <p:cNvSpPr txBox="1">
            <a:extLst>
              <a:ext uri="smNativeData">
                <pr:smNativeData xmlns:pr="smNativeData" xmlns="smNativeData" val="SMDATA_16_IREt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FQJAAD/fwAA/38AAAAAAAAJAAAABAAAAAc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vxQAAHwVAAARRwAACxoAABAAAAAmAAAACAAAAP//////////MAAAABQAAAAAAAAAAAD//wAAAQAAAP//AAABAA=="/>
              </a:ext>
            </a:extLst>
          </p:cNvSpPr>
          <p:nvPr/>
        </p:nvSpPr>
        <p:spPr>
          <a:xfrm>
            <a:off x="3372485" y="3492500"/>
            <a:ext cx="8180070" cy="741045"/>
          </a:xfrm>
          <a:prstGeom prst="rect">
            <a:avLst/>
          </a:prstGeom>
          <a:noFill/>
          <a:ln>
            <a:noFill/>
          </a:ln>
          <a:effectLst/>
        </p:spPr>
        <p:txBody>
          <a:bodyPr vert="horz" wrap="square" numCol="1" spcCol="215900" anchor="t"/>
          <a:lstStyle/>
          <a:p>
            <a:pPr>
              <a:defRPr sz="2200"/>
            </a:pPr>
            <a:r>
              <a:t>If there was only one force the object would just move in the direction of the applied force.</a:t>
            </a:r>
          </a:p>
        </p:txBody>
      </p:sp>
      <p:sp>
        <p:nvSpPr>
          <p:cNvPr id="8" name="Textbox5"/>
          <p:cNvSpPr txBox="1">
            <a:extLst>
              <a:ext uri="smNativeData">
                <pr:smNativeData xmlns:pr="smNativeData" xmlns="smNativeData" val="SMDATA_16_IREt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FQJAAD/fwAA/38AAAAAAAAJAAAABAAAAAY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wAAFcbAABARwAAFyIAABAgAAAmAAAACAAAAP//////////MAAAABQAAAAAAAAAAAD//wAAAQAAAP//AAABAA=="/>
              </a:ext>
            </a:extLst>
          </p:cNvSpPr>
          <p:nvPr/>
        </p:nvSpPr>
        <p:spPr>
          <a:xfrm>
            <a:off x="2110740" y="4444365"/>
            <a:ext cx="9471660" cy="1097280"/>
          </a:xfrm>
          <a:prstGeom prst="rect">
            <a:avLst/>
          </a:prstGeom>
          <a:noFill/>
          <a:ln>
            <a:noFill/>
          </a:ln>
          <a:effectLst/>
        </p:spPr>
        <p:txBody>
          <a:bodyPr vert="horz" wrap="square" numCol="1" spcCol="215900" anchor="t"/>
          <a:lstStyle/>
          <a:p>
            <a:pPr>
              <a:defRPr sz="2200"/>
            </a:pPr>
            <a:r>
              <a:t>If an object is bent, stretched or compressed, BUT is able to RETURN to its ORIGINAL SHAPE once the force is removed it is said to have been ELASTICALLY DEFORMED.</a:t>
            </a:r>
          </a:p>
        </p:txBody>
      </p:sp>
      <p:sp>
        <p:nvSpPr>
          <p:cNvPr id="9" name="Textbox6"/>
          <p:cNvSpPr txBox="1">
            <a:extLst>
              <a:ext uri="smNativeData">
                <pr:smNativeData xmlns:pr="smNativeData" xmlns="smNativeData" val="SMDATA_16_IREt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FQJ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wAAEMjAABARwAA8ycAABAgAAAmAAAACAAAAP//////////MAAAABQAAAAAAAAAAAD//wAAAQAAAP//AAABAA=="/>
              </a:ext>
            </a:extLst>
          </p:cNvSpPr>
          <p:nvPr/>
        </p:nvSpPr>
        <p:spPr>
          <a:xfrm>
            <a:off x="2110740" y="5732145"/>
            <a:ext cx="9471660" cy="762000"/>
          </a:xfrm>
          <a:prstGeom prst="rect">
            <a:avLst/>
          </a:prstGeom>
          <a:noFill/>
          <a:ln>
            <a:noFill/>
          </a:ln>
          <a:effectLst/>
        </p:spPr>
        <p:txBody>
          <a:bodyPr vert="horz" wrap="square" numCol="1" spcCol="215900" anchor="t"/>
          <a:lstStyle/>
          <a:p>
            <a:pPr>
              <a:defRPr sz="2200"/>
            </a:pPr>
            <a:r>
              <a:t>If an object is UNABLE to RETURN to its ORIGINAL SHAPE once the force is removed it is said to have been INELASTICALLY DEFORMED.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iterate type="lt">
                                    <p:tmPct val="10000"/>
                                  </p:iterate>
                                  <p:childTnLst>
                                    <p:set>
                                      <p:cBhvr>
                                        <p:cTn id="16" dur="1" fill="hold">
                                          <p:stCondLst>
                                            <p:cond delay="0"/>
                                          </p:stCondLst>
                                        </p:cTn>
                                        <p:tgtEl>
                                          <p:spTgt spid="7">
                                            <p:bg/>
                                          </p:spTgt>
                                        </p:tgtEl>
                                        <p:attrNameLst>
                                          <p:attrName>style.visibility</p:attrName>
                                        </p:attrNameLst>
                                      </p:cBhvr>
                                      <p:to>
                                        <p:strVal val="visible"/>
                                      </p:to>
                                    </p:set>
                                    <p:anim calcmode="lin" valueType="num">
                                      <p:cBhvr>
                                        <p:cTn id="17" dur="500" fill="hold"/>
                                        <p:tgtEl>
                                          <p:spTgt spid="7">
                                            <p:bg/>
                                          </p:spTgt>
                                        </p:tgtEl>
                                        <p:attrNameLst>
                                          <p:attrName>ppt_x</p:attrName>
                                        </p:attrNameLst>
                                      </p:cBhvr>
                                      <p:tavLst>
                                        <p:tav tm="0">
                                          <p:val>
                                            <p:strVal val="1+#ppt_w/2"/>
                                          </p:val>
                                        </p:tav>
                                        <p:tav tm="100000">
                                          <p:val>
                                            <p:strVal val="#ppt_x"/>
                                          </p:val>
                                        </p:tav>
                                      </p:tavLst>
                                    </p:anim>
                                    <p:anim calcmode="lin" valueType="num">
                                      <p:cBhvr>
                                        <p:cTn id="18" dur="500" fill="hold"/>
                                        <p:tgtEl>
                                          <p:spTgt spid="7">
                                            <p:bg/>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2" fill="hold" grpId="0" nodeType="afterEffect">
                                  <p:stCondLst>
                                    <p:cond delay="0"/>
                                  </p:stCondLst>
                                  <p:iterate type="lt">
                                    <p:tmPct val="10000"/>
                                  </p:iterate>
                                  <p:childTnLst>
                                    <p:set>
                                      <p:cBhvr>
                                        <p:cTn id="21" dur="1" fill="hold">
                                          <p:stCondLst>
                                            <p:cond delay="0"/>
                                          </p:stCondLst>
                                        </p:cTn>
                                        <p:tgtEl>
                                          <p:spTgt spid="7">
                                            <p:txEl>
                                              <p:charRg st="4294967295" end="4294967295"/>
                                            </p:txEl>
                                          </p:spTgt>
                                        </p:tgtEl>
                                        <p:attrNameLst>
                                          <p:attrName>style.visibility</p:attrName>
                                        </p:attrNameLst>
                                      </p:cBhvr>
                                      <p:to>
                                        <p:strVal val="visible"/>
                                      </p:to>
                                    </p:set>
                                    <p:anim calcmode="lin" valueType="num">
                                      <p:cBhvr>
                                        <p:cTn id="22" dur="500" fill="hold"/>
                                        <p:tgtEl>
                                          <p:spTgt spid="7">
                                            <p:txEl>
                                              <p:charRg st="4294967295" end="4294967295"/>
                                            </p:txEl>
                                          </p:spTgt>
                                        </p:tgtEl>
                                        <p:attrNameLst>
                                          <p:attrName>ppt_x</p:attrName>
                                        </p:attrNameLst>
                                      </p:cBhvr>
                                      <p:tavLst>
                                        <p:tav tm="0">
                                          <p:val>
                                            <p:strVal val="1+#ppt_w/2"/>
                                          </p:val>
                                        </p:tav>
                                        <p:tav tm="100000">
                                          <p:val>
                                            <p:strVal val="#ppt_x"/>
                                          </p:val>
                                        </p:tav>
                                      </p:tavLst>
                                    </p:anim>
                                    <p:anim calcmode="lin" valueType="num">
                                      <p:cBhvr>
                                        <p:cTn id="23" dur="500" fill="hold"/>
                                        <p:tgtEl>
                                          <p:spTgt spid="7">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P spid="6" grpId="0" animBg="1" advAuto="0"/>
      <p:bldP spid="7" grpId="0" animBg="1" advAuto="0"/>
      <p:bldP spid="8" grpId="0" animBg="1" advAuto="0"/>
      <p:bldP spid="9" grpId="0" animBg="1" advAuto="0"/>
    </p:bldLst>
    <p:extLst>
      <p:ext uri="smNativeData">
        <pr:smNativeData xmlns:pr="smNativeData" xmlns="smNativeData" val="IREtYAYAAAAFAAAA/f///wEAAAAJAAAAAAAAAAAAAAAAAAAAAAAAAAoAAAD9////AQAAAAkAAAAAAAAAAAAAAAAAAAAAAAAADwAAAP7///8BAAAAAgAAAAIAAAAAAAAAAAAAAAAAAAAUAAAA/////wEAAAACAAAAAgAAAAAAAAAAAAAAAAAAABoAAAD9////AQAAAAkAAAAAAAAAAAAAAAAAAAAAAAAAHwAAAP3///8BAAAACQAAAAAAAAAAAAAAAAAAAAAAAAA="/>
      </p:ext>
    </p:extLst>
  </p:timing>
</p:sld>
</file>

<file path=ppt/slides/slide3.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Spring is just around the corner !</a:t>
            </a:r>
          </a:p>
        </p:txBody>
      </p:sp>
      <p:pic>
        <p:nvPicPr>
          <p:cNvPr id="3" name="Picture1"/>
          <p:cNvPicPr>
            <a:picLocks noChangeAspect="1"/>
            <a:extLst>
              <a:ext uri="smNativeData">
                <pr:smNativeData xmlns:pr="smNativeData" xmlns="smNativeData" val="SMDATA_18_IREt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BzAGU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CgRAAC8CQAAGzkAALonAAAQAAAAJgAAAAgAAAD//////////zAAAAAUAAAAAAAAAAAA//8AAAEAAAD//wAAAQA="/>
              </a:ext>
            </a:extLst>
          </p:cNvPicPr>
          <p:nvPr/>
        </p:nvPicPr>
        <p:blipFill>
          <a:blip r:embed="rId2"/>
          <a:stretch>
            <a:fillRect/>
          </a:stretch>
        </p:blipFill>
        <p:spPr>
          <a:xfrm>
            <a:off x="2788920" y="1582420"/>
            <a:ext cx="6494145" cy="4875530"/>
          </a:xfrm>
          <a:prstGeom prst="rect">
            <a:avLst/>
          </a:prstGeom>
          <a:noFill/>
          <a:ln>
            <a:noFill/>
          </a:ln>
          <a:effectLst/>
        </p:spPr>
      </p:pic>
    </p:spTree>
  </p:cSld>
  <p:clrMapOvr>
    <a:masterClrMapping/>
  </p:clrMapOvr>
  <p:timing>
    <p:tnLst>
      <p:par>
        <p:cTn id="1" dur="indefinite" restart="never" nodeType="tmRoot"/>
      </p:par>
    </p:tnLst>
  </p:timing>
</p:sld>
</file>

<file path=ppt/slides/slide4.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50YX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Forces and Elasticity</a:t>
            </a:r>
          </a:p>
        </p:txBody>
      </p:sp>
      <p:sp>
        <p:nvSpPr>
          <p:cNvPr id="3" name="Textbox1"/>
          <p:cNvSpPr txBox="1">
            <a:extLst>
              <a:ext uri="smNativeData">
                <pr:smNativeData xmlns:pr="smNativeData" xmlns="smNativeData" val="SMDATA_16_IREt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FQJ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PsJAAArKAAA8BIAABAAAAAmAAAACAAAAP//////////MAAAABQAAAAAAAAAAAD//wAAAQAAAP//AAABAA=="/>
              </a:ext>
            </a:extLst>
          </p:cNvSpPr>
          <p:nvPr/>
        </p:nvSpPr>
        <p:spPr>
          <a:xfrm>
            <a:off x="609600" y="1622425"/>
            <a:ext cx="5920105" cy="1456055"/>
          </a:xfrm>
          <a:prstGeom prst="rect">
            <a:avLst/>
          </a:prstGeom>
          <a:noFill/>
          <a:ln>
            <a:noFill/>
          </a:ln>
          <a:effectLst/>
        </p:spPr>
        <p:txBody>
          <a:bodyPr vert="horz" wrap="square" numCol="1" spcCol="215900" anchor="t"/>
          <a:lstStyle/>
          <a:p>
            <a:pPr>
              <a:defRPr sz="2200"/>
            </a:pPr>
            <a:r>
              <a:t>If an object is bent, stretched or compressed, BUT is able to RETURN to its ORIGINAL SHAPE once the force is removed it is said to have been ELASTICALLY DEFORMED.</a:t>
            </a:r>
          </a:p>
        </p:txBody>
      </p:sp>
      <p:sp>
        <p:nvSpPr>
          <p:cNvPr id="4" name="Textbox2"/>
          <p:cNvSpPr txBox="1">
            <a:extLst>
              <a:ext uri="smNativeData">
                <pr:smNativeData xmlns:pr="smNativeData" xmlns="smNativeData" val="SMDATA_16_IREt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FQJ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MkUAAArKAAAvh0AABAAAAAmAAAACAAAAP//////////MAAAABQAAAAAAAAAAAD//wAAAQAAAP//AAABAA=="/>
              </a:ext>
            </a:extLst>
          </p:cNvSpPr>
          <p:nvPr/>
        </p:nvSpPr>
        <p:spPr>
          <a:xfrm>
            <a:off x="609600" y="3378835"/>
            <a:ext cx="5920105" cy="1456055"/>
          </a:xfrm>
          <a:prstGeom prst="rect">
            <a:avLst/>
          </a:prstGeom>
          <a:noFill/>
          <a:ln>
            <a:noFill/>
          </a:ln>
          <a:effectLst/>
        </p:spPr>
        <p:txBody>
          <a:bodyPr vert="horz" wrap="square" numCol="1" spcCol="215900" anchor="t"/>
          <a:lstStyle/>
          <a:p>
            <a:pPr>
              <a:defRPr sz="2200"/>
            </a:pPr>
            <a:r>
              <a:t>If an object is bent, stretched or compressed, BUT is UNABLE to RETURN to its ORIGINAL SHAPE once the force is removed it is said to have been INELASTICALLY DEFORMED.</a:t>
            </a:r>
          </a:p>
        </p:txBody>
      </p:sp>
      <p:sp>
        <p:nvSpPr>
          <p:cNvPr id="5" name="Textbox3"/>
          <p:cNvSpPr txBox="1">
            <a:extLst>
              <a:ext uri="smNativeData">
                <pr:smNativeData xmlns:pr="smNativeData" xmlns="smNativeData" val="SMDATA_16_IREt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FQJAAD/fwAA/38AAAAAAAAJAAAABAAAAFk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1jAAAGIJAADORQAAiRMAABAAAAAmAAAACAAAAP//////////MAAAABQAAAAAAAAAAAD//wAAAQAAAP//AAABAA=="/>
              </a:ext>
            </a:extLst>
          </p:cNvSpPr>
          <p:nvPr/>
        </p:nvSpPr>
        <p:spPr>
          <a:xfrm>
            <a:off x="7938770" y="1525270"/>
            <a:ext cx="3408680" cy="1650365"/>
          </a:xfrm>
          <a:prstGeom prst="rect">
            <a:avLst/>
          </a:prstGeom>
          <a:noFill/>
          <a:ln>
            <a:noFill/>
          </a:ln>
          <a:effectLst/>
        </p:spPr>
        <p:txBody>
          <a:bodyPr vert="horz" wrap="square" numCol="1" spcCol="215900" anchor="t"/>
          <a:lstStyle/>
          <a:p>
            <a:pPr algn="ctr">
              <a:defRPr sz="4800"/>
            </a:pPr>
            <a:r>
              <a:t>ELASTIC OBJECT</a:t>
            </a:r>
          </a:p>
        </p:txBody>
      </p:sp>
      <p:sp>
        <p:nvSpPr>
          <p:cNvPr id="6" name="Textbox4"/>
          <p:cNvSpPr txBox="1">
            <a:extLst>
              <a:ext uri="smNativeData">
                <pr:smNativeData xmlns:pr="smNativeData" xmlns="smNativeData" val="SMDATA_16_IREt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FQJ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1jAAABMUAADORQAAOh4AABAAAAAmAAAACAAAAP//////////MAAAABQAAAAAAAAAAAD//wAAAQAAAP//AAABAA=="/>
              </a:ext>
            </a:extLst>
          </p:cNvSpPr>
          <p:nvPr/>
        </p:nvSpPr>
        <p:spPr>
          <a:xfrm>
            <a:off x="7938770" y="3263265"/>
            <a:ext cx="3408680" cy="1650365"/>
          </a:xfrm>
          <a:prstGeom prst="rect">
            <a:avLst/>
          </a:prstGeom>
          <a:noFill/>
          <a:ln>
            <a:noFill/>
          </a:ln>
          <a:effectLst/>
        </p:spPr>
        <p:txBody>
          <a:bodyPr vert="horz" wrap="square" numCol="1" spcCol="215900" anchor="t"/>
          <a:lstStyle/>
          <a:p>
            <a:pPr algn="ctr">
              <a:defRPr sz="4800"/>
            </a:pPr>
            <a:r>
              <a:t>INELASTIC OBJECT</a:t>
            </a:r>
          </a:p>
        </p:txBody>
      </p:sp>
      <p:sp>
        <p:nvSpPr>
          <p:cNvPr id="7" name="Textbox5"/>
          <p:cNvSpPr txBox="1">
            <a:extLst>
              <a:ext uri="smNativeData">
                <pr:smNativeData xmlns:pr="smNativeData" xmlns="smNativeData" val="SMDATA_16_IREt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FQJ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QMAAEQgAAClMwAA6CMAABAAAAAmAAAACAAAAP//////////MAAAABQAAAAAAAAAAAD//wAAAQAAAP//AAABAA=="/>
              </a:ext>
            </a:extLst>
          </p:cNvSpPr>
          <p:nvPr/>
        </p:nvSpPr>
        <p:spPr>
          <a:xfrm>
            <a:off x="610235" y="5245100"/>
            <a:ext cx="7785100" cy="591820"/>
          </a:xfrm>
          <a:prstGeom prst="rect">
            <a:avLst/>
          </a:prstGeom>
          <a:noFill/>
          <a:ln>
            <a:noFill/>
          </a:ln>
          <a:effectLst/>
        </p:spPr>
        <p:txBody>
          <a:bodyPr vert="horz" wrap="square" numCol="1" spcCol="215900" anchor="t"/>
          <a:lstStyle/>
          <a:p>
            <a:pPr>
              <a:defRPr sz="2200"/>
            </a:pPr>
            <a:r>
              <a:t>We sometimes refer to objects in the second category as BROKEN</a:t>
            </a:r>
          </a:p>
        </p:txBody>
      </p:sp>
      <p:pic>
        <p:nvPicPr>
          <p:cNvPr id="8" name="Picture1"/>
          <p:cNvPicPr>
            <a:picLocks noChangeAspect="1"/>
            <a:extLst>
              <a:ext uri="smNativeData">
                <pr:smNativeData xmlns:pr="smNativeData" xmlns="smNativeData" val="SMDATA_18_IREt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DH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PE4AADnHgAAhz4AAH0kAAAQAAAAJgAAAAgAAAD//////////zAAAAAUAAAAAAAAAAAA//8AAAEAAAD//wAAAQA="/>
              </a:ext>
            </a:extLst>
          </p:cNvPicPr>
          <p:nvPr/>
        </p:nvPicPr>
        <p:blipFill>
          <a:blip r:embed="rId2"/>
          <a:stretch>
            <a:fillRect/>
          </a:stretch>
        </p:blipFill>
        <p:spPr>
          <a:xfrm>
            <a:off x="9256395" y="5023485"/>
            <a:ext cx="908050" cy="908050"/>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par>
                                <p:cTn id="28" presetID="2" presetClass="entr" presetSubtype="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2000" fill="hold"/>
                                        <p:tgtEl>
                                          <p:spTgt spid="8"/>
                                        </p:tgtEl>
                                        <p:attrNameLst>
                                          <p:attrName>ppt_x</p:attrName>
                                        </p:attrNameLst>
                                      </p:cBhvr>
                                      <p:tavLst>
                                        <p:tav tm="0">
                                          <p:val>
                                            <p:strVal val="1+#ppt_w/2"/>
                                          </p:val>
                                        </p:tav>
                                        <p:tav tm="100000">
                                          <p:val>
                                            <p:strVal val="#ppt_x"/>
                                          </p:val>
                                        </p:tav>
                                      </p:tavLst>
                                    </p:anim>
                                    <p:anim calcmode="lin" valueType="num">
                                      <p:cBhvr>
                                        <p:cTn id="31"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nimBg="1" advAuto="0"/>
      <p:bldP spid="6" grpId="0" animBg="1" advAuto="0"/>
      <p:bldP spid="7" grpId="0" animBg="1" advAuto="0"/>
      <p:bldP spid="8" grpId="0" animBg="1" advAuto="0"/>
    </p:bldLst>
    <p:extLst>
      <p:ext uri="smNativeData">
        <pr:smNativeData xmlns:pr="smNativeData" xmlns="smNativeData" val="IREtYAYAAAAFAAAA/f///wEAAAAJAAAAAAAAAAAAAAAAAAAAAAAAAAoAAAD9////AQAAAAkAAAAAAAAAAAAAAAAAAAAAAAAADwAAAP3///8BAAAACQAAAAAAAAAAAAAAAAAAAAAAAAAUAAAA/f///wEAAAAJAAAAAAAAAAAAAAAAAAAAAAAAABkAAAD9////AQAAAAkAAAAAAAAAAAAAAAAAAAAAAAAAHAAAAP3///8BAAAAAgAAAAYAAAAAAAAAAAAAAAAAAAA="/>
      </p:ext>
    </p:extLst>
  </p:timing>
</p:sld>
</file>

<file path=ppt/slides/slide5.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Forces and Elasticity</a:t>
            </a:r>
          </a:p>
        </p:txBody>
      </p:sp>
      <p:pic>
        <p:nvPicPr>
          <p:cNvPr id="3" name="Picture1"/>
          <p:cNvPicPr>
            <a:picLocks noChangeAspect="1"/>
            <a:extLst>
              <a:ext uri="smNativeData">
                <pr:smNativeData xmlns:pr="smNativeData" xmlns="smNativeData" val="SMDATA_18_IREt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ZR77/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MADAAAnCgAA9BYAAEUmAAAQAAAAJgAAAAgAAAD//////////zAAAAAUAAAAAAAAAAAA//8AAAEAAAD//wAAAQA="/>
              </a:ext>
            </a:extLst>
          </p:cNvPicPr>
          <p:nvPr/>
        </p:nvPicPr>
        <p:blipFill>
          <a:blip r:embed="rId2"/>
          <a:stretch>
            <a:fillRect/>
          </a:stretch>
        </p:blipFill>
        <p:spPr>
          <a:xfrm>
            <a:off x="609600" y="1650365"/>
            <a:ext cx="3121660" cy="4570730"/>
          </a:xfrm>
          <a:prstGeom prst="rect">
            <a:avLst/>
          </a:prstGeom>
          <a:noFill/>
          <a:ln>
            <a:noFill/>
          </a:ln>
          <a:effectLst/>
        </p:spPr>
      </p:pic>
      <p:sp>
        <p:nvSpPr>
          <p:cNvPr id="4" name="Textbox1"/>
          <p:cNvSpPr txBox="1">
            <a:extLst>
              <a:ext uri="smNativeData">
                <pr:smNativeData xmlns:pr="smNativeData" xmlns="smNativeData" val="SMDATA_16_IREt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PkD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1hcAACcKAABARwAAFw4AABAgAAAmAAAACAAAAP//////////MAAAABQAAAAAAAAAAAD//wAAAQAAAP//AAABAA=="/>
              </a:ext>
            </a:extLst>
          </p:cNvSpPr>
          <p:nvPr/>
        </p:nvSpPr>
        <p:spPr>
          <a:xfrm>
            <a:off x="3874770" y="1650365"/>
            <a:ext cx="7707630" cy="640080"/>
          </a:xfrm>
          <a:prstGeom prst="rect">
            <a:avLst/>
          </a:prstGeom>
          <a:noFill/>
          <a:ln>
            <a:noFill/>
          </a:ln>
          <a:effectLst/>
        </p:spPr>
        <p:txBody>
          <a:bodyPr vert="horz" wrap="square" numCol="1" spcCol="215900" anchor="t"/>
          <a:lstStyle/>
          <a:p>
            <a:pPr/>
            <a:r>
              <a:t>A spring or elastic object which is reduced in length as a result of applied opposing forces is COMPRESSED</a:t>
            </a:r>
          </a:p>
        </p:txBody>
      </p:sp>
      <p:sp>
        <p:nvSpPr>
          <p:cNvPr id="5" name="Textbox2"/>
          <p:cNvSpPr txBox="1">
            <a:extLst>
              <a:ext uri="smNativeData">
                <pr:smNativeData xmlns:pr="smNativeData" xmlns="smNativeData" val="SMDATA_16_IREt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PkD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1hcAAOQPAABARwAA1BMAABAgAAAmAAAACAAAAP//////////MAAAABQAAAAAAAAAAAD//wAAAQAAAP//AAABAA=="/>
              </a:ext>
            </a:extLst>
          </p:cNvSpPr>
          <p:nvPr/>
        </p:nvSpPr>
        <p:spPr>
          <a:xfrm>
            <a:off x="3874770" y="2583180"/>
            <a:ext cx="7707630" cy="640080"/>
          </a:xfrm>
          <a:prstGeom prst="rect">
            <a:avLst/>
          </a:prstGeom>
          <a:noFill/>
          <a:ln>
            <a:noFill/>
          </a:ln>
          <a:effectLst/>
        </p:spPr>
        <p:txBody>
          <a:bodyPr vert="horz" wrap="square" numCol="1" spcCol="215900" anchor="t"/>
          <a:lstStyle/>
          <a:p>
            <a:pPr/>
            <a:r>
              <a:t>A spring or elastic object which is increased in length as a result of applied opposing forces is STRETCHED</a:t>
            </a:r>
          </a:p>
        </p:txBody>
      </p:sp>
      <p:sp>
        <p:nvSpPr>
          <p:cNvPr id="6" name="Textbox3"/>
          <p:cNvSpPr txBox="1">
            <a:extLst>
              <a:ext uri="smNativeData">
                <pr:smNativeData xmlns:pr="smNativeData" xmlns="smNativeData" val="SMDATA_16_IREt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PkD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1hcAABgVAABARwAACBkAABAgAAAmAAAACAAAAP//////////MAAAABQAAAAAAAAAAAD//wAAAQAAAP//AAABAA=="/>
              </a:ext>
            </a:extLst>
          </p:cNvSpPr>
          <p:nvPr/>
        </p:nvSpPr>
        <p:spPr>
          <a:xfrm>
            <a:off x="3874770" y="3429000"/>
            <a:ext cx="7707630" cy="640080"/>
          </a:xfrm>
          <a:prstGeom prst="rect">
            <a:avLst/>
          </a:prstGeom>
          <a:noFill/>
          <a:ln>
            <a:noFill/>
          </a:ln>
          <a:effectLst/>
        </p:spPr>
        <p:txBody>
          <a:bodyPr vert="horz" wrap="square" numCol="1" spcCol="215900" anchor="t"/>
          <a:lstStyle/>
          <a:p>
            <a:pPr/>
            <a:r>
              <a:t>Stretching and compression are directly proportional to the magnitude of the force applied ........ up to a point:</a:t>
            </a:r>
          </a:p>
        </p:txBody>
      </p:sp>
      <p:pic>
        <p:nvPicPr>
          <p:cNvPr id="7" name="Picture2"/>
          <p:cNvPicPr>
            <a:picLocks noChangeAspect="1"/>
            <a:extLst>
              <a:ext uri="smNativeData">
                <pr:smNativeData xmlns:pr="smNativeData" xmlns="smNativeData" val="SMDATA_18_IREt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Cw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PciAAALGgAARDoAAKwcAAAQAAAAJgAAAAgAAAD//////////zAAAAAUAAAAAAAAAAAA//8AAAEAAAD//wAAAQA="/>
              </a:ext>
            </a:extLst>
          </p:cNvPicPr>
          <p:nvPr/>
        </p:nvPicPr>
        <p:blipFill>
          <a:blip r:embed="rId3"/>
          <a:stretch>
            <a:fillRect/>
          </a:stretch>
        </p:blipFill>
        <p:spPr>
          <a:xfrm>
            <a:off x="5683885" y="4233545"/>
            <a:ext cx="3787775" cy="427355"/>
          </a:xfrm>
          <a:prstGeom prst="rect">
            <a:avLst/>
          </a:prstGeom>
          <a:noFill/>
          <a:ln>
            <a:noFill/>
          </a:ln>
          <a:effectLst/>
        </p:spPr>
      </p:pic>
      <p:pic>
        <p:nvPicPr>
          <p:cNvPr id="8" name="Picture3"/>
          <p:cNvPicPr>
            <a:picLocks noChangeAspect="1"/>
            <a:extLst>
              <a:ext uri="smNativeData">
                <pr:smNativeData xmlns:pr="smNativeData" xmlns="smNativeData" val="SMDATA_18_IREt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B6A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NYXAADxHQAAW0cAABQlAAAQAAAAJgAAAAgAAAD//////////zAAAAAUAAAAAAAAAAAA//8AAAEAAAD//wAAAQA="/>
              </a:ext>
            </a:extLst>
          </p:cNvPicPr>
          <p:nvPr/>
        </p:nvPicPr>
        <p:blipFill>
          <a:blip r:embed="rId4"/>
          <a:stretch>
            <a:fillRect/>
          </a:stretch>
        </p:blipFill>
        <p:spPr>
          <a:xfrm>
            <a:off x="3874770" y="4867275"/>
            <a:ext cx="7724775" cy="1160145"/>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P spid="5" grpId="0" animBg="1" advAuto="0"/>
      <p:bldP spid="6" grpId="0" animBg="1" advAuto="0"/>
      <p:bldP spid="7" grpId="0" animBg="1" advAuto="0"/>
      <p:bldP spid="8" grpId="0" animBg="1" advAuto="0"/>
    </p:bldLst>
    <p:extLst>
      <p:ext uri="smNativeData">
        <pr:smNativeData xmlns:pr="smNativeData" xmlns="smNativeData" val="IREtYAUAAAAFAAAA/f///wEAAAAFAAAACgAAAAAAAAAAAAAAAAAAAAoAAAD9////AQAAAAUAAAAKAAAAAAAAAAAAAAAAAAAADwAAAP3///8BAAAABQAAAAoAAAAAAAAAAAAAAAAAAAAUAAAA/f///wEAAAAWAAAACAAAAAAAAAAAAAAAAAAAABkAAAD9////AQAAAAMAAAAKAAAAAAAAAAAAAAAAAAAA"/>
      </p:ext>
    </p:extLst>
  </p:timing>
</p:sld>
</file>

<file path=ppt/slides/slide6.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Exercise</a:t>
            </a:r>
          </a:p>
        </p:txBody>
      </p:sp>
      <p:pic>
        <p:nvPicPr>
          <p:cNvPr id="3" name="Picture1"/>
          <p:cNvPicPr>
            <a:picLocks noChangeAspect="1"/>
            <a:extLst>
              <a:ext uri="smNativeData">
                <pr:smNativeData xmlns:pr="smNativeData" xmlns="smNativeData" val="SMDATA_18_IREt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QAB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MADAAAnCgAA9BYAAEUmAAAQAAAAJgAAAAgAAAD//////////zAAAAAUAAAAAAAAAAAA//8AAAEAAAD//wAAAQA="/>
              </a:ext>
            </a:extLst>
          </p:cNvPicPr>
          <p:nvPr/>
        </p:nvPicPr>
        <p:blipFill>
          <a:blip r:embed="rId2"/>
          <a:stretch>
            <a:fillRect/>
          </a:stretch>
        </p:blipFill>
        <p:spPr>
          <a:xfrm>
            <a:off x="609600" y="1650365"/>
            <a:ext cx="3121660" cy="4570730"/>
          </a:xfrm>
          <a:prstGeom prst="rect">
            <a:avLst/>
          </a:prstGeom>
          <a:noFill/>
          <a:ln>
            <a:noFill/>
          </a:ln>
          <a:effectLst/>
        </p:spPr>
      </p:pic>
      <p:sp>
        <p:nvSpPr>
          <p:cNvPr id="4" name="Textbox1"/>
          <p:cNvSpPr txBox="1">
            <a:extLst>
              <a:ext uri="smNativeData">
                <pr:smNativeData xmlns:pr="smNativeData" xmlns="smNativeData" val="SMDATA_16_IREt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C4GAAD/fwAA/38AAAAAAAAJAAAABAAAADwvYT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uBgAAKgRAABARwAA+BgAABAgAAAmAAAACAAAAP//////////MAAAABQAAAAAAAAAAAD//wAAAQAAAP//AAABAA=="/>
              </a:ext>
            </a:extLst>
          </p:cNvSpPr>
          <p:nvPr/>
        </p:nvSpPr>
        <p:spPr>
          <a:xfrm>
            <a:off x="4018280" y="2870200"/>
            <a:ext cx="7564120" cy="1188720"/>
          </a:xfrm>
          <a:prstGeom prst="rect">
            <a:avLst/>
          </a:prstGeom>
          <a:noFill/>
          <a:ln>
            <a:noFill/>
          </a:ln>
          <a:effectLst/>
        </p:spPr>
        <p:txBody>
          <a:bodyPr vert="horz" wrap="square" numCol="1" spcCol="215900" anchor="t"/>
          <a:lstStyle/>
          <a:p>
            <a:pPr/>
            <a:r>
              <a:t>Q. A spring at rest has a length of 25cm. A lead ball is suspended from the spring which has a spring constant of 20 N/m. The spring extends to 30cm.</a:t>
            </a:r>
          </a:p>
          <a:p>
            <a:pPr/>
          </a:p>
          <a:p>
            <a:pPr/>
            <a:r>
              <a:t>Calculate the weight of the lead ball.</a:t>
            </a:r>
          </a:p>
        </p:txBody>
      </p:sp>
      <p:pic>
        <p:nvPicPr>
          <p:cNvPr id="5" name="Picture2"/>
          <p:cNvPicPr>
            <a:picLocks noChangeAspect="1"/>
            <a:extLst>
              <a:ext uri="smNativeData">
                <pr:smNativeData xmlns:pr="smNativeData" xmlns="smNativeData" val="SMDATA_18_IREt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BBQUFF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LgYAAB8GgAAQEcAACoiAAAQAAAAJgAAAAgAAAD//////////zAAAAAUAAAAAAAAAAAA//8AAAEAAAD//wAAAQA="/>
              </a:ext>
            </a:extLst>
          </p:cNvPicPr>
          <p:nvPr/>
        </p:nvPicPr>
        <p:blipFill>
          <a:blip r:embed="rId3"/>
          <a:stretch>
            <a:fillRect/>
          </a:stretch>
        </p:blipFill>
        <p:spPr>
          <a:xfrm>
            <a:off x="4018280" y="4305300"/>
            <a:ext cx="7564120" cy="1248410"/>
          </a:xfrm>
          <a:prstGeom prst="rect">
            <a:avLst/>
          </a:prstGeom>
          <a:noFill/>
          <a:ln>
            <a:noFill/>
          </a:ln>
          <a:effectLst/>
        </p:spPr>
      </p:pic>
      <p:pic>
        <p:nvPicPr>
          <p:cNvPr id="6" name="Picture3"/>
          <p:cNvPicPr>
            <a:picLocks noChangeAspect="1"/>
            <a:extLst>
              <a:ext uri="smNativeData">
                <pr:smNativeData xmlns:pr="smNativeData" xmlns="smNativeData" val="SMDATA_18_IREt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BRQUFB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JIWAAAGCgAAlEYAAHoQAAAQAAAAJgAAAAgAAAD//////////zAAAAAUAAAAAAAAAAAA//8AAAEAAAD//wAAAQA="/>
              </a:ext>
            </a:extLst>
          </p:cNvPicPr>
          <p:nvPr/>
        </p:nvPicPr>
        <p:blipFill>
          <a:blip r:embed="rId4"/>
          <a:stretch>
            <a:fillRect/>
          </a:stretch>
        </p:blipFill>
        <p:spPr>
          <a:xfrm>
            <a:off x="3669030" y="1629410"/>
            <a:ext cx="7804150" cy="1049020"/>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P spid="5" grpId="0" animBg="1" advAuto="0"/>
    </p:bldLst>
    <p:extLst>
      <p:ext uri="smNativeData">
        <pr:smNativeData xmlns:pr="smNativeData" xmlns="smNativeData" val="IREtYAIAAAAFAAAA/f///wEAAAAWAAAACAAAAAAAAAAAAAAAAAAAAAoAAAD9////AQAAAAkAAAAAAAAAAAAAAAAAAAAAAAAA"/>
      </p:ext>
    </p:extLst>
  </p:timing>
</p:sld>
</file>

<file path=ppt/slides/slide7.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FgBT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Exercise</a:t>
            </a:r>
          </a:p>
        </p:txBody>
      </p:sp>
      <p:pic>
        <p:nvPicPr>
          <p:cNvPr id="3" name="Picture1"/>
          <p:cNvPicPr>
            <a:picLocks noChangeAspect="1"/>
            <a:extLst>
              <a:ext uri="smNativeData">
                <pr:smNativeData xmlns:pr="smNativeData" xmlns="smNativeData" val="SMDATA_18_IREt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B4pej0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MADAAAnCgAA9BYAAEUmAAAQAAAAJgAAAAgAAAD//////////zAAAAAUAAAAAAAAAAAA//8AAAEAAAD//wAAAQA="/>
              </a:ext>
            </a:extLst>
          </p:cNvPicPr>
          <p:nvPr/>
        </p:nvPicPr>
        <p:blipFill>
          <a:blip r:embed="rId2"/>
          <a:stretch>
            <a:fillRect/>
          </a:stretch>
        </p:blipFill>
        <p:spPr>
          <a:xfrm>
            <a:off x="609600" y="1650365"/>
            <a:ext cx="3121660" cy="4570730"/>
          </a:xfrm>
          <a:prstGeom prst="rect">
            <a:avLst/>
          </a:prstGeom>
          <a:noFill/>
          <a:ln>
            <a:noFill/>
          </a:ln>
          <a:effectLst/>
        </p:spPr>
      </p:pic>
      <p:sp>
        <p:nvSpPr>
          <p:cNvPr id="4" name="Textbox1"/>
          <p:cNvSpPr txBox="1">
            <a:extLst>
              <a:ext uri="smNativeData">
                <pr:smNativeData xmlns:pr="smNativeData" xmlns="smNativeData" val="SMDATA_16_IREt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C4GAAD/fwAA/38AAAAAAAAJAAAABAAAAFIA0x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uBgAAKgRAABARwAA+BgAABAgAAAmAAAACAAAAP//////////MAAAABQAAAAAAAAAAAD//wAAAQAAAP//AAABAA=="/>
              </a:ext>
            </a:extLst>
          </p:cNvSpPr>
          <p:nvPr/>
        </p:nvSpPr>
        <p:spPr>
          <a:xfrm>
            <a:off x="4018280" y="2870200"/>
            <a:ext cx="7564120" cy="1188720"/>
          </a:xfrm>
          <a:prstGeom prst="rect">
            <a:avLst/>
          </a:prstGeom>
          <a:noFill/>
          <a:ln>
            <a:noFill/>
          </a:ln>
          <a:effectLst/>
        </p:spPr>
        <p:txBody>
          <a:bodyPr vert="horz" wrap="square" numCol="1" spcCol="215900" anchor="t"/>
          <a:lstStyle/>
          <a:p>
            <a:pPr/>
            <a:r>
              <a:t>Q. A force of 40N is used to compress a spring with a spring constant of 200 N/m. </a:t>
            </a:r>
            <a:br/>
            <a:br/>
            <a:r>
              <a:t>Calculate the compression on the spring.</a:t>
            </a:r>
          </a:p>
        </p:txBody>
      </p:sp>
      <p:pic>
        <p:nvPicPr>
          <p:cNvPr id="5" name="Picture3"/>
          <p:cNvPicPr>
            <a:picLocks noChangeAspect="1"/>
            <a:extLst>
              <a:ext uri="smNativeData">
                <pr:smNativeData xmlns:pr="smNativeData" xmlns="smNativeData" val="SMDATA_18_IREt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JIWAAAGCgAAlEYAAHoQAAAQAAAAJgAAAAgAAAD//////////zAAAAAUAAAAAAAAAAAA//8AAAEAAAD//wAAAQA="/>
              </a:ext>
            </a:extLst>
          </p:cNvPicPr>
          <p:nvPr/>
        </p:nvPicPr>
        <p:blipFill>
          <a:blip r:embed="rId3"/>
          <a:stretch>
            <a:fillRect/>
          </a:stretch>
        </p:blipFill>
        <p:spPr>
          <a:xfrm>
            <a:off x="3669030" y="1629410"/>
            <a:ext cx="7804150" cy="1049020"/>
          </a:xfrm>
          <a:prstGeom prst="rect">
            <a:avLst/>
          </a:prstGeom>
          <a:noFill/>
          <a:ln>
            <a:noFill/>
          </a:ln>
          <a:effectLst/>
        </p:spPr>
      </p:pic>
      <p:pic>
        <p:nvPicPr>
          <p:cNvPr id="6" name="Picture2"/>
          <p:cNvPicPr>
            <a:picLocks noChangeAspect="1"/>
            <a:extLst>
              <a:ext uri="smNativeData">
                <pr:smNativeData xmlns:pr="smNativeData" xmlns="smNativeData" val="SMDATA_18_IREt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LgYAACyGgAABEcAAN8iAAAQAAAAJgAAAAgAAAD//////////zAAAAAUAAAAAAAAAAAA//8AAAEAAAD//wAAAQA="/>
              </a:ext>
            </a:extLst>
          </p:cNvPicPr>
          <p:nvPr/>
        </p:nvPicPr>
        <p:blipFill>
          <a:blip r:embed="rId4"/>
          <a:stretch>
            <a:fillRect/>
          </a:stretch>
        </p:blipFill>
        <p:spPr>
          <a:xfrm>
            <a:off x="4018280" y="4339590"/>
            <a:ext cx="7526020" cy="1329055"/>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P spid="6" grpId="0" animBg="1" advAuto="0"/>
    </p:bldLst>
    <p:extLst>
      <p:ext uri="smNativeData">
        <pr:smNativeData xmlns:pr="smNativeData" xmlns="smNativeData" val="IREtYAIAAAAFAAAA/f///wEAAAAWAAAACAAAAAAAAAAAAAAAAAAAAAoAAAD9////AQAAAAQAAAAQAAAAAAAAAAAAAAAAAAAA"/>
      </p:ext>
    </p:extLst>
  </p:timing>
</p:sld>
</file>

<file path=ppt/slides/slide8.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IAe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Proportionality</a:t>
            </a:r>
          </a:p>
        </p:txBody>
      </p:sp>
      <p:sp>
        <p:nvSpPr>
          <p:cNvPr id="3" name="Textbox1"/>
          <p:cNvSpPr txBox="1">
            <a:extLst>
              <a:ext uri="smNativeData">
                <pr:smNativeData xmlns:pr="smNativeData" xmlns="smNativeData" val="SMDATA_16_IREt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PIH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qiAAAEUJAABARwAA5Q4AABAgAAAmAAAACAAAAP//////////MAAAABQAAAAAAAAAAAD//wAAAQAAAP//AAABAA=="/>
              </a:ext>
            </a:extLst>
          </p:cNvSpPr>
          <p:nvPr/>
        </p:nvSpPr>
        <p:spPr>
          <a:xfrm>
            <a:off x="5309870" y="1506855"/>
            <a:ext cx="6272530" cy="914400"/>
          </a:xfrm>
          <a:prstGeom prst="rect">
            <a:avLst/>
          </a:prstGeom>
          <a:noFill/>
          <a:ln>
            <a:noFill/>
          </a:ln>
          <a:effectLst/>
        </p:spPr>
        <p:txBody>
          <a:bodyPr vert="horz" wrap="square" numCol="1" spcCol="215900" anchor="t"/>
          <a:lstStyle/>
          <a:p>
            <a:pPr/>
            <a:r>
              <a:t>Elastic objects, such as springs will only “stretch and return to normal” up to a certain point, after which they will be unable to return to the “normal” state.</a:t>
            </a:r>
          </a:p>
        </p:txBody>
      </p:sp>
      <p:pic>
        <p:nvPicPr>
          <p:cNvPr id="4" name="Picture1"/>
          <p:cNvPicPr>
            <a:picLocks noChangeAspect="1"/>
            <a:extLst>
              <a:ext uri="smNativeData">
                <pr:smNativeData xmlns:pr="smNativeData" xmlns="smNativeData" val="SMDATA_18_IREt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Q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MADAABoCQAA0R8AAMkgAAAQAAAAJgAAAAgAAAD//////////zAAAAAUAAAAAAAAAAAA//8AAAEAAAD//wAAAQA="/>
              </a:ext>
            </a:extLst>
          </p:cNvPicPr>
          <p:nvPr/>
        </p:nvPicPr>
        <p:blipFill>
          <a:blip r:embed="rId2"/>
          <a:stretch>
            <a:fillRect/>
          </a:stretch>
        </p:blipFill>
        <p:spPr>
          <a:xfrm>
            <a:off x="609600" y="1529080"/>
            <a:ext cx="4562475" cy="3800475"/>
          </a:xfrm>
          <a:prstGeom prst="rect">
            <a:avLst/>
          </a:prstGeom>
          <a:noFill/>
          <a:ln>
            <a:noFill/>
          </a:ln>
          <a:effectLst/>
        </p:spPr>
      </p:pic>
      <p:sp>
        <p:nvSpPr>
          <p:cNvPr id="5" name="Textbox2"/>
          <p:cNvSpPr txBox="1">
            <a:extLst>
              <a:ext uri="smNativeData">
                <pr:smNativeData xmlns:pr="smNativeData" xmlns="smNativeData" val="SMDATA_16_IREt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PIHAAD/fwAA/38AAAAAAAAJAAAABAAAADsBe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qiAAAHgPAABARwAAuBEAABAgAAAmAAAACAAAAP//////////MAAAABQAAAAAAAAAAAD//wAAAQAAAP//AAABAA=="/>
              </a:ext>
            </a:extLst>
          </p:cNvSpPr>
          <p:nvPr/>
        </p:nvSpPr>
        <p:spPr>
          <a:xfrm>
            <a:off x="5309870" y="2514600"/>
            <a:ext cx="6272530" cy="365760"/>
          </a:xfrm>
          <a:prstGeom prst="rect">
            <a:avLst/>
          </a:prstGeom>
          <a:noFill/>
          <a:ln>
            <a:noFill/>
          </a:ln>
          <a:effectLst/>
        </p:spPr>
        <p:txBody>
          <a:bodyPr vert="horz" wrap="square" numCol="1" spcCol="215900" anchor="t"/>
          <a:lstStyle/>
          <a:p>
            <a:pPr/>
            <a:r>
              <a:t>This is the “Limit of Proportionality”</a:t>
            </a:r>
          </a:p>
        </p:txBody>
      </p:sp>
      <p:sp>
        <p:nvSpPr>
          <p:cNvPr id="6" name="Textbox3"/>
          <p:cNvSpPr txBox="1">
            <a:extLst>
              <a:ext uri="smNativeData">
                <pr:smNativeData xmlns:pr="smNativeData" xmlns="smNativeData" val="SMDATA_16_IREt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PIH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qiAAAEsSAABARwAAmxkAABAgAAAmAAAACAAAAP//////////MAAAABQAAAAAAAAAAAD//wAAAQAAAP//AAABAA=="/>
              </a:ext>
            </a:extLst>
          </p:cNvSpPr>
          <p:nvPr/>
        </p:nvSpPr>
        <p:spPr>
          <a:xfrm>
            <a:off x="5309870" y="2973705"/>
            <a:ext cx="6272530" cy="1188720"/>
          </a:xfrm>
          <a:prstGeom prst="rect">
            <a:avLst/>
          </a:prstGeom>
          <a:noFill/>
          <a:ln>
            <a:noFill/>
          </a:ln>
          <a:effectLst/>
        </p:spPr>
        <p:txBody>
          <a:bodyPr vert="horz" wrap="square" numCol="1" spcCol="215900" anchor="t"/>
          <a:lstStyle/>
          <a:p>
            <a:pPr>
              <a:defRPr>
                <a:solidFill>
                  <a:srgbClr val="FF0000"/>
                </a:solidFill>
              </a:defRPr>
            </a:pPr>
            <a:r>
              <a:t>NOTE: an elastic material can be stretched past the LOP and still return to its original shape. It is only when the ELASTIC LIMIT is passed that the behaviour turns from ELASTIC to PLASTIC and PERMANENT deformation occurs.</a:t>
            </a:r>
          </a:p>
        </p:txBody>
      </p:sp>
      <p:sp>
        <p:nvSpPr>
          <p:cNvPr id="7" name="Line1"/>
          <p:cNvSpPr>
            <a:extLst>
              <a:ext uri="smNativeData">
                <pr:smNativeData xmlns:pr="smNativeData" xmlns="smNativeData" val="SMDATA_16_IREtYBMAAAAlAAAAC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AAAAkUAAAAAQAAABQAAAAUAAAAFAAAAAEAAAAAAAAAZAAAAGQAAAABAAAAlgAAAJY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ZRcAAMYQAACqIAAA+BAAABAAAAAmAAAACAAAAP//////////MAAAABQAAAAAAAAAAAD//wAAAQAAAP//AAABAA=="/>
              </a:ext>
            </a:extLst>
          </p:cNvSpPr>
          <p:nvPr/>
        </p:nvSpPr>
        <p:spPr>
          <a:xfrm flipH="1">
            <a:off x="3803015" y="2726690"/>
            <a:ext cx="1506855" cy="31750"/>
          </a:xfrm>
          <a:prstGeom prst="line">
            <a:avLst/>
          </a:prstGeom>
          <a:noFill/>
          <a:ln w="12700" cap="flat" cmpd="sng" algn="ctr">
            <a:solidFill>
              <a:schemeClr val="tx1"/>
            </a:solidFill>
            <a:prstDash val="solid"/>
            <a:headEnd type="none"/>
            <a:tailEnd type="stealth" w="lg" len="lg"/>
          </a:ln>
          <a:effectLst/>
        </p:spPr>
      </p:sp>
      <p:sp>
        <p:nvSpPr>
          <p:cNvPr id="8" name="Textbox4"/>
          <p:cNvSpPr txBox="1">
            <a:extLst>
              <a:ext uri="smNativeData">
                <pr:smNativeData xmlns:pr="smNativeData" xmlns="smNativeData" val="SMDATA_16_IREt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PIHAAD/fwAA/38AAAAAAAAJAAAABAAAAOkD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tBUAAIwhAAD6QwAAHiQAABAAAAAmAAAACAAAAP//////////MAAAABQAAAAAAAAAAAD//wAAAQAAAP//AAABAA=="/>
              </a:ext>
            </a:extLst>
          </p:cNvSpPr>
          <p:nvPr/>
        </p:nvSpPr>
        <p:spPr>
          <a:xfrm>
            <a:off x="3528060" y="5453380"/>
            <a:ext cx="7522210" cy="417830"/>
          </a:xfrm>
          <a:prstGeom prst="rect">
            <a:avLst/>
          </a:prstGeom>
          <a:noFill/>
          <a:ln>
            <a:noFill/>
          </a:ln>
          <a:effectLst/>
        </p:spPr>
        <p:txBody>
          <a:bodyPr vert="horz" wrap="square" numCol="1" spcCol="215900" anchor="t"/>
          <a:lstStyle/>
          <a:p>
            <a:pPr algn="ctr">
              <a:defRPr b="1"/>
            </a:pPr>
            <a:r>
              <a:rPr sz="2200"/>
              <a:t>HOOKE’S Law allows us to investigate this property.</a:t>
            </a:r>
            <a:endParaRPr sz="2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iterate type="wd">
                                    <p:tmPct val="10000"/>
                                  </p:iterate>
                                  <p:childTnLst>
                                    <p:set>
                                      <p:cBhvr>
                                        <p:cTn id="20" dur="1" fill="hold">
                                          <p:stCondLst>
                                            <p:cond delay="0"/>
                                          </p:stCondLst>
                                        </p:cTn>
                                        <p:tgtEl>
                                          <p:spTgt spid="6">
                                            <p:bg/>
                                          </p:spTgt>
                                        </p:tgtEl>
                                        <p:attrNameLst>
                                          <p:attrName>style.visibility</p:attrName>
                                        </p:attrNameLst>
                                      </p:cBhvr>
                                      <p:to>
                                        <p:strVal val="visible"/>
                                      </p:to>
                                    </p:set>
                                    <p:anim calcmode="lin" valueType="num">
                                      <p:cBhvr>
                                        <p:cTn id="21" dur="500" fill="hold"/>
                                        <p:tgtEl>
                                          <p:spTgt spid="6">
                                            <p:bg/>
                                          </p:spTgt>
                                        </p:tgtEl>
                                        <p:attrNameLst>
                                          <p:attrName>ppt_x</p:attrName>
                                        </p:attrNameLst>
                                      </p:cBhvr>
                                      <p:tavLst>
                                        <p:tav tm="0">
                                          <p:val>
                                            <p:strVal val="#ppt_x"/>
                                          </p:val>
                                        </p:tav>
                                        <p:tav tm="100000">
                                          <p:val>
                                            <p:strVal val="#ppt_x"/>
                                          </p:val>
                                        </p:tav>
                                      </p:tavLst>
                                    </p:anim>
                                    <p:anim calcmode="lin" valueType="num">
                                      <p:cBhvr>
                                        <p:cTn id="22" dur="500" fill="hold"/>
                                        <p:tgtEl>
                                          <p:spTgt spid="6">
                                            <p:bg/>
                                          </p:spTgt>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grpId="0" nodeType="afterEffect">
                                  <p:stCondLst>
                                    <p:cond delay="0"/>
                                  </p:stCondLst>
                                  <p:iterate type="wd">
                                    <p:tmPct val="10000"/>
                                  </p:iterate>
                                  <p:childTnLst>
                                    <p:set>
                                      <p:cBhvr>
                                        <p:cTn id="25" dur="1" fill="hold">
                                          <p:stCondLst>
                                            <p:cond delay="0"/>
                                          </p:stCondLst>
                                        </p:cTn>
                                        <p:tgtEl>
                                          <p:spTgt spid="6">
                                            <p:txEl>
                                              <p:charRg st="4294967295" end="4294967295"/>
                                            </p:txEl>
                                          </p:spTgt>
                                        </p:tgtEl>
                                        <p:attrNameLst>
                                          <p:attrName>style.visibility</p:attrName>
                                        </p:attrNameLst>
                                      </p:cBhvr>
                                      <p:to>
                                        <p:strVal val="visible"/>
                                      </p:to>
                                    </p:set>
                                    <p:anim calcmode="lin" valueType="num">
                                      <p:cBhvr>
                                        <p:cTn id="26" dur="500" fill="hold"/>
                                        <p:tgtEl>
                                          <p:spTgt spid="6">
                                            <p:txEl>
                                              <p:charRg st="4294967295" end="4294967295"/>
                                            </p:txEl>
                                          </p:spTgt>
                                        </p:tgtEl>
                                        <p:attrNameLst>
                                          <p:attrName>ppt_x</p:attrName>
                                        </p:attrNameLst>
                                      </p:cBhvr>
                                      <p:tavLst>
                                        <p:tav tm="0">
                                          <p:val>
                                            <p:strVal val="#ppt_x"/>
                                          </p:val>
                                        </p:tav>
                                        <p:tav tm="100000">
                                          <p:val>
                                            <p:strVal val="#ppt_x"/>
                                          </p:val>
                                        </p:tav>
                                      </p:tavLst>
                                    </p:anim>
                                    <p:anim calcmode="lin" valueType="num">
                                      <p:cBhvr>
                                        <p:cTn id="27" dur="500" fill="hold"/>
                                        <p:tgtEl>
                                          <p:spTgt spid="6">
                                            <p:txEl>
                                              <p:char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5" grpId="0" animBg="1" advAuto="0"/>
      <p:bldP spid="6" grpId="0" animBg="1" advAuto="0"/>
      <p:bldP spid="7" grpId="0" animBg="1" advAuto="0"/>
      <p:bldP spid="8" grpId="0" animBg="1" advAuto="0"/>
    </p:bldLst>
    <p:extLst>
      <p:ext uri="smNativeData">
        <pr:smNativeData xmlns:pr="smNativeData" xmlns="smNativeData" val="IREtYAYAAAAFAAAA/f///wEAAAADAAAACgAAAAAAAAAAAAAAAAAAAAoAAAD9////AQAAABYAAAAIAAAAAAAAAAAAAAAAAAAADgAAAP3///8BAAAAFgAAAAIAAAAAAAAAAAAAAAAAAAATAAAA/v///wEAAAACAAAABAAAAAAAAAAAAAAAAAAAABgAAAD/////AQAAAAIAAAAEAAAAAAAAAAAAAAAAAAAAHgAAAP3///8BAAAAFgAAAAgAAAAAAAAAAAAAAAAAAAA="/>
      </p:ext>
    </p:extLst>
  </p:timing>
</p:sld>
</file>

<file path=ppt/slides/slide9.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IREt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gCUAALABAABARwAAuAgAABAAAAAmAAAACAAAAAEAAAAAAAAAMAAAABQAAAAAAAAAAAD//wAAAQAAAP//AAABAA=="/>
              </a:ext>
            </a:extLst>
          </p:cNvSpPr>
          <p:nvPr>
            <p:ph type="title"/>
          </p:nvPr>
        </p:nvSpPr>
        <p:spPr>
          <a:xfrm>
            <a:off x="6096000" y="274320"/>
            <a:ext cx="5486400" cy="1143000"/>
          </a:xfrm>
        </p:spPr>
        <p:txBody>
          <a:bodyPr/>
          <a:lstStyle/>
          <a:p>
            <a:pPr/>
            <a:r>
              <a:t>Hooke’s Law</a:t>
            </a:r>
          </a:p>
        </p:txBody>
      </p:sp>
      <p:pic>
        <p:nvPicPr>
          <p:cNvPr id="3" name="Picture1"/>
          <p:cNvPicPr>
            <a:picLocks noChangeAspect="1"/>
            <a:extLst>
              <a:ext uri="smNativeData">
                <pr:smNativeData xmlns:pr="smNativeData" xmlns="smNativeData" val="SMDATA_18_IREt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Q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PIBAACxAQAA9yQAAGgmAAAQAAAAJgAAAAgAAAD//////////zAAAAAUAAAAAAAAAAAA//8AAAEAAAD//wAAAQA="/>
              </a:ext>
            </a:extLst>
          </p:cNvPicPr>
          <p:nvPr/>
        </p:nvPicPr>
        <p:blipFill>
          <a:blip r:embed="rId2"/>
          <a:stretch>
            <a:fillRect/>
          </a:stretch>
        </p:blipFill>
        <p:spPr>
          <a:xfrm>
            <a:off x="316230" y="274955"/>
            <a:ext cx="5692775" cy="5968365"/>
          </a:xfrm>
          <a:prstGeom prst="rect">
            <a:avLst/>
          </a:prstGeom>
          <a:noFill/>
          <a:ln>
            <a:noFill/>
          </a:ln>
          <a:effectLst/>
        </p:spPr>
      </p:pic>
      <p:pic>
        <p:nvPicPr>
          <p:cNvPr id="4" name="Picture2"/>
          <p:cNvPicPr>
            <a:picLocks noChangeAspect="1"/>
            <a:extLst>
              <a:ext uri="smNativeData">
                <pr:smNativeData xmlns:pr="smNativeData" xmlns="smNativeData" val="SMDATA_18_IREt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Q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CgqAAC2CQAAmUIAAFUQAAAQAAAAJgAAAAgAAAD//////////zAAAAAUAAAAAAAAAAAA//8AAAEAAAD//wAAAQA="/>
              </a:ext>
            </a:extLst>
          </p:cNvPicPr>
          <p:nvPr/>
        </p:nvPicPr>
        <p:blipFill>
          <a:blip r:embed="rId3"/>
          <a:stretch>
            <a:fillRect/>
          </a:stretch>
        </p:blipFill>
        <p:spPr>
          <a:xfrm>
            <a:off x="6852920" y="1578610"/>
            <a:ext cx="3973195" cy="1076325"/>
          </a:xfrm>
          <a:prstGeom prst="rect">
            <a:avLst/>
          </a:prstGeom>
          <a:noFill/>
          <a:ln>
            <a:noFill/>
          </a:ln>
          <a:effectLst/>
        </p:spPr>
      </p:pic>
      <p:sp>
        <p:nvSpPr>
          <p:cNvPr id="5" name="Textbox1"/>
          <p:cNvSpPr txBox="1">
            <a:extLst>
              <a:ext uri="smNativeData">
                <pr:smNativeData xmlns:pr="smNativeData" xmlns="smNativeData" val="SMDATA_16_IREt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FMB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CUAABkSAABARwAAWRQAABAgAAAmAAAACAAAAP//////////MAAAABQAAAAAAAAAAAD//wAAAQAAAP//AAABAA=="/>
              </a:ext>
            </a:extLst>
          </p:cNvSpPr>
          <p:nvPr/>
        </p:nvSpPr>
        <p:spPr>
          <a:xfrm>
            <a:off x="6096000" y="2941955"/>
            <a:ext cx="5486400" cy="365760"/>
          </a:xfrm>
          <a:prstGeom prst="rect">
            <a:avLst/>
          </a:prstGeom>
          <a:noFill/>
          <a:ln>
            <a:noFill/>
          </a:ln>
          <a:effectLst/>
        </p:spPr>
        <p:txBody>
          <a:bodyPr vert="horz" wrap="square" numCol="1" spcCol="215900" anchor="t"/>
          <a:lstStyle/>
          <a:p>
            <a:pPr algn="ctr"/>
            <a:r>
              <a:t>Up to the LIMIT OF PROPORTIONALITY</a:t>
            </a:r>
          </a:p>
        </p:txBody>
      </p:sp>
      <p:pic>
        <p:nvPicPr>
          <p:cNvPr id="6" name="Picture3"/>
          <p:cNvPicPr>
            <a:picLocks noChangeAspect="1"/>
            <a:extLst>
              <a:ext uri="smNativeData">
                <pr:smNativeData xmlns:pr="smNativeData" xmlns="smNativeData" val="SMDATA_18_IREt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Du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DQmAABEFgAAjUYAABkcAAAQAAAAJgAAAAgAAAD//////////zAAAAAUAAAAAAAAAAAA//8AAAEAAAD//wAAAQA="/>
              </a:ext>
            </a:extLst>
          </p:cNvPicPr>
          <p:nvPr/>
        </p:nvPicPr>
        <p:blipFill>
          <a:blip r:embed="rId4"/>
          <a:stretch>
            <a:fillRect/>
          </a:stretch>
        </p:blipFill>
        <p:spPr>
          <a:xfrm>
            <a:off x="6210300" y="3619500"/>
            <a:ext cx="5258435" cy="948055"/>
          </a:xfrm>
          <a:prstGeom prst="rect">
            <a:avLst/>
          </a:prstGeom>
          <a:noFill/>
          <a:ln>
            <a:noFill/>
          </a:ln>
          <a:effectLst/>
        </p:spPr>
      </p:pic>
      <p:sp>
        <p:nvSpPr>
          <p:cNvPr id="7" name="Textbox2"/>
          <p:cNvSpPr txBox="1">
            <a:extLst>
              <a:ext uri="smNativeData">
                <pr:smNativeData xmlns:pr="smNativeData" xmlns="smNativeData" val="SMDATA_16_IREt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FMB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NCYAABkcAAD0RwAAuSEAABAgAAAmAAAACAAAAP//////////MAAAABQAAAAAAAAAAAD//wAAAQAAAP//AAABAA=="/>
              </a:ext>
            </a:extLst>
          </p:cNvSpPr>
          <p:nvPr/>
        </p:nvSpPr>
        <p:spPr>
          <a:xfrm>
            <a:off x="6210300" y="4567555"/>
            <a:ext cx="5486400" cy="914400"/>
          </a:xfrm>
          <a:prstGeom prst="rect">
            <a:avLst/>
          </a:prstGeom>
          <a:noFill/>
          <a:ln>
            <a:noFill/>
          </a:ln>
          <a:effectLst/>
        </p:spPr>
        <p:txBody>
          <a:bodyPr vert="horz" wrap="square" numCol="1" spcCol="215900" anchor="t"/>
          <a:lstStyle/>
          <a:p>
            <a:pPr algn="l"/>
            <a:r>
              <a:t>F = Applied force (N)</a:t>
            </a:r>
          </a:p>
          <a:p>
            <a:pPr algn="l"/>
            <a:r>
              <a:t>k = Spring constant ( N/m)</a:t>
            </a:r>
          </a:p>
          <a:p>
            <a:pPr algn="l"/>
            <a:r>
              <a:t>e = Extension (m)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fontScheme name="Presentation">
      <a:majorFont>
        <a:latin typeface="Calibri"/>
        <a:ea typeface="SimSun"/>
        <a:cs typeface="Times New Roman"/>
      </a:majorFont>
      <a:minorFont>
        <a:latin typeface="Calibri"/>
        <a:ea typeface="SimSu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000000"/>
        </a:dk2>
        <a:lt2>
          <a:srgbClr val="969696"/>
        </a:lt2>
        <a:accent1>
          <a:srgbClr val="FBDF53"/>
        </a:accent1>
        <a:accent2>
          <a:srgbClr val="FF9966"/>
        </a:accent2>
        <a:accent3>
          <a:srgbClr val="DF7986"/>
        </a:accent3>
        <a:accent4>
          <a:srgbClr val="BF59A6"/>
        </a:accent4>
        <a:accent5>
          <a:srgbClr val="9F39C6"/>
        </a:accent5>
        <a:accent6>
          <a:srgbClr val="7F19E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000000"/>
        </a:dk2>
        <a:lt2>
          <a:srgbClr val="808080"/>
        </a:lt2>
        <a:accent1>
          <a:srgbClr val="99CCFF"/>
        </a:accent1>
        <a:accent2>
          <a:srgbClr val="CCCCFF"/>
        </a:accent2>
        <a:accent3>
          <a:srgbClr val="ACACDF"/>
        </a:accent3>
        <a:accent4>
          <a:srgbClr val="9C9CBF"/>
        </a:accent4>
        <a:accent5>
          <a:srgbClr val="7C7C9F"/>
        </a:accent5>
        <a:accent6>
          <a:srgbClr val="5C5C7F"/>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DEF6F1"/>
        </a:lt1>
        <a:dk2>
          <a:srgbClr val="000000"/>
        </a:dk2>
        <a:lt2>
          <a:srgbClr val="969696"/>
        </a:lt2>
        <a:accent1>
          <a:srgbClr val="FFFFFF"/>
        </a:accent1>
        <a:accent2>
          <a:srgbClr val="8DC6FF"/>
        </a:accent2>
        <a:accent3>
          <a:srgbClr val="6DA6DF"/>
        </a:accent3>
        <a:accent4>
          <a:srgbClr val="4D86BF"/>
        </a:accent4>
        <a:accent5>
          <a:srgbClr val="2D669F"/>
        </a:accent5>
        <a:accent6>
          <a:srgbClr val="0D467F"/>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D9"/>
        </a:lt1>
        <a:dk2>
          <a:srgbClr val="000000"/>
        </a:dk2>
        <a:lt2>
          <a:srgbClr val="777777"/>
        </a:lt2>
        <a:accent1>
          <a:srgbClr val="FFFFF7"/>
        </a:accent1>
        <a:accent2>
          <a:srgbClr val="33CCCC"/>
        </a:accent2>
        <a:accent3>
          <a:srgbClr val="53ACAC"/>
        </a:accent3>
        <a:accent4>
          <a:srgbClr val="738C8C"/>
        </a:accent4>
        <a:accent5>
          <a:srgbClr val="936C6C"/>
        </a:accent5>
        <a:accent6>
          <a:srgbClr val="B34C4C"/>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6">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7">
        <a:dk1>
          <a:srgbClr val="FFFFFF"/>
        </a:dk1>
        <a:lt1>
          <a:srgbClr val="800000"/>
        </a:lt1>
        <a:dk2>
          <a:srgbClr val="DFD293"/>
        </a:dk2>
        <a:lt2>
          <a:srgbClr val="5C1F00"/>
        </a:lt2>
        <a:accent1>
          <a:srgbClr val="CC3300"/>
        </a:accent1>
        <a:accent2>
          <a:srgbClr val="BE7960"/>
        </a:accent2>
        <a:accent3>
          <a:srgbClr val="9E9980"/>
        </a:accent3>
        <a:accent4>
          <a:srgbClr val="7EB9A0"/>
        </a:accent4>
        <a:accent5>
          <a:srgbClr val="5EC9C0"/>
        </a:accent5>
        <a:accent6>
          <a:srgbClr val="3EE9E0"/>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Presentation 8">
        <a:dk1>
          <a:srgbClr val="FFFFFF"/>
        </a:dk1>
        <a:lt1>
          <a:srgbClr val="000099"/>
        </a:lt1>
        <a:dk2>
          <a:srgbClr val="CCFFFF"/>
        </a:dk2>
        <a:lt2>
          <a:srgbClr val="003366"/>
        </a:lt2>
        <a:accent1>
          <a:srgbClr val="3366CC"/>
        </a:accent1>
        <a:accent2>
          <a:srgbClr val="00B000"/>
        </a:accent2>
        <a:accent3>
          <a:srgbClr val="209020"/>
        </a:accent3>
        <a:accent4>
          <a:srgbClr val="407040"/>
        </a:accent4>
        <a:accent5>
          <a:srgbClr val="605060"/>
        </a:accent5>
        <a:accent6>
          <a:srgbClr val="80308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Presentation 9">
        <a:dk1>
          <a:srgbClr val="FFFFFF"/>
        </a:dk1>
        <a:lt1>
          <a:srgbClr val="000000"/>
        </a:lt1>
        <a:dk2>
          <a:srgbClr val="E3EBF1"/>
        </a:dk2>
        <a:lt2>
          <a:srgbClr val="336699"/>
        </a:lt2>
        <a:accent1>
          <a:srgbClr val="003399"/>
        </a:accent1>
        <a:accent2>
          <a:srgbClr val="468A4B"/>
        </a:accent2>
        <a:accent3>
          <a:srgbClr val="666A6B"/>
        </a:accent3>
        <a:accent4>
          <a:srgbClr val="864A8B"/>
        </a:accent4>
        <a:accent5>
          <a:srgbClr val="A62AAB"/>
        </a:accent5>
        <a:accent6>
          <a:srgbClr val="C60ACB"/>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Presentation 10">
        <a:dk1>
          <a:srgbClr val="FFFFFF"/>
        </a:dk1>
        <a:lt1>
          <a:srgbClr val="686B5D"/>
        </a:lt1>
        <a:dk2>
          <a:srgbClr val="D1D1CB"/>
        </a:dk2>
        <a:lt2>
          <a:srgbClr val="777777"/>
        </a:lt2>
        <a:accent1>
          <a:srgbClr val="909082"/>
        </a:accent1>
        <a:accent2>
          <a:srgbClr val="809EA8"/>
        </a:accent2>
        <a:accent3>
          <a:srgbClr val="A07E88"/>
        </a:accent3>
        <a:accent4>
          <a:srgbClr val="C05E68"/>
        </a:accent4>
        <a:accent5>
          <a:srgbClr val="E03E48"/>
        </a:accent5>
        <a:accent6>
          <a:srgbClr val="FF1E2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Presentation 11">
        <a:dk1>
          <a:srgbClr val="FFFFFF"/>
        </a:dk1>
        <a:lt1>
          <a:srgbClr val="666699"/>
        </a:lt1>
        <a:dk2>
          <a:srgbClr val="FFFFFF"/>
        </a:dk2>
        <a:lt2>
          <a:srgbClr val="3E3E5C"/>
        </a:lt2>
        <a:accent1>
          <a:srgbClr val="60597B"/>
        </a:accent1>
        <a:accent2>
          <a:srgbClr val="6666FF"/>
        </a:accent2>
        <a:accent3>
          <a:srgbClr val="8686DF"/>
        </a:accent3>
        <a:accent4>
          <a:srgbClr val="A6A6BF"/>
        </a:accent4>
        <a:accent5>
          <a:srgbClr val="C6C69F"/>
        </a:accent5>
        <a:accent6>
          <a:srgbClr val="E6E67F"/>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Presentation 12">
        <a:dk1>
          <a:srgbClr val="FFFFFF"/>
        </a:dk1>
        <a:lt1>
          <a:srgbClr val="523E26"/>
        </a:lt1>
        <a:dk2>
          <a:srgbClr val="DFC08D"/>
        </a:dk2>
        <a:lt2>
          <a:srgbClr val="2D2015"/>
        </a:lt2>
        <a:accent1>
          <a:srgbClr val="8C7B70"/>
        </a:accent1>
        <a:accent2>
          <a:srgbClr val="8F5F2F"/>
        </a:accent2>
        <a:accent3>
          <a:srgbClr val="8F7F4F"/>
        </a:accent3>
        <a:accent4>
          <a:srgbClr val="6F9F6F"/>
        </a:accent4>
        <a:accent5>
          <a:srgbClr val="4FBF8F"/>
        </a:accent5>
        <a:accent6>
          <a:srgbClr val="2FDFAF"/>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Presentation 13">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4">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5">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marty</cp:lastModifiedBy>
  <cp:revision>0</cp:revision>
  <dcterms:created xsi:type="dcterms:W3CDTF">2021-02-16T19:27:11Z</dcterms:created>
  <dcterms:modified xsi:type="dcterms:W3CDTF">2021-02-17T12:50:41Z</dcterms:modified>
</cp:coreProperties>
</file>