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svg" ContentType="image/svg+xml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8" r:id="rId7"/>
    <p:sldId id="259" r:id="rId8"/>
    <p:sldId id="257" r:id="rId9"/>
    <p:sldId id="261" r:id="rId10"/>
    <p:sldId id="262" r:id="rId11"/>
    <p:sldId id="263" r:id="rId12"/>
    <p:sldId id="260" r:id="rId13"/>
    <p:sldId id="265" r:id="rId14"/>
    <p:sldId id="266" r:id="rId15"/>
    <p:sldId id="267" r:id="rId16"/>
    <p:sldId id="268" r:id="rId17"/>
    <p:sldId id="269" r:id="rId18"/>
    <p:sldId id="264" r:id="rId19"/>
    <p:sldId id="270" r:id="rId20"/>
  </p:sldIdLst>
  <p:sldSz cx="12192000" cy="6858000"/>
  <p:notesSz cx="6858000" cy="12192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0"/>
        <a:ea typeface="SimSun" pitchFamily="0" charset="0"/>
        <a:cs typeface="Times New Roman" pitchFamily="1" charset="0"/>
      </a:defRPr>
    </a:lvl9pPr>
  </p:defaultTextStyle>
</p:presentation>
</file>

<file path=ppt/presProps.xml><?xml version="1.0" encoding="utf-8"?>
<p:presentation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xmlns="smNativeData" dt="1626011334" val="1032" rev64="64" revOS="4"/>
      <pr:smFileRevision xmlns:pr="smNativeData" xmlns="smNativeData" dt="1626011334" val="101"/>
      <pr:guideOptions xmlns:pr="smNativeData" xmlns="smNativeData" dt="1626011334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ideViewPr>
    <p:cSldViewPr snapToObjects="1" showGuides="1">
      <p:cViewPr varScale="1">
        <p:scale>
          <a:sx n="99" d="100"/>
          <a:sy n="99" d="100"/>
        </p:scale>
        <p:origin x="381" y="212"/>
      </p:cViewPr>
      <p:guideLst x="0" y="0"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4" d="100"/>
        <a:sy n="14" d="100"/>
      </p:scale>
      <p:origin x="0" y="0"/>
    </p:cViewPr>
  </p:sorterViewPr>
  <p:notesViewPr>
    <p:cSldViewPr snapToObjects="1" showGuides="1">
      <p:cViewPr>
        <p:scale>
          <a:sx n="99" d="100"/>
          <a:sy n="99" d="100"/>
        </p:scale>
        <p:origin x="381" y="212"/>
      </p:cViewPr>
    </p:cSldViewPr>
  </p:notesViewPr>
  <p:gridSpacing cx="73477120" cy="734771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UAABoNAABgRQAAJhYAABAAAAAmAAAACAAAAAEAAAAAAAAAMAAAABQAAAAAAAAAAAD//wAAAQAAAP//AAABAA=="/>
              </a:ext>
            </a:extLst>
          </p:cNvSpPr>
          <p:nvPr>
            <p:ph type="ctrTitle"/>
          </p:nvPr>
        </p:nvSpPr>
        <p:spPr>
          <a:xfrm>
            <a:off x="914400" y="2129790"/>
            <a:ext cx="103632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QAsAAOgXAADAPwAAsCIAABAAAAAmAAAACAAAAAGAAAAAAAAAMAAAABQAAAAAAAAAAAD//wAAAQAAAP//AAABAA=="/>
              </a:ext>
            </a:extLst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F5AC-E2D6-7503-9898-1456BBD66E41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A62B-65D6-7550-9898-9305E8D66EC6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49Ij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gJAABARwAAsCUAABAAAAAmAAAACAAAAAIAAAAAAAAAMAAAABQAAAAAAAAAAAD//wAAAQAAAP//AAABAA=="/>
              </a:ext>
            </a:extLst>
          </p:cNvSpPr>
          <p:nvPr>
            <p:ph idx="1"/>
          </p:nvPr>
        </p:nvSpPr>
        <p:spPr/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D210-5ED6-7524-9898-A8719CD66EFD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6c3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E8B4-FAD6-751E-9898-0C4BA6D66E59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DYAALABAABARwAAsCUAABAAAAAmAAAACAAAAIMAAAAAAAAAMAAAABQAAAAAAAAAAAD//wAAAQAAAP//AAABAA=="/>
              </a:ext>
            </a:extLst>
          </p:cNvSpPr>
          <p:nvPr>
            <p:ph type="title"/>
          </p:nvPr>
        </p:nvSpPr>
        <p:spPr>
          <a:xfrm>
            <a:off x="8839200" y="274320"/>
            <a:ext cx="2743200" cy="5852160"/>
          </a:xfrm>
        </p:spPr>
        <p:txBody>
          <a:bodyPr vert="vert" wrap="square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AfNQAAsCUAABAAAAAmAAAACAAAAAMAAAAAAAAAMAAAABQAAAAAAAAAAAD//wAAAQAAAP//AAABAA=="/>
              </a:ext>
            </a:extLst>
          </p:cNvSpPr>
          <p:nvPr>
            <p:ph idx="1"/>
          </p:nvPr>
        </p:nvSpPr>
        <p:spPr>
          <a:xfrm>
            <a:off x="609600" y="274320"/>
            <a:ext cx="8025765" cy="5852160"/>
          </a:xfrm>
        </p:spPr>
        <p:txBody>
          <a:bodyPr vert="vert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BF37-79D6-7549-9898-8F1CF1D66EDA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E8F3-BDD6-751E-9898-4B4BA6D66E1E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gJAABARwAAsCUAABAAAAAmAAAACAAAAAAAAAAAAAAAMAAAABQAAAAAAAAAAAD//wAAAQAAAP//AAABAA=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9537-79D6-7563-9898-8F36DBD66EDA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D720-6ED6-7521-9898-987499D66ECD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UAABwbAACtRQAAfSM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963295" y="4406900"/>
            <a:ext cx="10363200" cy="1362075"/>
          </a:xfrm>
        </p:spPr>
        <p:txBody>
          <a:bodyPr vert="horz" wrap="square" numCol="1" spcCol="215900" anchor="t">
            <a:prstTxWarp prst="textNoShape">
              <a:avLst/>
            </a:prstTxWarp>
          </a:bodyPr>
          <a:lstStyle>
            <a:lvl1pPr algn="l">
              <a:defRPr sz="40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UAAOERAACtRQAAHBs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963295" y="2906395"/>
            <a:ext cx="10363200" cy="1500505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93C4-8AD6-7565-9898-7C30DDD66E29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9F52-1CD6-7569-9898-EA3CD1D66EBF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gJAADhJAAAsCU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609600" y="1600200"/>
            <a:ext cx="5385435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yYAANgJAABARw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6196965" y="1600200"/>
            <a:ext cx="5385435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A574-3AD6-7553-9898-CC06EBD66E99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E7B1-FFD6-7511-9898-0944A9D66E5C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HEJAADjJAAAYQ0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609600" y="1534795"/>
            <a:ext cx="5386705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GENAADjJA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609600" y="2174875"/>
            <a:ext cx="5386705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SYAAHEJAABARwAAYQ0AABAAAAAmAAAACAAAAIGAAAAAAAAAMAAAABQAAAAAAAAAAAD//wAAAQAAAP//AAABAA=="/>
              </a:ext>
            </a:extLst>
          </p:cNvSpPr>
          <p:nvPr>
            <p:ph idx="3"/>
          </p:nvPr>
        </p:nvSpPr>
        <p:spPr>
          <a:xfrm>
            <a:off x="6195695" y="1534795"/>
            <a:ext cx="5386705" cy="64008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SYAAGENAABARwAAsCUAABAAAAAmAAAACAAAAAGAAAAAAAAAMAAAABQAAAAAAAAAAAD//wAAAQAAAP//AAABAA=="/>
              </a:ext>
            </a:extLst>
          </p:cNvSpPr>
          <p:nvPr>
            <p:ph idx="4"/>
          </p:nvPr>
        </p:nvSpPr>
        <p:spPr>
          <a:xfrm>
            <a:off x="6195695" y="2174875"/>
            <a:ext cx="5386705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CABF-F1D6-753C-9898-076984D66E52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E922-6CD6-751F-9898-9A4AA7D66ECF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F2A0-EED6-7504-9898-1851BCD66E4D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CDCD-83D6-753B-9898-756E83D66E20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7I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B629-67D6-7540-9898-9115F8D66EC4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F0B9-F7D6-7506-9898-0153BED66E54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K4BAABtHAAA1Ag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609600" y="273050"/>
            <a:ext cx="4011295" cy="116205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x0AAK4BAABARwAAsCU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4766945" y="273050"/>
            <a:ext cx="6815455" cy="58534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QIAABtHA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609600" y="1435100"/>
            <a:ext cx="4011295" cy="46913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81E8-A6D6-7577-9898-5022CFD66E05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NwY0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C391-DFD6-7535-9898-29608DD66E7C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sw4AAIgdAACzOwAABCE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2389505" y="4800600"/>
            <a:ext cx="7315200" cy="566420"/>
          </a:xfrm>
        </p:spPr>
        <p:txBody>
          <a:bodyPr vert="horz" wrap="square" numCol="1" spcCol="215900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sw4AAMYDAACzOwAAFh0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2389505" y="61341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sw4AAAQhAACzOwAA+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2389505" y="5367020"/>
            <a:ext cx="7315200" cy="805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AAAAAAAAAAAMAAAABQAAAAAAAAAAAD//wAAAQAAAP//AAABAA=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B20926A-24D6-7564-9898-D231DCD66E87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0D587-C9D6-7523-9898-3F769BD66E6A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P//////////MAAAABQAAAAAAAAAAAD//wAAAQAAAP//AAABAA=="/>
              </a:ext>
            </a:extLst>
          </p:cNvSpPr>
          <p:nvPr>
            <p:ph type="title"/>
          </p:nvPr>
        </p:nvSpPr>
        <p:spPr>
          <a:xfrm>
            <a:off x="609600" y="274320"/>
            <a:ext cx="109728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NgJAABARwAAsCUAABAAAAAmAAAACAAAAP//////////MAAAABQAAAAAAAAAAAD//wAAAQAAAP//AAABAA=="/>
              </a:ext>
            </a:extLst>
          </p:cNvSpPr>
          <p:nvPr>
            <p:ph type="body" idx="1"/>
          </p:nvPr>
        </p:nvSpPr>
        <p:spPr>
          <a:xfrm>
            <a:off x="609600" y="1600200"/>
            <a:ext cx="109728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Af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BsnAAA/FQAAWSkAABAAAAAmAAAACAAAAP//////////MAAAABQAAAAAAAAAAAD//wAAAQAAAP//AAABAA=="/>
              </a:ext>
            </a:extLst>
          </p:cNvSpPr>
          <p:nvPr>
            <p:ph type="dt" sz="quarter" idx="2"/>
          </p:nvPr>
        </p:nvSpPr>
        <p:spPr>
          <a:xfrm>
            <a:off x="609600" y="6356985"/>
            <a:ext cx="2844165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/>
            <a:fld id="{3B20A884-CAD6-755E-9898-3C0BE6D66E69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kAABsnAABfMQAAWSkAABAAAAAmAAAACAAAAP//////////MAAAABQAAAAAAAAAAAD//wAAAQAAAP//AAABAA=="/>
              </a:ext>
            </a:extLst>
          </p:cNvSpPr>
          <p:nvPr>
            <p:ph type="ftr" sz="quarter" idx="3"/>
          </p:nvPr>
        </p:nvSpPr>
        <p:spPr>
          <a:xfrm>
            <a:off x="4166235" y="6356985"/>
            <a:ext cx="385953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TUAABsnAABARwAAWSkAABAAAAAmAAAACAAAAP//////////MAAAABQAAAAAAAAAAAD//wAAAQAAAP//AAABAA=="/>
              </a:ext>
            </a:extLst>
          </p:cNvSpPr>
          <p:nvPr>
            <p:ph type="sldNum" sz="quarter" idx="4"/>
          </p:nvPr>
        </p:nvSpPr>
        <p:spPr>
          <a:xfrm>
            <a:off x="8738235" y="6356985"/>
            <a:ext cx="2844165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ctr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/>
            <a:fld id="{3B208D7F-31D6-757B-9898-C72EC3D66E92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1pPr>
      <a:lvl2pPr marL="742950" marR="0" indent="-28575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2pPr>
      <a:lvl3pPr marL="11430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3pPr>
      <a:lvl4pPr marL="16002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4pPr>
      <a:lvl5pPr marL="20574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5pPr>
      <a:lvl6pPr marL="25146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6pPr>
      <a:lvl7pPr marL="29718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7pPr>
      <a:lvl8pPr marL="34290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8pPr>
      <a:lvl9pPr marL="3886200" marR="0" indent="-228600" algn="l" defTabSz="457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pitchFamily="0" charset="0"/>
          <a:cs typeface="Times New Roman" pitchFamily="1" charset="0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png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Relationship Id="rId3" Type="http://schemas.openxmlformats.org/officeDocument/2006/relationships/image" Target="../media/image16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slide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UAABoNAABgRQAAJhYAABAAAAAmAAAACAAAAAAAAAAAAAAAMAAAABQAAAAAAAAAAAD//wAAAQAAAP//AAABAA=="/>
              </a:ext>
            </a:extLst>
          </p:cNvSpPr>
          <p:nvPr>
            <p:ph type="ctrTitle"/>
          </p:nvPr>
        </p:nvSpPr>
        <p:spPr/>
        <p:txBody>
          <a:bodyPr/>
          <a:lstStyle/>
          <a:p>
            <a:pPr/>
            <a:r>
              <a:t>Highest Common Factor and Lowest Common Multiple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QAsAAOgXAADAPwAAsCIAABAAAAAmAAAACAAAAAAAAAAAAAAAMAAAABQAAAAAAAAAAAD//wAAAQAAAP//AAABAA=="/>
              </a:ext>
            </a:extLst>
          </p:cNvSpPr>
          <p:nvPr>
            <p:ph type="subTitle" idx="1"/>
          </p:nvPr>
        </p:nvSpPr>
        <p:spPr/>
        <p:txBody>
          <a:bodyPr/>
          <a:lstStyle/>
          <a:p>
            <a:pPr/>
            <a:r>
              <a:t>HCF and LCM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Lowest Common Multiple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AYKAABARwAAPg0AABAAAAAmAAAACAAAAP//////////MAAAABQAAAAAAAAAAAD//wAAAQAAAP//AAABAA=="/>
              </a:ext>
            </a:extLst>
          </p:cNvSpPr>
          <p:nvPr/>
        </p:nvSpPr>
        <p:spPr>
          <a:xfrm>
            <a:off x="609600" y="1629410"/>
            <a:ext cx="1097280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The LCM is the LOWEST number that is a multiple of two numbers.</a:t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IwOAABARwAAxBEAABAAAAAmAAAACAAAAP//////////MAAAABQAAAAAAAAAAAD//wAAAQAAAP//AAABAA=="/>
              </a:ext>
            </a:extLst>
          </p:cNvSpPr>
          <p:nvPr/>
        </p:nvSpPr>
        <p:spPr>
          <a:xfrm>
            <a:off x="609600" y="2364740"/>
            <a:ext cx="1097280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Example - Find the LCM of the numbers 8 and 12</a:t>
            </a: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N8iAABARwAAFyYAABAAAAAmAAAACAAAAP//////////MAAAABQAAAAAAAAAAAD//wAAAQAAAP//AAABAA=="/>
              </a:ext>
            </a:extLst>
          </p:cNvSpPr>
          <p:nvPr/>
        </p:nvSpPr>
        <p:spPr>
          <a:xfrm>
            <a:off x="609600" y="5668645"/>
            <a:ext cx="1097280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Common factors are counted only once so the LCM of 8 and 12 is 24</a:t>
            </a:r>
          </a:p>
        </p:txBody>
      </p:sp>
      <p:pic>
        <p:nvPicPr>
          <p:cNvPr id="6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QAQ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MADAADcFAAAUiYAANgY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390900"/>
            <a:ext cx="5619750" cy="6477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Picture2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2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BMBAAAVGgAAQyYAABEe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74625" y="4239895"/>
            <a:ext cx="6045200" cy="6477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" name="Ellipse1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AQXmM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FgsAACITAAC1EQAAYCAAABAAAAAmAAAACAAAAP//////////MAAAABQAAAAAAAAAAAD//wAAAQAAAP//AAABAA=="/>
              </a:ext>
            </a:extLst>
          </p:cNvSpPr>
          <p:nvPr/>
        </p:nvSpPr>
        <p:spPr>
          <a:xfrm>
            <a:off x="1802130" y="3110230"/>
            <a:ext cx="1076325" cy="215265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Ellipse2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ixYAABETAAAqHQAATyAAABAAAAAmAAAACAAAAP//////////MAAAABQAAAAAAAAAAAD//wAAAQAAAP//AAABAA=="/>
              </a:ext>
            </a:extLst>
          </p:cNvSpPr>
          <p:nvPr/>
        </p:nvSpPr>
        <p:spPr>
          <a:xfrm>
            <a:off x="3664585" y="3099435"/>
            <a:ext cx="1076325" cy="215265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</p:bldLst>
    <p:extLst>
      <p:ext uri="smNativeData">
        <pr:smNativeData xmlns:pr="smNativeData" xmlns="smNativeData" val="xvbqYAcAAAAFAAAA/f///wEAAAAJAAAAAAAAAAAAAAAAAAAAAAAAAAoAAAD9////AQAAAAkAAAAAAAAAAAAAAAAAAAAAAAAADwAAAP3///8BAAAAAgAAAAgAAAAAAAAAAAAAAAAAAAAVAAAA/f///wEAAAACAAAACAAAAAAAAAAAAAAAAAAAABsAAAD9////AQAAAAkAAAAAAAAAAAAAAAAAAAAAAAAAHgAAAP3///8BAAAACQAAAAAAAAAAAAAAAAAAAAAAAAAjAAAA/f///wEAAAAJAAAAAAAAAAAAAAAAAAAAAAAAAA=="/>
      </p:ext>
    </p:extLst>
  </p:timing>
</p:sld>
</file>

<file path=ppt/slides/slide1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Hot Spot 2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AYKAABARwAAPg0AABAAAAAmAAAACAAAAP//////////MAAAABQAAAAAAAAAAAD//wAAAQAAAP//AAABAA=="/>
              </a:ext>
            </a:extLst>
          </p:cNvSpPr>
          <p:nvPr/>
        </p:nvSpPr>
        <p:spPr>
          <a:xfrm>
            <a:off x="609600" y="1629410"/>
            <a:ext cx="1097280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Find the lowest common multiple of each of the following number pairs:</a:t>
            </a:r>
          </a:p>
        </p:txBody>
      </p:sp>
      <p:pic>
        <p:nvPicPr>
          <p:cNvPr id="4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BQ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AkLAAD3DwAA/h0AAEUU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93875" y="2595245"/>
            <a:ext cx="3081655" cy="69977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2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BAE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KsqAACMDgAAQEcAALAV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6936105" y="2364740"/>
            <a:ext cx="4646295" cy="116078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icture4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KsqAAAvHAAAS0UAAGEjAAAQAAAAJgAAAAgAAAD//////////zAAAAAUAAAAAAAAAAAA//8AAAEAAAD//wAAAQA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6936105" y="4581525"/>
            <a:ext cx="4328160" cy="116967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Picture3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BAE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HoJAACTHQAAjB8AAP0hAAAQAAAAJgAAAAgAAAD//////////zAAAAAUAAAAAAAAAAAA//8AAAEAAAD//wAAAQA=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1540510" y="4807585"/>
            <a:ext cx="3587750" cy="7175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7" grpId="0" animBg="1" advAuto="0"/>
    </p:bldLst>
    <p:extLst>
      <p:ext uri="smNativeData">
        <pr:smNativeData xmlns:pr="smNativeData" xmlns="smNativeData" val="xvbqYAUAAAAFAAAA/f///wEAAAAJAAAAAAAAAAAAAAAAAAAAAAAAAAoAAAD9////AQAAAAkAAAAAAAAAAAAAAAAAAAAAAAAADwAAAP3///8BAAAACQAAAAAAAAAAAAAAAAAAAAAAAAAUAAAA/f///wEAAAAJAAAAAAAAAAAAAAAAAAAAAAAAABkAAAD9////AQAAAAkAAAAAAAAAAAAAAAAAAAAAAAAA"/>
      </p:ext>
    </p:extLst>
  </p:timing>
</p:sld>
</file>

<file path=ppt/slides/slide1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Highest Common Factor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AYKAABARwAA5A8AABAAAAAmAAAACAAAAP//////////MAAAABQAAAAAAAAAAAD//wAAAQAAAP//AAABAA=="/>
              </a:ext>
            </a:extLst>
          </p:cNvSpPr>
          <p:nvPr/>
        </p:nvSpPr>
        <p:spPr>
          <a:xfrm>
            <a:off x="609600" y="1629410"/>
            <a:ext cx="10972800" cy="9537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The HCF is a little easier to work out. We simply write out the factors of each of the pair and calculate the largest common factor in each list by expanding the common factors:</a:t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DIRAABARwAAGBUAABAAAAAmAAAACAAAAP//////////MAAAABQAAAAAAAAAAAD//wAAAQAAAP//AAABAA=="/>
              </a:ext>
            </a:extLst>
          </p:cNvSpPr>
          <p:nvPr/>
        </p:nvSpPr>
        <p:spPr>
          <a:xfrm>
            <a:off x="609600" y="2795270"/>
            <a:ext cx="10972800" cy="6337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Example: Find the HCF of 26 and 34</a:t>
            </a:r>
          </a:p>
        </p:txBody>
      </p:sp>
      <p:pic>
        <p:nvPicPr>
          <p:cNvPr id="5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D/////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MADAABmFgAATCcAAIYo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641090"/>
            <a:ext cx="5778500" cy="29464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Ellipse1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ThQAABgVAADtGgAAViIAABAAAAAmAAAACAAAAP//////////MAAAABQAAAAAAAAAAAD//wAAAQAAAP//AAABAA=="/>
              </a:ext>
            </a:extLst>
          </p:cNvSpPr>
          <p:nvPr/>
        </p:nvSpPr>
        <p:spPr>
          <a:xfrm>
            <a:off x="3300730" y="3429000"/>
            <a:ext cx="1076325" cy="215265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</p:bldLst>
    <p:extLst>
      <p:ext uri="smNativeData">
        <pr:smNativeData xmlns:pr="smNativeData" xmlns="smNativeData" val="xvbqYAQAAAAFAAAA/f///wEAAAAJAAAAAAAAAAAAAAAAAAAAAAAAAAoAAAD9////AQAAAAkAAAAAAAAAAAAAAAAAAAAAAAAADwAAAP3///8BAAAAAgAAAAgAAAAAAAAAAAAAAAAAAAAVAAAA/f///wEAAAAJAAAAAAAAAAAAAAAAAAAAAAAAAA=="/>
      </p:ext>
    </p:extLst>
  </p:timing>
</p:sld>
</file>

<file path=ppt/slides/slide1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BAE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MADAACDFgAAwEMAAH0l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659505"/>
            <a:ext cx="10403840" cy="24345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Highest Common Factor</a:t>
            </a: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AYKAABARwAA5A8AABAAAAAmAAAACAAAAP//////////MAAAABQAAAAAAAAAAAD//wAAAQAAAP//AAABAA=="/>
              </a:ext>
            </a:extLst>
          </p:cNvSpPr>
          <p:nvPr/>
        </p:nvSpPr>
        <p:spPr>
          <a:xfrm>
            <a:off x="609600" y="1629410"/>
            <a:ext cx="10972800" cy="9537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The HCF is a little easier to work out. We simply write out the factors of each of the pair and calculate the largest common factor in each list by expanding the common factors: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DIRAABARwAAGBUAABAAAAAmAAAACAAAAP//////////MAAAABQAAAAAAAAAAAD//wAAAQAAAP//AAABAA=="/>
              </a:ext>
            </a:extLst>
          </p:cNvSpPr>
          <p:nvPr/>
        </p:nvSpPr>
        <p:spPr>
          <a:xfrm>
            <a:off x="609600" y="2795270"/>
            <a:ext cx="10972800" cy="6337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Example: Find the HCF of 64 and 244</a:t>
            </a:r>
          </a:p>
        </p:txBody>
      </p:sp>
      <p:sp>
        <p:nvSpPr>
          <p:cNvPr id="6" name="Ellipse1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AREAAP0UAACgFwAAOyIAABAAAAAmAAAACAAAAP//////////MAAAABQAAAAAAAAAAAD//wAAAQAAAP//AAABAA=="/>
              </a:ext>
            </a:extLst>
          </p:cNvSpPr>
          <p:nvPr/>
        </p:nvSpPr>
        <p:spPr>
          <a:xfrm>
            <a:off x="2764155" y="3411855"/>
            <a:ext cx="1076325" cy="215265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Ellipse2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FBoAAP0UAACzIAAAOyIAABAAAAAmAAAACAAAAP//////////MAAAABQAAAAAAAAAAAD//wAAAQAAAP//AAABAA=="/>
              </a:ext>
            </a:extLst>
          </p:cNvSpPr>
          <p:nvPr/>
        </p:nvSpPr>
        <p:spPr>
          <a:xfrm>
            <a:off x="4239260" y="3411855"/>
            <a:ext cx="1076325" cy="215265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6" grpId="0" animBg="1" advAuto="0"/>
      <p:bldP spid="7" grpId="0" animBg="1" advAuto="0"/>
    </p:bldLst>
    <p:extLst>
      <p:ext uri="smNativeData">
        <pr:smNativeData xmlns:pr="smNativeData" xmlns="smNativeData" val="xvbqYAMAAAAFAAAA/f///wEAAAAJAAAAAAAAAAAAAAAAAAAAAAAAAAoAAAD9////AQAAAAkAAAAAAAAAAAAAAAAAAAAAAAAADQAAAP3///8BAAAACQAAAAAAAAAAAAAAAAAAAAAAAAA="/>
      </p:ext>
    </p:extLst>
  </p:timing>
</p:sld>
</file>

<file path=ppt/slides/slide1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w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Highest Common Factor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AYKAABARwAA5A8AABAAAAAmAAAACAAAAP//////////MAAAABQAAAAAAAAAAAD//wAAAQAAAP//AAABAA=="/>
              </a:ext>
            </a:extLst>
          </p:cNvSpPr>
          <p:nvPr/>
        </p:nvSpPr>
        <p:spPr>
          <a:xfrm>
            <a:off x="609600" y="1629410"/>
            <a:ext cx="10972800" cy="9537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The HCF is a little easier to work out. We simply write out the factors of each of the pair and calculate the largest common factor in each list by expanding the common factors:</a:t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DIRAABARwAAGBUAABAAAAAmAAAACAAAAP//////////MAAAABQAAAAAAAAAAAD//wAAAQAAAP//AAABAA=="/>
              </a:ext>
            </a:extLst>
          </p:cNvSpPr>
          <p:nvPr/>
        </p:nvSpPr>
        <p:spPr>
          <a:xfrm>
            <a:off x="609600" y="2795270"/>
            <a:ext cx="10972800" cy="6337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Example: Find the HCF of 56 and 425</a:t>
            </a:r>
          </a:p>
        </p:txBody>
      </p:sp>
      <p:pic>
        <p:nvPicPr>
          <p:cNvPr id="5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BAE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MADAAAOFwAAbDEAAIUl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747770"/>
            <a:ext cx="7424420" cy="235140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Textbox3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pTMAAA4XAABARwAABB4AABAAAAAmAAAACAAAAP//////////MAAAABQAAAAAAAAAAAD//wAAAQAAAP//AAABAA=="/>
              </a:ext>
            </a:extLst>
          </p:cNvSpPr>
          <p:nvPr/>
        </p:nvSpPr>
        <p:spPr>
          <a:xfrm>
            <a:off x="8395335" y="3747770"/>
            <a:ext cx="3187065" cy="1131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There are NO COMMON FACTORS between 56 and 425.</a:t>
            </a:r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pTMAALsfAABARwAASScAABAAAAAmAAAACAAAAP//////////MAAAABQAAAAAAAAAAAD//wAAAQAAAP//AAABAA=="/>
              </a:ext>
            </a:extLst>
          </p:cNvSpPr>
          <p:nvPr/>
        </p:nvSpPr>
        <p:spPr>
          <a:xfrm>
            <a:off x="8395335" y="5158105"/>
            <a:ext cx="3187065" cy="12280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In these cases the HCF is 1 as 1 is a factor of ANY number.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</p:bldLst>
    <p:extLst>
      <p:ext uri="smNativeData">
        <pr:smNativeData xmlns:pr="smNativeData" xmlns="smNativeData" val="xvbqYAMAAAAFAAAA/f///wEAAAAJAAAAAAAAAAAAAAAAAAAAAAAAAAkAAAD9////AQAAAAkAAAAAAAAAAAAAAAAAAAAAAAAADQAAAP3///8BAAAACQAAAAAAAAAAAAAAAAAAAAAAAAA="/>
      </p:ext>
    </p:extLst>
  </p:timing>
</p:sld>
</file>

<file path=ppt/slides/slide1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Hot Spot 3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AYKAABARwAAPg0AABAAAAAmAAAACAAAAP//////////MAAAABQAAAAAAAAAAAD//wAAAQAAAP//AAABAA=="/>
              </a:ext>
            </a:extLst>
          </p:cNvSpPr>
          <p:nvPr/>
        </p:nvSpPr>
        <p:spPr>
          <a:xfrm>
            <a:off x="609600" y="1629410"/>
            <a:ext cx="1097280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Find the highest common factor of each of the following number pairs:</a:t>
            </a:r>
          </a:p>
        </p:txBody>
      </p:sp>
      <p:pic>
        <p:nvPicPr>
          <p:cNvPr id="4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BAE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AkLAAD3DwAA/h0AAEUU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93875" y="2595245"/>
            <a:ext cx="3081655" cy="69977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2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BAE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HoJAACTHQAAjB8AAP0h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540510" y="4807585"/>
            <a:ext cx="3587750" cy="7175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icture3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BAE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KskAABaDgAAQEcAAPAXAAAQAAAAJgAAAAgAAAD//////////zAAAAAUAAAAAAAAAAAA//8AAAEAAAD//wAAAQA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5960745" y="2332990"/>
            <a:ext cx="5621655" cy="15582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Picture4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D/////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FQkAACzGgAA1zwAAN0kAAAQAAAAJgAAAAgAAAD//////////zAAAAAUAAAAAAAAAAAA//8AAAEAAAD//wAAAQA=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5905500" y="4340225"/>
            <a:ext cx="3984625" cy="165227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7" grpId="0" animBg="1" advAuto="0"/>
    </p:bldLst>
    <p:extLst>
      <p:ext uri="smNativeData">
        <pr:smNativeData xmlns:pr="smNativeData" xmlns="smNativeData" val="xvbqYAUAAAAFAAAA/f///wEAAAAJAAAAAAAAAAAAAAAAAAAAAAAAAAoAAAD9////AQAAAAkAAAAAAAAAAAAAAAAAAAAAAAAADwAAAP3///8BAAAACQAAAAAAAAAAAAAAAAAAAAAAAAAUAAAA/f///wEAAAAJAAAAAAAAAAAAAAAAAAAAAAAAABkAAAD9////AQAAAAkAAAAAAAAAAAAAAAAAAAAAAAAA"/>
      </p:ext>
    </p:extLst>
  </p:timing>
</p:sld>
</file>

<file path=ppt/slides/slide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Prime Numbers and Prime Factors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HEAAAD/fwAA/38AAAAAAAAJAAAABAAAAF0f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JgKAAARRwAAAg8AABAAAAAmAAAACAAAAP//////////MAAAABQAAAAAAAAAAAD//wAAAQAAAP//AAABAA=="/>
              </a:ext>
            </a:extLst>
          </p:cNvSpPr>
          <p:nvPr/>
        </p:nvSpPr>
        <p:spPr>
          <a:xfrm>
            <a:off x="609600" y="1722120"/>
            <a:ext cx="10942955" cy="717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To study the highest common factor and lowest common multiple of a pair of numbers we first have to understand some of the basics.</a:t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HEAAAD/fwAA/38AAAAAAAAJAAAABAAAAGQi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OQPAAC4GAAAihIAABAAAAAmAAAACAAAAP//////////MAAAABQAAAAAAAAAAAD//wAAAQAAAP//AAABAA=="/>
              </a:ext>
            </a:extLst>
          </p:cNvSpPr>
          <p:nvPr/>
        </p:nvSpPr>
        <p:spPr>
          <a:xfrm>
            <a:off x="609600" y="2583180"/>
            <a:ext cx="3408680" cy="4305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What is a FACTOR ?</a:t>
            </a: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HEAAAD/fwAA/38AAAAAAAAJAAAABAAAACIh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mhkAAOQPAAARRwAAihIAABAAAAAmAAAACAAAAP//////////MAAAABQAAAAAAAAAAAD//wAAAQAAAP//AAABAA=="/>
              </a:ext>
            </a:extLst>
          </p:cNvSpPr>
          <p:nvPr/>
        </p:nvSpPr>
        <p:spPr>
          <a:xfrm>
            <a:off x="4161790" y="2583180"/>
            <a:ext cx="7390765" cy="4305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A number which divides wholly into another, leaving NO remainder.</a:t>
            </a:r>
          </a:p>
        </p:txBody>
      </p:sp>
      <p:sp>
        <p:nvSpPr>
          <p:cNvPr id="6" name="Textbox4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HEAAAD/fwAA/38AAAAAAAAJAAAABAAAAACn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DQUAAC4GAAA2hYAABAAAAAmAAAACAAAAP//////////MAAAABQAAAAAAAAAAAD//wAAAQAAAP//AAABAA=="/>
              </a:ext>
            </a:extLst>
          </p:cNvSpPr>
          <p:nvPr/>
        </p:nvSpPr>
        <p:spPr>
          <a:xfrm>
            <a:off x="609600" y="3284220"/>
            <a:ext cx="3408680" cy="4305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What is a PRIME ?</a:t>
            </a: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HEAAAD/fwAA/38AAAAAAAAJAAAABAAAAGFrRmk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mhkAADQUAAARRwAA2hYAABAAAAAmAAAACAAAAP//////////MAAAABQAAAAAAAAAAAD//wAAAQAAAP//AAABAA=="/>
              </a:ext>
            </a:extLst>
          </p:cNvSpPr>
          <p:nvPr/>
        </p:nvSpPr>
        <p:spPr>
          <a:xfrm>
            <a:off x="4161790" y="3284220"/>
            <a:ext cx="7390765" cy="4305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A number which can only be divided by ITSELF and ONE*</a:t>
            </a:r>
          </a:p>
        </p:txBody>
      </p:sp>
      <p:sp>
        <p:nvSpPr>
          <p:cNvPr id="8" name="Textbox6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HEAAAD/fwAA/38AAAAAAAAJAAAABAAAAD0iNC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FAjAAARRwAAKygAABAAAAAmAAAACAAAAP//////////MAAAABQAAAAAAAAAAAD//wAAAQAAAP//AAABAA=="/>
              </a:ext>
            </a:extLst>
          </p:cNvSpPr>
          <p:nvPr/>
        </p:nvSpPr>
        <p:spPr>
          <a:xfrm>
            <a:off x="609600" y="5740400"/>
            <a:ext cx="10942955" cy="7893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2200">
                <a:solidFill>
                  <a:srgbClr val="FF0000"/>
                </a:solidFill>
              </a:defRPr>
            </a:pPr>
            <a:r>
              <a:t>*Although the number 1 fits the definition, it is NOT regarded as a prime number. The first prime number (and the ONLY even prime number) is 2</a:t>
            </a:r>
          </a:p>
        </p:txBody>
      </p:sp>
      <p:sp>
        <p:nvSpPr>
          <p:cNvPr id="9" name="Textbox7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HEAAAD/fwAA/38AAAAAAAAJAAAABAAAAIAf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LwXAAC4GAAAYhoAABAAAAAmAAAACAAAAP//////////MAAAABQAAAAAAAAAAAD//wAAAQAAAP//AAABAA=="/>
              </a:ext>
            </a:extLst>
          </p:cNvSpPr>
          <p:nvPr/>
        </p:nvSpPr>
        <p:spPr>
          <a:xfrm>
            <a:off x="609600" y="3858260"/>
            <a:ext cx="3408680" cy="4305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What is a PRIME FACTOR ?</a:t>
            </a:r>
          </a:p>
        </p:txBody>
      </p:sp>
      <p:sp>
        <p:nvSpPr>
          <p:cNvPr id="10" name="Textbox8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HEAAAD/fwAA/38AAAAAAAAJAAAABAAAABueXik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mhkAALwXAAARRwAAYhoAABAAAAAmAAAACAAAAP//////////MAAAABQAAAAAAAAAAAD//wAAAQAAAP//AAABAA=="/>
              </a:ext>
            </a:extLst>
          </p:cNvSpPr>
          <p:nvPr/>
        </p:nvSpPr>
        <p:spPr>
          <a:xfrm>
            <a:off x="4161790" y="3858260"/>
            <a:ext cx="7390765" cy="4305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A number which is PRIME and a FACTOR of the number.</a:t>
            </a:r>
          </a:p>
        </p:txBody>
      </p:sp>
      <p:sp>
        <p:nvSpPr>
          <p:cNvPr id="11" name="Textbox9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HEA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F4bAAARRwAAbiIAABAAAAAmAAAACAAAAP//////////MAAAABQAAAAAAAAAAAD//wAAAQAAAP//AAABAA=="/>
              </a:ext>
            </a:extLst>
          </p:cNvSpPr>
          <p:nvPr/>
        </p:nvSpPr>
        <p:spPr>
          <a:xfrm>
            <a:off x="609600" y="4448810"/>
            <a:ext cx="10942955" cy="1148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To evaluate the HCF and LCM of a pair of numbers means that we have to have a GOOD understanding of prime numbers and prime factors. Before we look at HCF and LCM we will look at these more closely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</p:bldLst>
    <p:extLst>
      <p:ext uri="smNativeData">
        <pr:smNativeData xmlns:pr="smNativeData" xmlns="smNativeData" val="xvbqYBEAAAAFAAAA/v///wEAAAACAAAACAAAAAAAAAAAAAAAAAAAAAoAAAD/////AQAAAAIAAAAIAAAAAAAAAAAAAAAAAAAAEAAAAP7///8BAAAAAgAAAAgAAAAAAAAAAAAAAAAAAAAVAAAA/////wEAAAACAAAACAAAAAAAAAAAAAAAAAAAABsAAAD+////AQAAAAIAAAAIAAAAAAAAAAAAAAAAAAAAIAAAAP////8BAAAAAgAAAAgAAAAAAAAAAAAAAAAAAAAmAAAA/v///wEAAAACAAAACAAAAAAAAAAAAAAAAAAAACsAAAD/////AQAAAAIAAAAIAAAAAAAAAAAAAAAAAAAAMQAAAP7///8BAAAAAgAAAAgAAAAAAAAAAAAAAAAAAAA2AAAA/////wEAAAACAAAACAAAAAAAAAAAAAAAAAAAADwAAAD+////AQAAAAIAAAAIAAAAAAAAAAAAAAAAAAAAQQAAAP////8BAAAAAgAAAAgAAAAAAAAAAAAAAAAAAABHAAAA/v///wEAAAACAAAACAAAAAAAAAAAAAAAAAAAAEwAAAD/////AQAAAAIAAAAIAAAAAAAAAAAAAAAAAAAAUgAAAP3///8BAAAACQAAAAAAAAAAAAAAAAAAAAAAAABXAAAA/v///wEAAAACAAAABAAAAAAAAAAAAAAAAAAAAFwAAAD/////AQAAAAIAAAAEAAAAAAAAAAAAAAAAAAAA"/>
      </p:ext>
    </p:extLst>
  </p:timing>
</p:sld>
</file>

<file path=ppt/slides/slide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ol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Factors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OEJAABARwAAkQ4AABAgAAAmAAAACAAAAP//////////MAAAABQAAAAAAAAAAAD//wAAAQAAAP//AAABAA=="/>
              </a:ext>
            </a:extLst>
          </p:cNvSpPr>
          <p:nvPr/>
        </p:nvSpPr>
        <p:spPr>
          <a:xfrm>
            <a:off x="609600" y="1605915"/>
            <a:ext cx="109728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A number is a factor of another number if it divides wholly into the other number leaving NO remainder or fractional part.</a:t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gQAAEQSAAAwFQAAjCEAABAAAAAmAAAACAAAAP//////////MAAAABQAAAAAAAAAAAD//wAAAQAAAP//AAABAA=="/>
              </a:ext>
            </a:extLst>
          </p:cNvSpPr>
          <p:nvPr/>
        </p:nvSpPr>
        <p:spPr>
          <a:xfrm>
            <a:off x="717550" y="2969260"/>
            <a:ext cx="2726690" cy="2484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14400">
                <a:solidFill>
                  <a:srgbClr val="FF0000"/>
                </a:solidFill>
              </a:defRPr>
            </a:pPr>
            <a:r>
              <a:t>12</a:t>
            </a: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1hcAAEQSAABARwAAqiAAABAAAAAmAAAACAAAAP//////////MAAAABQAAAAAAAAAAAD//wAAAQAAAP//AAABAA=="/>
              </a:ext>
            </a:extLst>
          </p:cNvSpPr>
          <p:nvPr/>
        </p:nvSpPr>
        <p:spPr>
          <a:xfrm>
            <a:off x="3874770" y="2969260"/>
            <a:ext cx="7707630" cy="23406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7200"/>
            </a:pPr>
            <a:r>
              <a:t>1  2  3  4  5  6  7  </a:t>
            </a:r>
            <a:br/>
            <a:r>
              <a:t>8  9  10  11  12</a:t>
            </a:r>
          </a:p>
        </p:txBody>
      </p:sp>
      <p:sp>
        <p:nvSpPr>
          <p:cNvPr id="6" name="Ellipse2"/>
          <p:cNvSpPr>
            <a:extLst>
              <a:ext uri="smNativeData">
                <pr:smNativeData xmlns:pr="smNativeData" xmlns="smNativeData" val="SMDATA_16_xvbqYBMAAAAlAAAAZgAAAA8BAAAAkAAAAEgAAACQAAAASAAAAAAAAAAB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B/AABQ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AB/AAB/f38AgICAA8zMzADAwP8Af39/AAAAAAAAAAAAAAAAAAAAAAAAAAAAIQAAABgAAAAUAAAATRwAAEgTAAB7IgAAdhkAABAAAAAmAAAACAAAAP//////////MAAAABQAAAAAAAAA/Er//wS1AAD8Sv//BLUAAA=="/>
              </a:ext>
            </a:extLst>
          </p:cNvSpPr>
          <p:nvPr/>
        </p:nvSpPr>
        <p:spPr>
          <a:xfrm>
            <a:off x="4600575" y="3134360"/>
            <a:ext cx="1004570" cy="1004570"/>
          </a:xfrm>
          <a:prstGeom prst="ellipse">
            <a:avLst/>
          </a:prstGeom>
          <a:noFill/>
          <a:ln w="50800" cap="flat" cmpd="sng" algn="ctr">
            <a:solidFill>
              <a:srgbClr val="007F00"/>
            </a:solidFill>
            <a:prstDash val="solid"/>
            <a:headEnd type="none"/>
            <a:tailEnd type="none"/>
          </a:ln>
          <a:effectLst/>
        </p:spPr>
        <p:txBody>
          <a:bodyPr vert="horz" wrap="square" numCol="1" spcCol="215900" anchor="ctr"/>
          <a:lstStyle/>
          <a:p>
            <a:pPr algn="ctr"/>
          </a:p>
        </p:txBody>
      </p:sp>
      <p:sp>
        <p:nvSpPr>
          <p:cNvPr id="7" name="Ellipse3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B/AABQ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0h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AB/AAB/f38AgICAA8zMzADAwP8Af39/AAAAAAAAAAAAAAAAAAAAAAAAAAAAIQAAABgAAAAUAAAAmiEAAEgTAADIJwAAdhkAABAAAAAmAAAACAAAAP//////////MAAAABQAAAAAAAAAAAD//wAAAQAAAP//AAABAA=="/>
              </a:ext>
            </a:extLst>
          </p:cNvSpPr>
          <p:nvPr/>
        </p:nvSpPr>
        <p:spPr>
          <a:xfrm>
            <a:off x="5462270" y="3134360"/>
            <a:ext cx="1004570" cy="1004570"/>
          </a:xfrm>
          <a:prstGeom prst="ellipse">
            <a:avLst/>
          </a:prstGeom>
          <a:noFill/>
          <a:ln w="50800" cap="flat" cmpd="sng" algn="ctr">
            <a:solidFill>
              <a:srgbClr val="007F00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Ellipse4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B/AABQ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FrRmk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AB/AAB/f38AgICAA8zMzADAwP8Af39/AAAAAAAAAAAAAAAAAAAAAAAAAAAAIQAAABgAAAAUAAAA9SYAAEgTAAAjLQAAdhkAABAAAAAmAAAACAAAAP//////////MAAAABQAAAAAAAAAAAD//wAAAQAAAP//AAABAA=="/>
              </a:ext>
            </a:extLst>
          </p:cNvSpPr>
          <p:nvPr/>
        </p:nvSpPr>
        <p:spPr>
          <a:xfrm>
            <a:off x="6332855" y="3134360"/>
            <a:ext cx="1004570" cy="1004570"/>
          </a:xfrm>
          <a:prstGeom prst="ellipse">
            <a:avLst/>
          </a:prstGeom>
          <a:noFill/>
          <a:ln w="50800" cap="flat" cmpd="sng" algn="ctr">
            <a:solidFill>
              <a:srgbClr val="007F00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Ellipse5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B/AABQ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AB/AAB/f38AgICAA8zMzADAwP8Af39/AAAAAAAAAAAAAAAAAAAAAAAAAAAAIQAAABgAAAAUAAAAdCwAAEgTAACiMgAAdhkAABAAAAAmAAAACAAAAP//////////MAAAABQAAAAAAAAAAAD//wAAAQAAAP//AAABAA=="/>
              </a:ext>
            </a:extLst>
          </p:cNvSpPr>
          <p:nvPr/>
        </p:nvSpPr>
        <p:spPr>
          <a:xfrm>
            <a:off x="7226300" y="3134360"/>
            <a:ext cx="1004570" cy="1004570"/>
          </a:xfrm>
          <a:prstGeom prst="ellipse">
            <a:avLst/>
          </a:prstGeom>
          <a:noFill/>
          <a:ln w="50800" cap="flat" cmpd="sng" algn="ctr">
            <a:solidFill>
              <a:srgbClr val="007F00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Ellipse6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B/AABQ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F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AB/AAB/f38AgICAA8zMzADAwP8Af39/AAAAAAAAAAAAAAAAAAAAAAAAAAAAIQAAABgAAAAUAAAAOTcAAEgTAABnPQAAdhkAABAAAAAmAAAACAAAAP//////////MAAAABQAAAAAAAAAAAD//wAAAQAAAP//AAABAA=="/>
              </a:ext>
            </a:extLst>
          </p:cNvSpPr>
          <p:nvPr/>
        </p:nvSpPr>
        <p:spPr>
          <a:xfrm>
            <a:off x="8976995" y="3134360"/>
            <a:ext cx="1004570" cy="1004570"/>
          </a:xfrm>
          <a:prstGeom prst="ellipse">
            <a:avLst/>
          </a:prstGeom>
          <a:noFill/>
          <a:ln w="50800" cap="flat" cmpd="sng" algn="ctr">
            <a:solidFill>
              <a:srgbClr val="007F00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Ellipse7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AB/AABQ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AB/AAB/f38AgICAA8zMzADAwP8Af39/AAAAAAAAAAAAAAAAAAAAAAAAAAAAIQAAABgAAAAUAAAAIDoAAKgZAABOQAAA1h8AABAAAAAmAAAACAAAAP//////////MAAAABQAAAAAAAAAAAD//wAAAQAAAP//AAABAA=="/>
              </a:ext>
            </a:extLst>
          </p:cNvSpPr>
          <p:nvPr/>
        </p:nvSpPr>
        <p:spPr>
          <a:xfrm>
            <a:off x="9448800" y="4170680"/>
            <a:ext cx="1004570" cy="1004570"/>
          </a:xfrm>
          <a:prstGeom prst="ellipse">
            <a:avLst/>
          </a:prstGeom>
          <a:noFill/>
          <a:ln w="50800" cap="flat" cmpd="sng" algn="ctr">
            <a:solidFill>
              <a:srgbClr val="007F00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</p:bldLst>
    <p:extLst>
      <p:ext uri="smNativeData">
        <pr:smNativeData xmlns:pr="smNativeData" xmlns="smNativeData" val="xvbqYAkAAAAFAAAA/f///wEAAAAJAAAAAAAAAAAAAAAAAAAAAAAAAAoAAAD9////AQAAAAkAAAAAAAAAAAAAAAAAAAAAAAAADwAAAP3///8BAAAACQAAAAAAAAAAAAAAAAAAAAAAAAAUAAAA/f///wEAAAACAAAABAAAAAAAAAAAAAAAAAAAABoAAAD9////AQAAAAIAAAAEAAAAAAAAAAAAAAAAAAAAIAAAAP3///8BAAAAAgAAAAQAAAAAAAAAAAAAAAAAAAAmAAAA/f///wEAAAACAAAABAAAAAAAAAAAAAAAAAAAACwAAAD9////AQAAAAIAAAAEAAAAAAAAAAAAAAAAAAAAMgAAAP3///8BAAAAAgAAAAQAAAAAAAAAAAAAAAAAAAA="/>
      </p:ext>
    </p:extLst>
  </p:timing>
</p:sld>
</file>

<file path=ppt/slides/slide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Prime Numbers</a:t>
            </a:r>
          </a:p>
        </p:txBody>
      </p:sp>
      <p:pic>
        <p:nvPicPr>
          <p:cNvPr id="3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BAEE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MADAACYCgAARicAABsh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722120"/>
            <a:ext cx="5774690" cy="365950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Textbox1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C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nCgAAAIPAABARwAAshMAABAgAAAmAAAACAAAAP//////////MAAAABQAAAAAAAAAAAD//wAAAQAAAP//AAABAA=="/>
              </a:ext>
            </a:extLst>
          </p:cNvSpPr>
          <p:nvPr/>
        </p:nvSpPr>
        <p:spPr>
          <a:xfrm>
            <a:off x="6601460" y="2439670"/>
            <a:ext cx="498094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This table contains all of the prime numbers between 1 and 200.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nCgAAHkUAABARwAACxoAABAAAAAmAAAACAAAAP//////////MAAAABQAAAAAAAAAAAD//wAAAQAAAP//AAABAA=="/>
              </a:ext>
            </a:extLst>
          </p:cNvSpPr>
          <p:nvPr/>
        </p:nvSpPr>
        <p:spPr>
          <a:xfrm>
            <a:off x="6601460" y="3328035"/>
            <a:ext cx="4980940" cy="9055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You will find it useful to try to memorise at least the primes up to 100.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</p:bldLst>
    <p:extLst>
      <p:ext uri="smNativeData">
        <pr:smNativeData xmlns:pr="smNativeData" xmlns="smNativeData" val="xvbqYAMAAAAFAAAA/f///wEAAAAJAAAAAAAAAAAAAAAAAAAAAAAAAAgAAAD9////AQAAAAkAAAAAAAAAAAAAAAAAAAAAAAAACwAAAP3///8BAAAACQAAAAAAAAAAAAAAAAAAAAAAAAA="/>
      </p:ext>
    </p:extLst>
  </p:timing>
</p:sld>
</file>

<file path=ppt/slides/slide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Prime Factors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OEJAABARwAAkQ4AABAgAAAmAAAACAAAAP//////////MAAAABQAAAAAAAAAAAD//wAAAQAAAP//AAABAA=="/>
              </a:ext>
            </a:extLst>
          </p:cNvSpPr>
          <p:nvPr/>
        </p:nvSpPr>
        <p:spPr>
          <a:xfrm>
            <a:off x="609600" y="1605915"/>
            <a:ext cx="109728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To factorise a number using prime factors is done by dividing the number (and the result of that division) by the lowest prime, moving to the next suitable prime when the division stops.</a:t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HMPAABARwAAExIAABAgAAAmAAAACAAAAP//////////MAAAABQAAAAAAAAAAAD//wAAAQAAAP//AAABAA=="/>
              </a:ext>
            </a:extLst>
          </p:cNvSpPr>
          <p:nvPr/>
        </p:nvSpPr>
        <p:spPr>
          <a:xfrm>
            <a:off x="609600" y="2511425"/>
            <a:ext cx="10972800" cy="426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Sounds weird?</a:t>
            </a: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AETAABARwAAoRUAABAgAAAmAAAACAAAAP//////////MAAAABQAAAAAAAAAAAD//wAAAQAAAP//AAABAA=="/>
              </a:ext>
            </a:extLst>
          </p:cNvSpPr>
          <p:nvPr/>
        </p:nvSpPr>
        <p:spPr>
          <a:xfrm>
            <a:off x="609600" y="3089275"/>
            <a:ext cx="10972800" cy="426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Lets take a look at an example, this will clear up the confusion.</a:t>
            </a:r>
          </a:p>
        </p:txBody>
      </p:sp>
      <p:sp>
        <p:nvSpPr>
          <p:cNvPr id="6" name="Textbox4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AAAAAAAAAAABAAAAf39/AAEAAABkAAAAAAAAABQAAABAHwAAAAAAACYAAAAAAAAAwOD//wAAAAAmAAAAZAAAABYAAABMAAAAAAAAAAAAAAAEAAAAAAAAAAEAAACAgIAKAAAAACgAAAAoAAAAZAAAAGQAAAAAAAAAzMzMAAAAAABQAAAAUAAAAGQAAABkAAAAAAAAABcAAAAUAAAAAAAAAM8b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K4WAACGFAAA9iUAABAAAAAmAAAACAAAAP//////////MAAAABQAAAAAAAAAAAD//wAAAQAAAP//AAABAA=="/>
              </a:ext>
            </a:extLst>
          </p:cNvSpPr>
          <p:nvPr/>
        </p:nvSpPr>
        <p:spPr>
          <a:xfrm>
            <a:off x="609600" y="3686810"/>
            <a:ext cx="2726690" cy="2484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14400">
                <a:solidFill>
                  <a:srgbClr val="FF0000"/>
                </a:solidFill>
              </a:defRPr>
            </a:pPr>
            <a:r>
              <a:t>36</a:t>
            </a:r>
          </a:p>
        </p:txBody>
      </p:sp>
      <p:pic>
        <p:nvPicPr>
          <p:cNvPr id="7" name="Picture2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E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GgfAACuFgAAbCYAAIkb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686810"/>
            <a:ext cx="1140460" cy="78930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Picture3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NAHQ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OoVAACuFgAABB4AAF4b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3562350" y="3686810"/>
            <a:ext cx="1316990" cy="762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9" name="Textbox5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0CcAAK4WAACPRwAAiRsAABAAAAAmAAAACAAAAP//////////MAAAABQAAAAAAAAAAAD//wAAAQAAAP//AAABAA=="/>
              </a:ext>
            </a:extLst>
          </p:cNvSpPr>
          <p:nvPr/>
        </p:nvSpPr>
        <p:spPr>
          <a:xfrm>
            <a:off x="6471920" y="3686810"/>
            <a:ext cx="5160645" cy="7893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9 doesn’t divide by 2 so we move to the next prime which is 3.</a:t>
            </a:r>
          </a:p>
        </p:txBody>
      </p:sp>
      <p:pic>
        <p:nvPicPr>
          <p:cNvPr id="10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OoVAAAWHgAAGBwAAFAjAAAQAAAAJgAAAAgAAAD//////////zAAAAAUAAAAAAAAAAAA//8AAAEAAAD//wAAAQA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3562350" y="4890770"/>
            <a:ext cx="1004570" cy="8496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" name="Textbox6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0CcAABYeAACPRwAA8SIAABAAAAAmAAAACAAAAP//////////MAAAABQAAAAAAAAAAAD//wAAAQAAAP//AAABAA=="/>
              </a:ext>
            </a:extLst>
          </p:cNvSpPr>
          <p:nvPr/>
        </p:nvSpPr>
        <p:spPr>
          <a:xfrm>
            <a:off x="6471920" y="4890770"/>
            <a:ext cx="5160645" cy="7893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We are left with 3, we stop here and list our prime factors.</a:t>
            </a:r>
          </a:p>
        </p:txBody>
      </p:sp>
      <p:pic>
        <p:nvPicPr>
          <p:cNvPr id="12" name="Picture4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kPw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LEWAAAyJAAAj0cAAC4oAAAQAAAAJgAAAAgAAAD//////////zAAAAAUAAAAAAAAAAAA//8AAAEAAAD//wAAAQA=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3688715" y="5883910"/>
            <a:ext cx="7943850" cy="6477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</p:bldLst>
    <p:extLst>
      <p:ext uri="smNativeData">
        <pr:smNativeData xmlns:pr="smNativeData" xmlns="smNativeData" val="xvbqYAoAAAAFAAAA/f///wEAAAAJAAAAAAAAAAAAAAAAAAAAAAAAAAoAAAD9////AQAAAAkAAAAAAAAAAAAAAAAAAAAAAAAADwAAAP3///8BAAAACQAAAAAAAAAAAAAAAAAAAAAAAAAUAAAA/f///wEAAAAJAAAAAAAAAAAAAAAAAAAAAAAAABkAAAD9////AQAAAAkAAAAAAAAAAAAAAAAAAAAAAAAAHgAAAP3///8BAAAACQAAAAAAAAAAAAAAAAAAAAAAAAAjAAAA/f///wEAAAAJAAAAAAAAAAAAAAAAAAAAAAAAACgAAAD9////AQAAAAkAAAAAAAAAAAAAAAAAAAAAAAAALQAAAP3///8BAAAACQAAAAAAAAAAAAAAAAAAAAAAAAAyAAAA/f///wEAAAAJAAAAAAAAAAAAAAAAAAAAAAAAAA=="/>
      </p:ext>
    </p:extLst>
  </p:timing>
</p:sld>
</file>

<file path=ppt/slides/slide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w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Prime Factors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O1jv30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OEJAABARwAAkQ4AABAgAAAmAAAACAAAAP//////////MAAAABQAAAAAAAAAAAD//wAAAQAAAP//AAABAA=="/>
              </a:ext>
            </a:extLst>
          </p:cNvSpPr>
          <p:nvPr/>
        </p:nvSpPr>
        <p:spPr>
          <a:xfrm>
            <a:off x="609600" y="1605915"/>
            <a:ext cx="109728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We usually lay out the numbers as a sort of “tree” so you will hear the expression “prime factor tree” in your maths work.</a:t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J4PAABARwAAPhIAABAgAAAmAAAACAAAAP//////////MAAAABQAAAAAAAAAAAD//wAAAQAAAP//AAABAA=="/>
              </a:ext>
            </a:extLst>
          </p:cNvSpPr>
          <p:nvPr/>
        </p:nvSpPr>
        <p:spPr>
          <a:xfrm>
            <a:off x="609600" y="2538730"/>
            <a:ext cx="10972800" cy="4267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Here are a couple of  “prime factor trees”</a:t>
            </a:r>
          </a:p>
        </p:txBody>
      </p:sp>
      <p:pic>
        <p:nvPicPr>
          <p:cNvPr id="5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MEDAADJEwAA/iEAAJEm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10235" y="3216275"/>
            <a:ext cx="4915535" cy="305308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icture2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CsrP//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K4kAADJEwAAQEcAAN8m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5962650" y="3216275"/>
            <a:ext cx="5619750" cy="310261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</p:bldLst>
    <p:extLst>
      <p:ext uri="smNativeData">
        <pr:smNativeData xmlns:pr="smNativeData" xmlns="smNativeData" val="xvbqYAQAAAAFAAAA/f///wEAAAAJAAAAAAAAAAAAAAAAAAAAAAAAAAoAAAD9////AQAAAAkAAAAAAAAAAAAAAAAAAAAAAAAADwAAAP3///8BAAAACQAAAAAAAAAAAAAAAAAAAAAAAAAUAAAA/f///wEAAAAJAAAAAAAAAAAAAAAAAAAAAAAAAA=="/>
      </p:ext>
    </p:extLst>
  </p:timing>
</p:sld>
</file>

<file path=ppt/slides/slide7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Hot Spot 1a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AYKAABARwAAPg0AABAAAAAmAAAACAAAAP//////////MAAAABQAAAAAAAAAAAD//wAAAQAAAP//AAABAA=="/>
              </a:ext>
            </a:extLst>
          </p:cNvSpPr>
          <p:nvPr/>
        </p:nvSpPr>
        <p:spPr>
          <a:xfrm>
            <a:off x="609600" y="1629410"/>
            <a:ext cx="1097280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Q1. Produce a prime factor tree for the number 56</a:t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XwoAAIwOAACNEAAA7BEAABAgAAAmAAAACAAAAP//////////MAAAABQAAAAAAAAAAAD//wAAAQAAAP//AAABAA=="/>
              </a:ext>
            </a:extLst>
          </p:cNvSpPr>
          <p:nvPr/>
        </p:nvSpPr>
        <p:spPr>
          <a:xfrm>
            <a:off x="1685925" y="2364740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56</a:t>
            </a: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wAMAAK0SAADuCQAADRYAABAgAAAmAAAACAAAAP//////////MAAAABQAAAAAAAAAAAD//wAAAQAAAP//AAABAA=="/>
              </a:ext>
            </a:extLst>
          </p:cNvSpPr>
          <p:nvPr/>
        </p:nvSpPr>
        <p:spPr>
          <a:xfrm>
            <a:off x="609600" y="3035935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2</a:t>
            </a:r>
          </a:p>
        </p:txBody>
      </p:sp>
      <p:sp>
        <p:nvSpPr>
          <p:cNvPr id="6" name="Textbox4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XwoAAIwOAACNEAAA7BEAABAgAAAmAAAACAAAAP//////////MAAAABQAAAAAAAAAAAD//wAAAQAAAP//AAABAA=="/>
              </a:ext>
            </a:extLst>
          </p:cNvSpPr>
          <p:nvPr/>
        </p:nvSpPr>
        <p:spPr>
          <a:xfrm>
            <a:off x="1685925" y="2364740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56</a:t>
            </a:r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jRAAAK0SAAC7FgAADRYAABAgAAAmAAAACAAAAP//////////MAAAABQAAAAAAAAAAAD//wAAAQAAAP//AAABAA=="/>
              </a:ext>
            </a:extLst>
          </p:cNvSpPr>
          <p:nvPr/>
        </p:nvSpPr>
        <p:spPr>
          <a:xfrm>
            <a:off x="2690495" y="3035935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28</a:t>
            </a:r>
          </a:p>
        </p:txBody>
      </p:sp>
      <p:sp>
        <p:nvSpPr>
          <p:cNvPr id="8" name="Textbox6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XwoAABcXAACNEAAAdxoAABAgAAAmAAAACAAAAP//////////MAAAABQAAAAAAAAAAAD//wAAAQAAAP//AAABAA=="/>
              </a:ext>
            </a:extLst>
          </p:cNvSpPr>
          <p:nvPr/>
        </p:nvSpPr>
        <p:spPr>
          <a:xfrm>
            <a:off x="1685925" y="3753485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2</a:t>
            </a:r>
          </a:p>
        </p:txBody>
      </p:sp>
      <p:sp>
        <p:nvSpPr>
          <p:cNvPr id="9" name="Textbox7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uxYAAGAXAADpHAAAwBoAABAgAAAmAAAACAAAAP//////////MAAAABQAAAAAAAAAAAD//wAAAQAAAP//AAABAA=="/>
              </a:ext>
            </a:extLst>
          </p:cNvSpPr>
          <p:nvPr/>
        </p:nvSpPr>
        <p:spPr>
          <a:xfrm>
            <a:off x="3695065" y="3799840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14</a:t>
            </a:r>
          </a:p>
        </p:txBody>
      </p:sp>
      <p:sp>
        <p:nvSpPr>
          <p:cNvPr id="10" name="Textbox8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jRAAAMobAAC7FgAAKh8AABAgAAAmAAAACAAAAP//////////MAAAABQAAAAAAAAAAAD//wAAAQAAAP//AAABAA=="/>
              </a:ext>
            </a:extLst>
          </p:cNvSpPr>
          <p:nvPr/>
        </p:nvSpPr>
        <p:spPr>
          <a:xfrm>
            <a:off x="2690495" y="4517390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2</a:t>
            </a:r>
          </a:p>
        </p:txBody>
      </p:sp>
      <p:sp>
        <p:nvSpPr>
          <p:cNvPr id="11" name="Textbox9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6RwAAPIbAAAXIwAAUh8AABAgAAAmAAAACAAAAP//////////MAAAABQAAAAAAAAAAAD//wAAAQAAAP//AAABAA=="/>
              </a:ext>
            </a:extLst>
          </p:cNvSpPr>
          <p:nvPr/>
        </p:nvSpPr>
        <p:spPr>
          <a:xfrm>
            <a:off x="4699635" y="4542790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7</a:t>
            </a:r>
          </a:p>
        </p:txBody>
      </p:sp>
      <p:pic>
        <p:nvPicPr>
          <p:cNvPr id="12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C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EYGAAC2IgAAu0QAALon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019810" y="5642610"/>
            <a:ext cx="10153015" cy="81534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</p:bldLst>
    <p:extLst>
      <p:ext uri="smNativeData">
        <pr:smNativeData xmlns:pr="smNativeData" xmlns="smNativeData" val="xvbqYAoAAAAFAAAA/f///wEAAAAJAAAAAAAAAAAAAAAAAAAAAAAAAAoAAAD9////AQAAAAkAAAAAAAAAAAAAAAAAAAAAAAAADwAAAP3///8BAAAACQAAAAAAAAAAAAAAAAAAAAAAAAAUAAAA/f///wEAAAAJAAAAAAAAAAAAAAAAAAAAAAAAABkAAAD9////AQAAAAkAAAAAAAAAAAAAAAAAAAAAAAAAHgAAAP3///8BAAAACQAAAAAAAAAAAAAAAAAAAAAAAAAjAAAA/f///wEAAAAJAAAAAAAAAAAAAAAAAAAAAAAAACgAAAD9////AQAAAAkAAAAAAAAAAAAAAAAAAAAAAAAALQAAAP3///8BAAAACQAAAAAAAAAAAAAAAAAAAAAAAAAyAAAA/f///wEAAAACAAAABAAAAAAAAAAAAAAAAAAAAA=="/>
      </p:ext>
    </p:extLst>
  </p:timing>
</p:sld>
</file>

<file path=ppt/slides/slide8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Hot Spot 1b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mhkAAAYKAABARwAAPg0AABAAAAAmAAAACAAAAP//////////MAAAABQAAAAAAAAAAAD//wAAAQAAAP//AAABAA=="/>
              </a:ext>
            </a:extLst>
          </p:cNvSpPr>
          <p:nvPr/>
        </p:nvSpPr>
        <p:spPr>
          <a:xfrm>
            <a:off x="4161790" y="1629410"/>
            <a:ext cx="742061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Q2. Produce a prime factor tree for the number 180</a:t>
            </a:r>
          </a:p>
        </p:txBody>
      </p:sp>
      <p:sp>
        <p:nvSpPr>
          <p:cNvPr id="4" name="Textbox3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wAMAAPEPAADuCQAAURMAABAgAAAmAAAACAAAAP//////////MAAAABQAAAAAAAAAAAD//wAAAQAAAP//AAABAA=="/>
              </a:ext>
            </a:extLst>
          </p:cNvSpPr>
          <p:nvPr/>
        </p:nvSpPr>
        <p:spPr>
          <a:xfrm>
            <a:off x="609600" y="2591435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2</a:t>
            </a:r>
          </a:p>
        </p:txBody>
      </p:sp>
      <p:sp>
        <p:nvSpPr>
          <p:cNvPr id="5" name="Textbox4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EFBQU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7gkAAKILAAAcEAAAAg8AABAgAAAmAAAACAAAAP//////////MAAAABQAAAAAAAAAAAD//wAAAQAAAP//AAABAA=="/>
              </a:ext>
            </a:extLst>
          </p:cNvSpPr>
          <p:nvPr/>
        </p:nvSpPr>
        <p:spPr>
          <a:xfrm>
            <a:off x="1614170" y="1891030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180</a:t>
            </a:r>
          </a:p>
        </p:txBody>
      </p:sp>
      <p:sp>
        <p:nvSpPr>
          <p:cNvPr id="6" name="Textbox5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jRAAAPEPAAC7FgAAURMAABAgAAAmAAAACAAAAP//////////MAAAABQAAAAAAAAAAAD//wAAAQAAAP//AAABAA=="/>
              </a:ext>
            </a:extLst>
          </p:cNvSpPr>
          <p:nvPr/>
        </p:nvSpPr>
        <p:spPr>
          <a:xfrm>
            <a:off x="2690495" y="2591435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90</a:t>
            </a:r>
          </a:p>
        </p:txBody>
      </p:sp>
      <p:sp>
        <p:nvSpPr>
          <p:cNvPr id="7" name="Textbox6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XwoAAFsUAACNEAAAuxcAABAgAAAmAAAACAAAAP//////////MAAAABQAAAAAAAAAAAD//wAAAQAAAP//AAABAA=="/>
              </a:ext>
            </a:extLst>
          </p:cNvSpPr>
          <p:nvPr/>
        </p:nvSpPr>
        <p:spPr>
          <a:xfrm>
            <a:off x="1685925" y="3308985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2</a:t>
            </a:r>
          </a:p>
        </p:txBody>
      </p:sp>
      <p:sp>
        <p:nvSpPr>
          <p:cNvPr id="8" name="Textbox7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uxYAAKQUAADpHAAABBgAABAgAAAmAAAACAAAAP//////////MAAAABQAAAAAAAAAAAD//wAAAQAAAP//AAABAA=="/>
              </a:ext>
            </a:extLst>
          </p:cNvSpPr>
          <p:nvPr/>
        </p:nvSpPr>
        <p:spPr>
          <a:xfrm>
            <a:off x="3695065" y="3355340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45</a:t>
            </a:r>
          </a:p>
        </p:txBody>
      </p:sp>
      <p:sp>
        <p:nvSpPr>
          <p:cNvPr id="9" name="Textbox8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jRAAAA4ZAAC7FgAAbhwAABAgAAAmAAAACAAAAP//////////MAAAABQAAAAAAAAAAAD//wAAAQAAAP//AAABAA=="/>
              </a:ext>
            </a:extLst>
          </p:cNvSpPr>
          <p:nvPr/>
        </p:nvSpPr>
        <p:spPr>
          <a:xfrm>
            <a:off x="2690495" y="4072890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3</a:t>
            </a:r>
          </a:p>
        </p:txBody>
      </p:sp>
      <p:sp>
        <p:nvSpPr>
          <p:cNvPr id="10" name="Textbox9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6RwAADYZAAAXIwAAlhwAABAgAAAmAAAACAAAAP//////////MAAAABQAAAAAAAAAAAD//wAAAQAAAP//AAABAA=="/>
              </a:ext>
            </a:extLst>
          </p:cNvSpPr>
          <p:nvPr/>
        </p:nvSpPr>
        <p:spPr>
          <a:xfrm>
            <a:off x="4699635" y="4098290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15</a:t>
            </a:r>
          </a:p>
        </p:txBody>
      </p:sp>
      <p:sp>
        <p:nvSpPr>
          <p:cNvPr id="11" name="Textbox10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uxYAAKUdAADpHAAABSEAABAgAAAmAAAACAAAAP//////////MAAAABQAAAAAAAAAAAD//wAAAQAAAP//AAABAA=="/>
              </a:ext>
            </a:extLst>
          </p:cNvSpPr>
          <p:nvPr/>
        </p:nvSpPr>
        <p:spPr>
          <a:xfrm>
            <a:off x="3695065" y="4819015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3</a:t>
            </a:r>
          </a:p>
        </p:txBody>
      </p:sp>
      <p:sp>
        <p:nvSpPr>
          <p:cNvPr id="12" name="Textbox11"/>
          <p:cNvSpPr txBox="1">
            <a:extLst>
              <a:ext uri="smNativeData">
                <pr:smNativeData xmlns:pr="smNativeData" xmlns="smNativeData" val="SMDATA_16_xvbqYBMAAAAlAAAAEgAAAE8BAAAAkAAAAEgAAACQAAAASAAAAAAAAAAAAAAAAAAAAAEAAABQAAAAAAAAAAAA4D8AAAAAAADgPwAAAAAAAOA/AAAAAAAA4D8AAAAAAADgPwAAAAAAAOA/AAAAAAAA4D8AAAAAAADgPwAAAAAAAOA/AAAAAAAA4D8CAAAAjAAAAAEAAAAAAAAA/wD/A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IgD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wD/AP///wEAAAAAAAAAAAAAAAAAAAAAAAAAAAAAAAAAAAAAAAAAAAAAAAJ/f38AgICAA8zMzADAwP8Af39/AAAAAAAAAAAAAAAAAAAAAAAAAAAAIQAAABgAAAAUAAAAFyMAAK8dAABFKQAADyEAABAgAAAmAAAACAAAAP//////////MAAAABQAAAAAAAAAAAD//wAAAQAAAP//AAABAA=="/>
              </a:ext>
            </a:extLst>
          </p:cNvSpPr>
          <p:nvPr/>
        </p:nvSpPr>
        <p:spPr>
          <a:xfrm>
            <a:off x="5704205" y="4825365"/>
            <a:ext cx="1004570" cy="54864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sz="3000"/>
            </a:pPr>
            <a:r>
              <a:t>5</a:t>
            </a:r>
          </a:p>
        </p:txBody>
      </p:sp>
      <p:pic>
        <p:nvPicPr>
          <p:cNvPr id="13" name="Picture1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jJg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OMBAAD4IwAAeUoAACso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306705" y="5847080"/>
            <a:ext cx="11799570" cy="6826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3" grpId="1" animBg="1" advAuto="0"/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</p:bldLst>
    <p:extLst>
      <p:ext uri="smNativeData">
        <pr:smNativeData xmlns:pr="smNativeData" xmlns="smNativeData" val="xvbqYAwAAAAFAAAA/f///wEAAAAJAAAAAAAAAAAAAAAAAAAAAAAAAAoAAAD9////AQAAAAkAAAAAAAAAAAAAAAAAAAAAAAAADwAAAP3///8BAAAACQAAAAAAAAAAAAAAAAAAAAAAAAAUAAAA/f///wEAAAAJAAAAAAAAAAAAAAAAAAAAAAAAABkAAAD9////AQAAAAkAAAAAAAAAAAAAAAAAAAAAAAAAHgAAAP3///8BAAAACQAAAAAAAAAAAAAAAAAAAAAAAAAjAAAA/f///wEAAAAJAAAAAAAAAAAAAAAAAAAAAAAAACgAAAD9////AQAAAAkAAAAAAAAAAAAAAAAAAAAAAAAALQAAAP3///8BAAAACQAAAAAAAAAAAAAAAAAAAAAAAAAyAAAA/f///wEAAAAJAAAAAAAAAAAAAAAAAAAAAAAAADcAAAD9////AQAAAAkAAAAAAAAAAAAAAAAAAAAAAAAAPAAAAP3///8BAAAACQAAAAAAAAAAAAAAAAAAAAAAAAA="/>
      </p:ext>
    </p:extLst>
  </p:timing>
</p:sld>
</file>

<file path=ppt/slides/slide9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xmlns="smNativeData" val="SMDATA_16_xvbqY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wAMAALABAABARwAAuAg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Lowest Common Multiple</a:t>
            </a:r>
          </a:p>
        </p:txBody>
      </p:sp>
      <p:sp>
        <p:nvSpPr>
          <p:cNvPr id="3" name="Textbox1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EEAQ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AYKAABARwAAPg0AABAAAAAmAAAACAAAAP//////////MAAAABQAAAAAAAAAAAD//wAAAQAAAP//AAABAA=="/>
              </a:ext>
            </a:extLst>
          </p:cNvSpPr>
          <p:nvPr/>
        </p:nvSpPr>
        <p:spPr>
          <a:xfrm>
            <a:off x="609600" y="1629410"/>
            <a:ext cx="1097280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The LCM is the LOWEST number that is a multiple of two numbers.</a:t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IwOAABARwAAxBEAABAAAAAmAAAACAAAAP//////////MAAAABQAAAAAAAAAAAD//wAAAQAAAP//AAABAA=="/>
              </a:ext>
            </a:extLst>
          </p:cNvSpPr>
          <p:nvPr/>
        </p:nvSpPr>
        <p:spPr>
          <a:xfrm>
            <a:off x="609600" y="2364740"/>
            <a:ext cx="1097280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Example - Find the LCM of the numbers 6 and 8</a:t>
            </a:r>
          </a:p>
        </p:txBody>
      </p:sp>
      <p:sp>
        <p:nvSpPr>
          <p:cNvPr id="5" name="Textbox3"/>
          <p:cNvSpPr txBox="1">
            <a:extLst>
              <a:ext uri="smNativeData">
                <pr:smNativeData xmlns:pr="smNativeData" xmlns="smNativeData" val="SMDATA_16_xvbqYBMAAAAlAAAAEg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M8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wAMAAN8iAABARwAAFyYAABAAAAAmAAAACAAAAP//////////MAAAABQAAAAAAAAAAAD//wAAAQAAAP//AAABAA=="/>
              </a:ext>
            </a:extLst>
          </p:cNvSpPr>
          <p:nvPr/>
        </p:nvSpPr>
        <p:spPr>
          <a:xfrm>
            <a:off x="609600" y="5668645"/>
            <a:ext cx="10972800" cy="523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>
              <a:defRPr sz="2200"/>
            </a:pPr>
            <a:r>
              <a:t>Common factors are counted only once so the LCM of 6 and 8 is 24</a:t>
            </a:r>
          </a:p>
        </p:txBody>
      </p:sp>
      <p:pic>
        <p:nvPicPr>
          <p:cNvPr id="6" name="Picture2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QAQ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MADAADjGQAAUiYAAN8d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208145"/>
            <a:ext cx="5619750" cy="6477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Picture3"/>
          <p:cNvPicPr>
            <a:picLocks noChangeAspect="1"/>
            <a:extLst>
              <a:ext uri="smNativeData">
                <pr:smNativeData xmlns:pr="smNativeData" xmlns="smNativeData" val="SMDATA_18_xvbqYBMAAAAlAAAAEQAAAC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B0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MADAACqFAAA/hoAAKYY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359150"/>
            <a:ext cx="3778250" cy="6477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" name="Ellipse1"/>
          <p:cNvSpPr>
            <a:extLst>
              <a:ext uri="smNativeData">
                <pr:smNativeData xmlns:pr="smNativeData" xmlns="smNativeData" val="SMDATA_16_xvbqYBMAAAAlAAAAZgAAAA8BAAAAkAAAAEgAAACQAAAASAAAAAAAAAAAAAAAAAAAAAEAAABQAAAAAAAAAAAA8D8AAAAAAADwPwAAAAAAAOA/AAAAAAAA4D8AAAAAAADgPwAAAAAAAOA/AAAAAAAA4D8AAAAAAADgPwAAAAAAAOA/AAAAAAAA4D8CAAAAjAAAAAAAAAAAAAAAAAAAAP///wgAAAAAAAAAAAAAAAAAAAAAAAAAAAAAAAAAAAAAZAAAAAEAAABAAAAAAAAAAAAAAAAAAAAAAAAAAAAAAAAAAAAAAAAAAAAAAAAAAAAAAAAAAAAAAAAAAAAAAAAAAAAAAAAAAAAAAAAAAAAAAAAAAAAAAAAAAAAAAAAAAAAAFAAAADwAAAABAAAAAAAAAP8AAAA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IgbW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AP///wEAAAAAAAAAAAAAAAAAAAAAAAAAAAAAAAAAAAAAAAAAAP8AAAB/f38AgICAA8zMzADAwP8Af39/AAAAAAAAAAAAAAAAAAAAAAAAAAAAIQAAABgAAAAUAAAASAsAAP8SAADnEQAAPSAAABAAAAAmAAAACAAAAP//////////MAAAABQAAAAAAAAAAAD//wAAAQAAAP//AAABAA=="/>
              </a:ext>
            </a:extLst>
          </p:cNvSpPr>
          <p:nvPr/>
        </p:nvSpPr>
        <p:spPr>
          <a:xfrm>
            <a:off x="1833880" y="3088005"/>
            <a:ext cx="1076325" cy="215265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</p:bldLst>
    <p:extLst>
      <p:ext uri="smNativeData">
        <pr:smNativeData xmlns:pr="smNativeData" xmlns="smNativeData" val="xvbqYAYAAAAFAAAA/f///wEAAAAJAAAAAAAAAAAAAAAAAAAAAAAAAAoAAAD9////AQAAAAkAAAAAAAAAAAAAAAAAAAAAAAAADwAAAP3///8BAAAAAgAAAAgAAAAAAAAAAAAAAAAAAAAVAAAA/f///wEAAAACAAAACAAAAAAAAAAAAAAAAAAAABsAAAD9////AQAAAAkAAAAAAAAAAAAAAAAAAAAAAAAAIAAAAP3///8BAAAACQAAAAAAAAAAAAAAAAAAAAAAAAA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marty</cp:lastModifiedBy>
  <cp:revision>0</cp:revision>
  <dcterms:created xsi:type="dcterms:W3CDTF">2021-07-10T19:16:12Z</dcterms:created>
  <dcterms:modified xsi:type="dcterms:W3CDTF">2021-07-11T13:48:54Z</dcterms:modified>
</cp:coreProperties>
</file>