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5" r:id="rId5"/>
    <p:sldId id="266" r:id="rId6"/>
    <p:sldId id="269" r:id="rId7"/>
    <p:sldId id="270" r:id="rId8"/>
    <p:sldId id="271" r:id="rId9"/>
    <p:sldId id="272" r:id="rId10"/>
    <p:sldId id="273" r:id="rId11"/>
    <p:sldId id="280" r:id="rId12"/>
    <p:sldId id="274" r:id="rId13"/>
    <p:sldId id="275" r:id="rId14"/>
    <p:sldId id="276" r:id="rId15"/>
    <p:sldId id="277" r:id="rId16"/>
    <p:sldId id="278"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F3BF-C818-4DF7-9A43-B6F18E213E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55E047-223E-4376-A0C6-3FB04FCBE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5A2C88-A9C1-4EDA-8AA0-E2245C9A836E}"/>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5" name="Footer Placeholder 4">
            <a:extLst>
              <a:ext uri="{FF2B5EF4-FFF2-40B4-BE49-F238E27FC236}">
                <a16:creationId xmlns:a16="http://schemas.microsoft.com/office/drawing/2014/main" id="{8C83FEDA-1EDB-4B91-88F4-791DD4DE3D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0C4D6-8CBE-4493-AD51-9BBE2B3BB676}"/>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221966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EBEB-C4DD-4EFF-88E9-4312503A67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C3F08C-37CD-4A8F-B6E4-46E8B261E5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CAEB7B-9621-4D47-9BEA-1B7F24AECAC9}"/>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5" name="Footer Placeholder 4">
            <a:extLst>
              <a:ext uri="{FF2B5EF4-FFF2-40B4-BE49-F238E27FC236}">
                <a16:creationId xmlns:a16="http://schemas.microsoft.com/office/drawing/2014/main" id="{FF6B1053-20CA-4D5A-8B6B-495937EB0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C5413E-F70B-4193-B1CA-227A3A0FF37E}"/>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49642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C09BE3-626A-43A0-8A27-13E7FB9CFC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755025-667E-46DA-B2E5-02984D244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0782B9-49DE-4A0C-9784-A5B54C059594}"/>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5" name="Footer Placeholder 4">
            <a:extLst>
              <a:ext uri="{FF2B5EF4-FFF2-40B4-BE49-F238E27FC236}">
                <a16:creationId xmlns:a16="http://schemas.microsoft.com/office/drawing/2014/main" id="{F6D25004-320E-43AF-B0A3-112492CCB7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3C539A-66F8-4E06-9A21-B50272C62775}"/>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258295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9D42-0212-4773-9A5A-589A60A28C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6B401-7A2C-452B-9546-A916BECA10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7EB6D8-F881-4446-9BF6-F246E9E76E2E}"/>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5" name="Footer Placeholder 4">
            <a:extLst>
              <a:ext uri="{FF2B5EF4-FFF2-40B4-BE49-F238E27FC236}">
                <a16:creationId xmlns:a16="http://schemas.microsoft.com/office/drawing/2014/main" id="{BD9FDA84-592D-4B09-BE5C-1C9A9FAEC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F6CB7F-9554-4238-91E9-52F82FB8A1DB}"/>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333220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C09F-373D-44D6-8D15-D7F603835A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5CFF07-AB08-415B-BF58-A8312F4C4D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2DD5C-5DAF-4BB3-BFAA-9748BA4BF96D}"/>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5" name="Footer Placeholder 4">
            <a:extLst>
              <a:ext uri="{FF2B5EF4-FFF2-40B4-BE49-F238E27FC236}">
                <a16:creationId xmlns:a16="http://schemas.microsoft.com/office/drawing/2014/main" id="{4A2DB0B1-343A-4E31-B207-179FB7ED72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95EED-6E5C-4469-913F-C16ADE9C8B02}"/>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322374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18CF-21B6-4962-A51D-85530D7CFE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FFAF0C-5A27-44B1-886C-CD918A63A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C16BE4-BF9F-4EFE-8435-2AEFA5C5C6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580E36-9062-40CD-9FAA-633A440D975F}"/>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6" name="Footer Placeholder 5">
            <a:extLst>
              <a:ext uri="{FF2B5EF4-FFF2-40B4-BE49-F238E27FC236}">
                <a16:creationId xmlns:a16="http://schemas.microsoft.com/office/drawing/2014/main" id="{6A76135D-A63E-43C5-8B79-ED8C4617B0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225EF2-C473-418D-848D-975452C60E06}"/>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251664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42D2-0B1E-4BD8-8CEE-688F5C8B1F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E23DE8-9320-469B-B9B4-EA50923F92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90988A-3956-4A5B-B4A5-516B768E1C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529C3B-F2A9-4CDB-824B-EB9840A64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50FCAA-1882-4B75-BB45-ADB2CD143C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563186-45D7-4F63-AED0-E5796903CAA0}"/>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8" name="Footer Placeholder 7">
            <a:extLst>
              <a:ext uri="{FF2B5EF4-FFF2-40B4-BE49-F238E27FC236}">
                <a16:creationId xmlns:a16="http://schemas.microsoft.com/office/drawing/2014/main" id="{4E8E5D61-E719-436E-8315-A3BCCBB1FE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191AA5-918F-41A6-9CA5-8C98740742A4}"/>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121415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93D2-0074-44FF-9C07-4B13137C2A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C4E342-CAF1-4EFB-B61E-2F51F11CD0AB}"/>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4" name="Footer Placeholder 3">
            <a:extLst>
              <a:ext uri="{FF2B5EF4-FFF2-40B4-BE49-F238E27FC236}">
                <a16:creationId xmlns:a16="http://schemas.microsoft.com/office/drawing/2014/main" id="{27CBFEFB-0EDE-4659-B608-FF87C83697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25F584-BB83-481D-9787-4DF45DFBAF10}"/>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369590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E84E5-B8DA-470C-BA93-78959A8AE811}"/>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3" name="Footer Placeholder 2">
            <a:extLst>
              <a:ext uri="{FF2B5EF4-FFF2-40B4-BE49-F238E27FC236}">
                <a16:creationId xmlns:a16="http://schemas.microsoft.com/office/drawing/2014/main" id="{22B00711-258B-41FB-891E-D7F649CF32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0E0783-885E-480B-B649-428FE757E62A}"/>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285637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2A4F-15D2-4A49-89FF-B3666A87D3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95C54F-B92F-40B1-99B0-A9C5B3A7F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B3B21F-A34D-49BC-881F-C67E0AED2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CF3F1A-31D3-46E6-A34A-8BB76B9EDFA2}"/>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6" name="Footer Placeholder 5">
            <a:extLst>
              <a:ext uri="{FF2B5EF4-FFF2-40B4-BE49-F238E27FC236}">
                <a16:creationId xmlns:a16="http://schemas.microsoft.com/office/drawing/2014/main" id="{61F328BF-EA57-4922-85E4-F3EBFADF89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0F0D28-C988-41D8-979D-D45CF4C744FE}"/>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135074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1BC9-52CA-4C51-A172-ABB575D09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463C80-099D-4E05-A93D-653F1AA141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CDE79A-49D4-41FC-BEF1-FE8B157D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75B79-F2FF-485D-9EBF-FC8CB60ACB1B}"/>
              </a:ext>
            </a:extLst>
          </p:cNvPr>
          <p:cNvSpPr>
            <a:spLocks noGrp="1"/>
          </p:cNvSpPr>
          <p:nvPr>
            <p:ph type="dt" sz="half" idx="10"/>
          </p:nvPr>
        </p:nvSpPr>
        <p:spPr/>
        <p:txBody>
          <a:bodyPr/>
          <a:lstStyle/>
          <a:p>
            <a:fld id="{7DD8D39B-ABB1-4EFB-B97A-A0A87526CB89}" type="datetimeFigureOut">
              <a:rPr lang="en-GB" smtClean="0"/>
              <a:t>24/03/2021</a:t>
            </a:fld>
            <a:endParaRPr lang="en-GB"/>
          </a:p>
        </p:txBody>
      </p:sp>
      <p:sp>
        <p:nvSpPr>
          <p:cNvPr id="6" name="Footer Placeholder 5">
            <a:extLst>
              <a:ext uri="{FF2B5EF4-FFF2-40B4-BE49-F238E27FC236}">
                <a16:creationId xmlns:a16="http://schemas.microsoft.com/office/drawing/2014/main" id="{5BB239FC-6372-44E3-AF2F-EE617EDCFC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7C38B4-0AF4-4CC5-B39A-010DA9C1A5E0}"/>
              </a:ext>
            </a:extLst>
          </p:cNvPr>
          <p:cNvSpPr>
            <a:spLocks noGrp="1"/>
          </p:cNvSpPr>
          <p:nvPr>
            <p:ph type="sldNum" sz="quarter" idx="12"/>
          </p:nvPr>
        </p:nvSpPr>
        <p:spPr/>
        <p:txBody>
          <a:bodyPr/>
          <a:lstStyle/>
          <a:p>
            <a:fld id="{DB9B2540-79B9-4C6D-99FA-9DBF45082D68}" type="slidenum">
              <a:rPr lang="en-GB" smtClean="0"/>
              <a:t>‹#›</a:t>
            </a:fld>
            <a:endParaRPr lang="en-GB"/>
          </a:p>
        </p:txBody>
      </p:sp>
    </p:spTree>
    <p:extLst>
      <p:ext uri="{BB962C8B-B14F-4D97-AF65-F5344CB8AC3E}">
        <p14:creationId xmlns:p14="http://schemas.microsoft.com/office/powerpoint/2010/main" val="275959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8BD0E-8D14-4C04-9C49-E2757C979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0AC994-45C7-4053-A5A7-2BDB24CBB9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4DAA55-C7EB-4472-B8B8-909EA028F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8D39B-ABB1-4EFB-B97A-A0A87526CB89}" type="datetimeFigureOut">
              <a:rPr lang="en-GB" smtClean="0"/>
              <a:t>24/03/2021</a:t>
            </a:fld>
            <a:endParaRPr lang="en-GB"/>
          </a:p>
        </p:txBody>
      </p:sp>
      <p:sp>
        <p:nvSpPr>
          <p:cNvPr id="5" name="Footer Placeholder 4">
            <a:extLst>
              <a:ext uri="{FF2B5EF4-FFF2-40B4-BE49-F238E27FC236}">
                <a16:creationId xmlns:a16="http://schemas.microsoft.com/office/drawing/2014/main" id="{C67F857E-1474-4E98-8436-88F362218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B9872F-3E9D-4E73-A5D2-A3D938092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B2540-79B9-4C6D-99FA-9DBF45082D68}" type="slidenum">
              <a:rPr lang="en-GB" smtClean="0"/>
              <a:t>‹#›</a:t>
            </a:fld>
            <a:endParaRPr lang="en-GB"/>
          </a:p>
        </p:txBody>
      </p:sp>
    </p:spTree>
    <p:extLst>
      <p:ext uri="{BB962C8B-B14F-4D97-AF65-F5344CB8AC3E}">
        <p14:creationId xmlns:p14="http://schemas.microsoft.com/office/powerpoint/2010/main" val="371064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D211-18D7-4871-8E50-4A51CB3F7145}"/>
              </a:ext>
            </a:extLst>
          </p:cNvPr>
          <p:cNvSpPr>
            <a:spLocks noGrp="1"/>
          </p:cNvSpPr>
          <p:nvPr>
            <p:ph type="ctrTitle"/>
          </p:nvPr>
        </p:nvSpPr>
        <p:spPr/>
        <p:txBody>
          <a:bodyPr/>
          <a:lstStyle/>
          <a:p>
            <a:r>
              <a:rPr lang="en-GB" dirty="0"/>
              <a:t>Introducing Atoms and Molecules</a:t>
            </a:r>
          </a:p>
        </p:txBody>
      </p:sp>
      <p:sp>
        <p:nvSpPr>
          <p:cNvPr id="3" name="Subtitle 2">
            <a:extLst>
              <a:ext uri="{FF2B5EF4-FFF2-40B4-BE49-F238E27FC236}">
                <a16:creationId xmlns:a16="http://schemas.microsoft.com/office/drawing/2014/main" id="{BE24BD56-E282-4574-BFF9-C3255F5BE084}"/>
              </a:ext>
            </a:extLst>
          </p:cNvPr>
          <p:cNvSpPr>
            <a:spLocks noGrp="1"/>
          </p:cNvSpPr>
          <p:nvPr>
            <p:ph type="subTitle" idx="1"/>
          </p:nvPr>
        </p:nvSpPr>
        <p:spPr/>
        <p:txBody>
          <a:bodyPr/>
          <a:lstStyle/>
          <a:p>
            <a:r>
              <a:rPr lang="en-GB" dirty="0"/>
              <a:t>The Building Blocks of the Universe</a:t>
            </a:r>
          </a:p>
        </p:txBody>
      </p:sp>
    </p:spTree>
    <p:extLst>
      <p:ext uri="{BB962C8B-B14F-4D97-AF65-F5344CB8AC3E}">
        <p14:creationId xmlns:p14="http://schemas.microsoft.com/office/powerpoint/2010/main" val="245064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56590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ATOMS join together to make COMPOUNDS</a:t>
            </a:r>
          </a:p>
        </p:txBody>
      </p:sp>
      <p:sp>
        <p:nvSpPr>
          <p:cNvPr id="4" name="Content Placeholder 2">
            <a:extLst>
              <a:ext uri="{FF2B5EF4-FFF2-40B4-BE49-F238E27FC236}">
                <a16:creationId xmlns:a16="http://schemas.microsoft.com/office/drawing/2014/main" id="{60EAF82B-AAA3-4F49-8B8E-75C8025CECE9}"/>
              </a:ext>
            </a:extLst>
          </p:cNvPr>
          <p:cNvSpPr txBox="1">
            <a:spLocks/>
          </p:cNvSpPr>
          <p:nvPr/>
        </p:nvSpPr>
        <p:spPr>
          <a:xfrm>
            <a:off x="1761547" y="1158779"/>
            <a:ext cx="8668906" cy="79384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 COMPOUND is a substance that contains two or more different elements, joined together chemically (they are said to be “bonded”)</a:t>
            </a:r>
          </a:p>
        </p:txBody>
      </p:sp>
      <p:sp>
        <p:nvSpPr>
          <p:cNvPr id="5" name="Content Placeholder 2">
            <a:extLst>
              <a:ext uri="{FF2B5EF4-FFF2-40B4-BE49-F238E27FC236}">
                <a16:creationId xmlns:a16="http://schemas.microsoft.com/office/drawing/2014/main" id="{17CC686C-2BDA-4C31-8D95-70DBDFB425F8}"/>
              </a:ext>
            </a:extLst>
          </p:cNvPr>
          <p:cNvSpPr txBox="1">
            <a:spLocks/>
          </p:cNvSpPr>
          <p:nvPr/>
        </p:nvSpPr>
        <p:spPr>
          <a:xfrm>
            <a:off x="284593" y="2235104"/>
            <a:ext cx="11593081" cy="79384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Compounds can often be broken down into the elements that they are made of, but this takes chemical reactions to do it, and can be quite complicated.</a:t>
            </a:r>
          </a:p>
        </p:txBody>
      </p:sp>
      <p:sp>
        <p:nvSpPr>
          <p:cNvPr id="6" name="Content Placeholder 2">
            <a:extLst>
              <a:ext uri="{FF2B5EF4-FFF2-40B4-BE49-F238E27FC236}">
                <a16:creationId xmlns:a16="http://schemas.microsoft.com/office/drawing/2014/main" id="{7AFFB620-F068-4A37-A855-18AE6A431B82}"/>
              </a:ext>
            </a:extLst>
          </p:cNvPr>
          <p:cNvSpPr txBox="1">
            <a:spLocks/>
          </p:cNvSpPr>
          <p:nvPr/>
        </p:nvSpPr>
        <p:spPr>
          <a:xfrm>
            <a:off x="284593" y="3406682"/>
            <a:ext cx="56590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ATOMS can also make MIXTURES</a:t>
            </a:r>
          </a:p>
        </p:txBody>
      </p:sp>
      <p:sp>
        <p:nvSpPr>
          <p:cNvPr id="8" name="Content Placeholder 2">
            <a:extLst>
              <a:ext uri="{FF2B5EF4-FFF2-40B4-BE49-F238E27FC236}">
                <a16:creationId xmlns:a16="http://schemas.microsoft.com/office/drawing/2014/main" id="{3F60BCB6-9118-4BB9-A033-9794E2A6A5FA}"/>
              </a:ext>
            </a:extLst>
          </p:cNvPr>
          <p:cNvSpPr txBox="1">
            <a:spLocks/>
          </p:cNvSpPr>
          <p:nvPr/>
        </p:nvSpPr>
        <p:spPr>
          <a:xfrm>
            <a:off x="1746680" y="4292504"/>
            <a:ext cx="8668906" cy="1406717"/>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 MIXTURE is a substance that contains two or more different elements, mixed together, they are NOT bonded and can usually be separated quite easily by one of a number of methods (we’ll see these later).</a:t>
            </a:r>
          </a:p>
        </p:txBody>
      </p:sp>
    </p:spTree>
    <p:custDataLst>
      <p:tags r:id="rId1"/>
    </p:custDataLst>
    <p:extLst>
      <p:ext uri="{BB962C8B-B14F-4D97-AF65-F5344CB8AC3E}">
        <p14:creationId xmlns:p14="http://schemas.microsoft.com/office/powerpoint/2010/main" val="21517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61567DE-CD8B-4447-854A-5E767150A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97" y="523933"/>
            <a:ext cx="9781205" cy="581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1148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56590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Exercise:</a:t>
            </a:r>
          </a:p>
        </p:txBody>
      </p:sp>
      <p:sp>
        <p:nvSpPr>
          <p:cNvPr id="7" name="Content Placeholder 2">
            <a:extLst>
              <a:ext uri="{FF2B5EF4-FFF2-40B4-BE49-F238E27FC236}">
                <a16:creationId xmlns:a16="http://schemas.microsoft.com/office/drawing/2014/main" id="{7B863707-FDD5-4A30-A102-602E87EF2942}"/>
              </a:ext>
            </a:extLst>
          </p:cNvPr>
          <p:cNvSpPr txBox="1">
            <a:spLocks/>
          </p:cNvSpPr>
          <p:nvPr/>
        </p:nvSpPr>
        <p:spPr>
          <a:xfrm>
            <a:off x="1246619" y="987329"/>
            <a:ext cx="4430282" cy="159394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solidFill>
                  <a:srgbClr val="00B050"/>
                </a:solidFill>
                <a:latin typeface="Arial" panose="020B0604020202020204" pitchFamily="34" charset="0"/>
                <a:cs typeface="Arial" panose="020B0604020202020204" pitchFamily="34" charset="0"/>
              </a:rPr>
              <a:t>I have some sand and some water, I put them in the same beaker and stir it up. Have I got a compound of sand and water or a mixture?</a:t>
            </a:r>
          </a:p>
        </p:txBody>
      </p:sp>
      <p:sp>
        <p:nvSpPr>
          <p:cNvPr id="9" name="Content Placeholder 2">
            <a:extLst>
              <a:ext uri="{FF2B5EF4-FFF2-40B4-BE49-F238E27FC236}">
                <a16:creationId xmlns:a16="http://schemas.microsoft.com/office/drawing/2014/main" id="{3079DD96-113B-47F6-8C1E-4D5DB0801647}"/>
              </a:ext>
            </a:extLst>
          </p:cNvPr>
          <p:cNvSpPr txBox="1">
            <a:spLocks/>
          </p:cNvSpPr>
          <p:nvPr/>
        </p:nvSpPr>
        <p:spPr>
          <a:xfrm>
            <a:off x="6666344" y="987329"/>
            <a:ext cx="4430282" cy="159394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solidFill>
                  <a:srgbClr val="00B050"/>
                </a:solidFill>
                <a:latin typeface="Arial" panose="020B0604020202020204" pitchFamily="34" charset="0"/>
                <a:cs typeface="Arial" panose="020B0604020202020204" pitchFamily="34" charset="0"/>
              </a:rPr>
              <a:t>This is a mixture, not a compound because sand won’t react with water. We can separate these by filtering out the sand through a filter paper.</a:t>
            </a:r>
          </a:p>
        </p:txBody>
      </p:sp>
      <p:sp>
        <p:nvSpPr>
          <p:cNvPr id="10" name="Content Placeholder 2">
            <a:extLst>
              <a:ext uri="{FF2B5EF4-FFF2-40B4-BE49-F238E27FC236}">
                <a16:creationId xmlns:a16="http://schemas.microsoft.com/office/drawing/2014/main" id="{BA86B6B6-0CB5-4F13-80DF-2DAAB86E424A}"/>
              </a:ext>
            </a:extLst>
          </p:cNvPr>
          <p:cNvSpPr txBox="1">
            <a:spLocks/>
          </p:cNvSpPr>
          <p:nvPr/>
        </p:nvSpPr>
        <p:spPr>
          <a:xfrm>
            <a:off x="1246619" y="2968529"/>
            <a:ext cx="4430282" cy="111769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solidFill>
                  <a:schemeClr val="accent2">
                    <a:lumMod val="75000"/>
                  </a:schemeClr>
                </a:solidFill>
                <a:latin typeface="Arial" panose="020B0604020202020204" pitchFamily="34" charset="0"/>
                <a:cs typeface="Arial" panose="020B0604020202020204" pitchFamily="34" charset="0"/>
              </a:rPr>
              <a:t>I have a tablespoon of salt, and I dissolve it in water. Is this a compound now, or a mixture?</a:t>
            </a:r>
          </a:p>
        </p:txBody>
      </p:sp>
      <p:sp>
        <p:nvSpPr>
          <p:cNvPr id="11" name="Content Placeholder 2">
            <a:extLst>
              <a:ext uri="{FF2B5EF4-FFF2-40B4-BE49-F238E27FC236}">
                <a16:creationId xmlns:a16="http://schemas.microsoft.com/office/drawing/2014/main" id="{0CEF921B-398D-410D-8764-A08D56E5E796}"/>
              </a:ext>
            </a:extLst>
          </p:cNvPr>
          <p:cNvSpPr txBox="1">
            <a:spLocks/>
          </p:cNvSpPr>
          <p:nvPr/>
        </p:nvSpPr>
        <p:spPr>
          <a:xfrm>
            <a:off x="6666344" y="2968529"/>
            <a:ext cx="4430282" cy="144154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solidFill>
                  <a:schemeClr val="accent2">
                    <a:lumMod val="75000"/>
                  </a:schemeClr>
                </a:solidFill>
                <a:latin typeface="Arial" panose="020B0604020202020204" pitchFamily="34" charset="0"/>
                <a:cs typeface="Arial" panose="020B0604020202020204" pitchFamily="34" charset="0"/>
              </a:rPr>
              <a:t>It’s still a mixture, although it dissolved, it didn’t chemically react so we could use evaporation to get the salt back if we wanted to.</a:t>
            </a:r>
          </a:p>
        </p:txBody>
      </p:sp>
      <p:sp>
        <p:nvSpPr>
          <p:cNvPr id="12" name="Content Placeholder 2">
            <a:extLst>
              <a:ext uri="{FF2B5EF4-FFF2-40B4-BE49-F238E27FC236}">
                <a16:creationId xmlns:a16="http://schemas.microsoft.com/office/drawing/2014/main" id="{3C088D78-EE7E-4586-BF59-C4B0A5BF8E9A}"/>
              </a:ext>
            </a:extLst>
          </p:cNvPr>
          <p:cNvSpPr txBox="1">
            <a:spLocks/>
          </p:cNvSpPr>
          <p:nvPr/>
        </p:nvSpPr>
        <p:spPr>
          <a:xfrm>
            <a:off x="1246619" y="4473478"/>
            <a:ext cx="4430282" cy="1774921"/>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solidFill>
                  <a:srgbClr val="FF0000"/>
                </a:solidFill>
                <a:latin typeface="Arial" panose="020B0604020202020204" pitchFamily="34" charset="0"/>
                <a:cs typeface="Arial" panose="020B0604020202020204" pitchFamily="34" charset="0"/>
              </a:rPr>
              <a:t>I have a strip of magnesium metal and burn it in a Bunsen burner flame, it turns into a white powder called Magnesium Oxide. Is this a compound or a mixture?</a:t>
            </a:r>
          </a:p>
        </p:txBody>
      </p:sp>
      <p:sp>
        <p:nvSpPr>
          <p:cNvPr id="13" name="Content Placeholder 2">
            <a:extLst>
              <a:ext uri="{FF2B5EF4-FFF2-40B4-BE49-F238E27FC236}">
                <a16:creationId xmlns:a16="http://schemas.microsoft.com/office/drawing/2014/main" id="{3139B209-4D22-4D8A-9A63-25BD1D4179EA}"/>
              </a:ext>
            </a:extLst>
          </p:cNvPr>
          <p:cNvSpPr txBox="1">
            <a:spLocks/>
          </p:cNvSpPr>
          <p:nvPr/>
        </p:nvSpPr>
        <p:spPr>
          <a:xfrm>
            <a:off x="6666344" y="4473477"/>
            <a:ext cx="4430282" cy="1774921"/>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solidFill>
                  <a:srgbClr val="FF0000"/>
                </a:solidFill>
                <a:latin typeface="Arial" panose="020B0604020202020204" pitchFamily="34" charset="0"/>
                <a:cs typeface="Arial" panose="020B0604020202020204" pitchFamily="34" charset="0"/>
              </a:rPr>
              <a:t>When Magnesium burns in air, it chemically reacts with Oxygen to make Magnesium Oxide. This is a COMPOUND and can’t easily be separated back into the elements</a:t>
            </a:r>
          </a:p>
        </p:txBody>
      </p:sp>
    </p:spTree>
    <p:custDataLst>
      <p:tags r:id="rId1"/>
    </p:custDataLst>
    <p:extLst>
      <p:ext uri="{BB962C8B-B14F-4D97-AF65-F5344CB8AC3E}">
        <p14:creationId xmlns:p14="http://schemas.microsoft.com/office/powerpoint/2010/main" val="30817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56590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So …. What is a MOLECULE ?</a:t>
            </a:r>
          </a:p>
        </p:txBody>
      </p:sp>
      <p:sp>
        <p:nvSpPr>
          <p:cNvPr id="14" name="Content Placeholder 2">
            <a:extLst>
              <a:ext uri="{FF2B5EF4-FFF2-40B4-BE49-F238E27FC236}">
                <a16:creationId xmlns:a16="http://schemas.microsoft.com/office/drawing/2014/main" id="{A5E8E8FE-5E9E-4E68-B95A-94E0ABDD4E5C}"/>
              </a:ext>
            </a:extLst>
          </p:cNvPr>
          <p:cNvSpPr txBox="1">
            <a:spLocks/>
          </p:cNvSpPr>
          <p:nvPr/>
        </p:nvSpPr>
        <p:spPr>
          <a:xfrm>
            <a:off x="284594" y="93970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 molecule is made of two or more atoms of the same OR different elements, chemically bonded by sharing electrons ……</a:t>
            </a:r>
          </a:p>
        </p:txBody>
      </p:sp>
      <p:pic>
        <p:nvPicPr>
          <p:cNvPr id="3" name="Picture 2">
            <a:extLst>
              <a:ext uri="{FF2B5EF4-FFF2-40B4-BE49-F238E27FC236}">
                <a16:creationId xmlns:a16="http://schemas.microsoft.com/office/drawing/2014/main" id="{2F310030-E0E3-4AE4-A800-2BABDBDA5941}"/>
              </a:ext>
            </a:extLst>
          </p:cNvPr>
          <p:cNvPicPr>
            <a:picLocks noChangeAspect="1"/>
          </p:cNvPicPr>
          <p:nvPr/>
        </p:nvPicPr>
        <p:blipFill>
          <a:blip r:embed="rId3"/>
          <a:stretch>
            <a:fillRect/>
          </a:stretch>
        </p:blipFill>
        <p:spPr>
          <a:xfrm>
            <a:off x="3883045" y="2168580"/>
            <a:ext cx="4121109" cy="1704824"/>
          </a:xfrm>
          <a:prstGeom prst="rect">
            <a:avLst/>
          </a:prstGeom>
        </p:spPr>
      </p:pic>
      <p:sp>
        <p:nvSpPr>
          <p:cNvPr id="15" name="Content Placeholder 2">
            <a:extLst>
              <a:ext uri="{FF2B5EF4-FFF2-40B4-BE49-F238E27FC236}">
                <a16:creationId xmlns:a16="http://schemas.microsoft.com/office/drawing/2014/main" id="{6D3A98C7-66ED-4DB5-B88E-EF13ACC2C10C}"/>
              </a:ext>
            </a:extLst>
          </p:cNvPr>
          <p:cNvSpPr txBox="1">
            <a:spLocks/>
          </p:cNvSpPr>
          <p:nvPr/>
        </p:nvSpPr>
        <p:spPr>
          <a:xfrm>
            <a:off x="294696" y="4502054"/>
            <a:ext cx="11602606" cy="121294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This is a model of a molecule of CHLORINE, a poisonous gas and its atoms always go around in pairs. They are joined together by sharing TWO electrons. This is called a single bond and it is VERY strong.</a:t>
            </a:r>
          </a:p>
        </p:txBody>
      </p:sp>
    </p:spTree>
    <p:custDataLst>
      <p:tags r:id="rId1"/>
    </p:custDataLst>
    <p:extLst>
      <p:ext uri="{BB962C8B-B14F-4D97-AF65-F5344CB8AC3E}">
        <p14:creationId xmlns:p14="http://schemas.microsoft.com/office/powerpoint/2010/main" val="37051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56590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So …. What is a MOLECULE ?</a:t>
            </a:r>
          </a:p>
        </p:txBody>
      </p:sp>
      <p:sp>
        <p:nvSpPr>
          <p:cNvPr id="14" name="Content Placeholder 2">
            <a:extLst>
              <a:ext uri="{FF2B5EF4-FFF2-40B4-BE49-F238E27FC236}">
                <a16:creationId xmlns:a16="http://schemas.microsoft.com/office/drawing/2014/main" id="{A5E8E8FE-5E9E-4E68-B95A-94E0ABDD4E5C}"/>
              </a:ext>
            </a:extLst>
          </p:cNvPr>
          <p:cNvSpPr txBox="1">
            <a:spLocks/>
          </p:cNvSpPr>
          <p:nvPr/>
        </p:nvSpPr>
        <p:spPr>
          <a:xfrm>
            <a:off x="284594" y="93970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 molecule is made of two or more atoms of the same OR different elements, chemically bonded by sharing electrons ……</a:t>
            </a:r>
          </a:p>
        </p:txBody>
      </p:sp>
      <p:sp>
        <p:nvSpPr>
          <p:cNvPr id="15" name="Content Placeholder 2">
            <a:extLst>
              <a:ext uri="{FF2B5EF4-FFF2-40B4-BE49-F238E27FC236}">
                <a16:creationId xmlns:a16="http://schemas.microsoft.com/office/drawing/2014/main" id="{6D3A98C7-66ED-4DB5-B88E-EF13ACC2C10C}"/>
              </a:ext>
            </a:extLst>
          </p:cNvPr>
          <p:cNvSpPr txBox="1">
            <a:spLocks/>
          </p:cNvSpPr>
          <p:nvPr/>
        </p:nvSpPr>
        <p:spPr>
          <a:xfrm>
            <a:off x="294696" y="4502054"/>
            <a:ext cx="11602606" cy="121294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This is a model of a molecule of OXYGEN, a gas which we need to breathe and its atoms always go around in pairs. They are joined together by sharing FOUR electrons. This is called a double bond and it is VERY strong.</a:t>
            </a:r>
          </a:p>
        </p:txBody>
      </p:sp>
      <p:pic>
        <p:nvPicPr>
          <p:cNvPr id="4" name="Picture 3">
            <a:extLst>
              <a:ext uri="{FF2B5EF4-FFF2-40B4-BE49-F238E27FC236}">
                <a16:creationId xmlns:a16="http://schemas.microsoft.com/office/drawing/2014/main" id="{54361B85-B8E4-48FE-9C3A-6AC8AAA8CCAC}"/>
              </a:ext>
            </a:extLst>
          </p:cNvPr>
          <p:cNvPicPr>
            <a:picLocks noChangeAspect="1"/>
          </p:cNvPicPr>
          <p:nvPr/>
        </p:nvPicPr>
        <p:blipFill>
          <a:blip r:embed="rId3"/>
          <a:stretch>
            <a:fillRect/>
          </a:stretch>
        </p:blipFill>
        <p:spPr>
          <a:xfrm>
            <a:off x="4015028" y="1936826"/>
            <a:ext cx="3857143" cy="1990476"/>
          </a:xfrm>
          <a:prstGeom prst="rect">
            <a:avLst/>
          </a:prstGeom>
        </p:spPr>
      </p:pic>
    </p:spTree>
    <p:custDataLst>
      <p:tags r:id="rId1"/>
    </p:custDataLst>
    <p:extLst>
      <p:ext uri="{BB962C8B-B14F-4D97-AF65-F5344CB8AC3E}">
        <p14:creationId xmlns:p14="http://schemas.microsoft.com/office/powerpoint/2010/main" val="19872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56590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So …. What is a MOLECULE ?</a:t>
            </a:r>
          </a:p>
        </p:txBody>
      </p:sp>
      <p:sp>
        <p:nvSpPr>
          <p:cNvPr id="14" name="Content Placeholder 2">
            <a:extLst>
              <a:ext uri="{FF2B5EF4-FFF2-40B4-BE49-F238E27FC236}">
                <a16:creationId xmlns:a16="http://schemas.microsoft.com/office/drawing/2014/main" id="{A5E8E8FE-5E9E-4E68-B95A-94E0ABDD4E5C}"/>
              </a:ext>
            </a:extLst>
          </p:cNvPr>
          <p:cNvSpPr txBox="1">
            <a:spLocks/>
          </p:cNvSpPr>
          <p:nvPr/>
        </p:nvSpPr>
        <p:spPr>
          <a:xfrm>
            <a:off x="284594" y="93970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 molecule is made of two or more atoms of the same OR different elements, chemically bonded by sharing electrons ……</a:t>
            </a:r>
          </a:p>
        </p:txBody>
      </p:sp>
      <p:sp>
        <p:nvSpPr>
          <p:cNvPr id="15" name="Content Placeholder 2">
            <a:extLst>
              <a:ext uri="{FF2B5EF4-FFF2-40B4-BE49-F238E27FC236}">
                <a16:creationId xmlns:a16="http://schemas.microsoft.com/office/drawing/2014/main" id="{6D3A98C7-66ED-4DB5-B88E-EF13ACC2C10C}"/>
              </a:ext>
            </a:extLst>
          </p:cNvPr>
          <p:cNvSpPr txBox="1">
            <a:spLocks/>
          </p:cNvSpPr>
          <p:nvPr/>
        </p:nvSpPr>
        <p:spPr>
          <a:xfrm>
            <a:off x="294696" y="4502054"/>
            <a:ext cx="11602606" cy="121294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This is a model of a molecule of NITROGEN, a gas which makes up 78% of our atmosphere and its atoms always go around in pairs. They are joined together by sharing SIX electrons. This is called a triple bond and it is VERY strong.</a:t>
            </a:r>
          </a:p>
        </p:txBody>
      </p:sp>
      <p:pic>
        <p:nvPicPr>
          <p:cNvPr id="3" name="Picture 2">
            <a:extLst>
              <a:ext uri="{FF2B5EF4-FFF2-40B4-BE49-F238E27FC236}">
                <a16:creationId xmlns:a16="http://schemas.microsoft.com/office/drawing/2014/main" id="{16398B8A-2A84-4AE9-A8EE-EDDAE8F640CF}"/>
              </a:ext>
            </a:extLst>
          </p:cNvPr>
          <p:cNvPicPr>
            <a:picLocks noChangeAspect="1"/>
          </p:cNvPicPr>
          <p:nvPr/>
        </p:nvPicPr>
        <p:blipFill>
          <a:blip r:embed="rId3"/>
          <a:stretch>
            <a:fillRect/>
          </a:stretch>
        </p:blipFill>
        <p:spPr>
          <a:xfrm>
            <a:off x="3890659" y="1967056"/>
            <a:ext cx="4390476" cy="2295238"/>
          </a:xfrm>
          <a:prstGeom prst="rect">
            <a:avLst/>
          </a:prstGeom>
        </p:spPr>
      </p:pic>
    </p:spTree>
    <p:custDataLst>
      <p:tags r:id="rId1"/>
    </p:custDataLst>
    <p:extLst>
      <p:ext uri="{BB962C8B-B14F-4D97-AF65-F5344CB8AC3E}">
        <p14:creationId xmlns:p14="http://schemas.microsoft.com/office/powerpoint/2010/main" val="175109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56590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So …. What is a MOLECULE ?</a:t>
            </a:r>
          </a:p>
        </p:txBody>
      </p:sp>
      <p:sp>
        <p:nvSpPr>
          <p:cNvPr id="14" name="Content Placeholder 2">
            <a:extLst>
              <a:ext uri="{FF2B5EF4-FFF2-40B4-BE49-F238E27FC236}">
                <a16:creationId xmlns:a16="http://schemas.microsoft.com/office/drawing/2014/main" id="{A5E8E8FE-5E9E-4E68-B95A-94E0ABDD4E5C}"/>
              </a:ext>
            </a:extLst>
          </p:cNvPr>
          <p:cNvSpPr txBox="1">
            <a:spLocks/>
          </p:cNvSpPr>
          <p:nvPr/>
        </p:nvSpPr>
        <p:spPr>
          <a:xfrm>
            <a:off x="284594" y="93970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 molecule is made of two or more atoms of the same OR different elements, chemically bonded by sharing electrons ……</a:t>
            </a:r>
          </a:p>
        </p:txBody>
      </p:sp>
      <p:sp>
        <p:nvSpPr>
          <p:cNvPr id="15" name="Content Placeholder 2">
            <a:extLst>
              <a:ext uri="{FF2B5EF4-FFF2-40B4-BE49-F238E27FC236}">
                <a16:creationId xmlns:a16="http://schemas.microsoft.com/office/drawing/2014/main" id="{6D3A98C7-66ED-4DB5-B88E-EF13ACC2C10C}"/>
              </a:ext>
            </a:extLst>
          </p:cNvPr>
          <p:cNvSpPr txBox="1">
            <a:spLocks/>
          </p:cNvSpPr>
          <p:nvPr/>
        </p:nvSpPr>
        <p:spPr>
          <a:xfrm>
            <a:off x="294696" y="4502054"/>
            <a:ext cx="11602606" cy="1416241"/>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Finally …. this is a model of a molecule of CARBON DIOXIDE, a gas which we breathe out and is one of the gases responsible for global warming. The carbon atom “borrows” electrons from each oxygen, and they “borrow” electrons from the carbon. Two double bonds form and this makes a very stable molecule.</a:t>
            </a:r>
          </a:p>
        </p:txBody>
      </p:sp>
      <p:pic>
        <p:nvPicPr>
          <p:cNvPr id="6" name="Picture 5">
            <a:extLst>
              <a:ext uri="{FF2B5EF4-FFF2-40B4-BE49-F238E27FC236}">
                <a16:creationId xmlns:a16="http://schemas.microsoft.com/office/drawing/2014/main" id="{2730B7EA-1CD5-41A1-83E7-97A214C70AD7}"/>
              </a:ext>
            </a:extLst>
          </p:cNvPr>
          <p:cNvPicPr>
            <a:picLocks noChangeAspect="1"/>
          </p:cNvPicPr>
          <p:nvPr/>
        </p:nvPicPr>
        <p:blipFill>
          <a:blip r:embed="rId3"/>
          <a:stretch>
            <a:fillRect/>
          </a:stretch>
        </p:blipFill>
        <p:spPr>
          <a:xfrm>
            <a:off x="2886465" y="1846350"/>
            <a:ext cx="6247619" cy="2171429"/>
          </a:xfrm>
          <a:prstGeom prst="rect">
            <a:avLst/>
          </a:prstGeom>
        </p:spPr>
      </p:pic>
    </p:spTree>
    <p:custDataLst>
      <p:tags r:id="rId1"/>
    </p:custDataLst>
    <p:extLst>
      <p:ext uri="{BB962C8B-B14F-4D97-AF65-F5344CB8AC3E}">
        <p14:creationId xmlns:p14="http://schemas.microsoft.com/office/powerpoint/2010/main" val="18634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56590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Exercise:</a:t>
            </a:r>
          </a:p>
        </p:txBody>
      </p:sp>
      <p:pic>
        <p:nvPicPr>
          <p:cNvPr id="6" name="Picture 5">
            <a:extLst>
              <a:ext uri="{FF2B5EF4-FFF2-40B4-BE49-F238E27FC236}">
                <a16:creationId xmlns:a16="http://schemas.microsoft.com/office/drawing/2014/main" id="{2730B7EA-1CD5-41A1-83E7-97A214C70AD7}"/>
              </a:ext>
            </a:extLst>
          </p:cNvPr>
          <p:cNvPicPr>
            <a:picLocks noChangeAspect="1"/>
          </p:cNvPicPr>
          <p:nvPr/>
        </p:nvPicPr>
        <p:blipFill>
          <a:blip r:embed="rId3"/>
          <a:stretch>
            <a:fillRect/>
          </a:stretch>
        </p:blipFill>
        <p:spPr>
          <a:xfrm>
            <a:off x="686328" y="4905375"/>
            <a:ext cx="3913856" cy="1360304"/>
          </a:xfrm>
          <a:prstGeom prst="rect">
            <a:avLst/>
          </a:prstGeom>
        </p:spPr>
      </p:pic>
      <p:pic>
        <p:nvPicPr>
          <p:cNvPr id="7" name="Picture 6">
            <a:extLst>
              <a:ext uri="{FF2B5EF4-FFF2-40B4-BE49-F238E27FC236}">
                <a16:creationId xmlns:a16="http://schemas.microsoft.com/office/drawing/2014/main" id="{865B0C6D-144B-4301-BDDC-F4248E8C50C3}"/>
              </a:ext>
            </a:extLst>
          </p:cNvPr>
          <p:cNvPicPr>
            <a:picLocks noChangeAspect="1"/>
          </p:cNvPicPr>
          <p:nvPr/>
        </p:nvPicPr>
        <p:blipFill>
          <a:blip r:embed="rId4"/>
          <a:stretch>
            <a:fillRect/>
          </a:stretch>
        </p:blipFill>
        <p:spPr>
          <a:xfrm>
            <a:off x="1412576" y="3618634"/>
            <a:ext cx="2461360" cy="1286741"/>
          </a:xfrm>
          <a:prstGeom prst="rect">
            <a:avLst/>
          </a:prstGeom>
        </p:spPr>
      </p:pic>
      <p:pic>
        <p:nvPicPr>
          <p:cNvPr id="8" name="Picture 7">
            <a:extLst>
              <a:ext uri="{FF2B5EF4-FFF2-40B4-BE49-F238E27FC236}">
                <a16:creationId xmlns:a16="http://schemas.microsoft.com/office/drawing/2014/main" id="{FB365465-549E-48A2-9702-A0BDF8F43995}"/>
              </a:ext>
            </a:extLst>
          </p:cNvPr>
          <p:cNvPicPr>
            <a:picLocks noChangeAspect="1"/>
          </p:cNvPicPr>
          <p:nvPr/>
        </p:nvPicPr>
        <p:blipFill>
          <a:blip r:embed="rId5"/>
          <a:stretch>
            <a:fillRect/>
          </a:stretch>
        </p:blipFill>
        <p:spPr>
          <a:xfrm>
            <a:off x="1486751" y="2378450"/>
            <a:ext cx="2313010" cy="1193627"/>
          </a:xfrm>
          <a:prstGeom prst="rect">
            <a:avLst/>
          </a:prstGeom>
        </p:spPr>
      </p:pic>
      <p:pic>
        <p:nvPicPr>
          <p:cNvPr id="9" name="Picture 8">
            <a:extLst>
              <a:ext uri="{FF2B5EF4-FFF2-40B4-BE49-F238E27FC236}">
                <a16:creationId xmlns:a16="http://schemas.microsoft.com/office/drawing/2014/main" id="{5CEE3789-5CB3-4DF4-A62A-190856A2CE4D}"/>
              </a:ext>
            </a:extLst>
          </p:cNvPr>
          <p:cNvPicPr>
            <a:picLocks noChangeAspect="1"/>
          </p:cNvPicPr>
          <p:nvPr/>
        </p:nvPicPr>
        <p:blipFill>
          <a:blip r:embed="rId6"/>
          <a:stretch>
            <a:fillRect/>
          </a:stretch>
        </p:blipFill>
        <p:spPr>
          <a:xfrm>
            <a:off x="1088021" y="1045151"/>
            <a:ext cx="3110470" cy="1286742"/>
          </a:xfrm>
          <a:prstGeom prst="rect">
            <a:avLst/>
          </a:prstGeom>
        </p:spPr>
      </p:pic>
      <p:sp>
        <p:nvSpPr>
          <p:cNvPr id="2" name="TextBox 1">
            <a:extLst>
              <a:ext uri="{FF2B5EF4-FFF2-40B4-BE49-F238E27FC236}">
                <a16:creationId xmlns:a16="http://schemas.microsoft.com/office/drawing/2014/main" id="{A34B55AE-E128-413D-8E23-0CAB2D7B8758}"/>
              </a:ext>
            </a:extLst>
          </p:cNvPr>
          <p:cNvSpPr txBox="1"/>
          <p:nvPr/>
        </p:nvSpPr>
        <p:spPr>
          <a:xfrm>
            <a:off x="5053012" y="1396134"/>
            <a:ext cx="2085975" cy="584775"/>
          </a:xfrm>
          <a:prstGeom prst="rect">
            <a:avLst/>
          </a:prstGeom>
          <a:noFill/>
        </p:spPr>
        <p:txBody>
          <a:bodyPr wrap="square" rtlCol="0">
            <a:spAutoFit/>
          </a:bodyPr>
          <a:lstStyle/>
          <a:p>
            <a:r>
              <a:rPr lang="en-GB" sz="3200" dirty="0"/>
              <a:t>Chlorine</a:t>
            </a:r>
          </a:p>
        </p:txBody>
      </p:sp>
      <p:sp>
        <p:nvSpPr>
          <p:cNvPr id="10" name="TextBox 9">
            <a:extLst>
              <a:ext uri="{FF2B5EF4-FFF2-40B4-BE49-F238E27FC236}">
                <a16:creationId xmlns:a16="http://schemas.microsoft.com/office/drawing/2014/main" id="{3D34F3CB-49FB-4B5B-B3FE-E633AD6CE108}"/>
              </a:ext>
            </a:extLst>
          </p:cNvPr>
          <p:cNvSpPr txBox="1"/>
          <p:nvPr/>
        </p:nvSpPr>
        <p:spPr>
          <a:xfrm>
            <a:off x="5053011" y="2643618"/>
            <a:ext cx="2085975" cy="584775"/>
          </a:xfrm>
          <a:prstGeom prst="rect">
            <a:avLst/>
          </a:prstGeom>
          <a:noFill/>
        </p:spPr>
        <p:txBody>
          <a:bodyPr wrap="square" rtlCol="0">
            <a:spAutoFit/>
          </a:bodyPr>
          <a:lstStyle/>
          <a:p>
            <a:r>
              <a:rPr lang="en-GB" sz="3200" dirty="0"/>
              <a:t>Oxygen</a:t>
            </a:r>
          </a:p>
        </p:txBody>
      </p:sp>
      <p:sp>
        <p:nvSpPr>
          <p:cNvPr id="11" name="TextBox 10">
            <a:extLst>
              <a:ext uri="{FF2B5EF4-FFF2-40B4-BE49-F238E27FC236}">
                <a16:creationId xmlns:a16="http://schemas.microsoft.com/office/drawing/2014/main" id="{70ED564B-1DBE-4E74-88B6-58E4BBEA7D29}"/>
              </a:ext>
            </a:extLst>
          </p:cNvPr>
          <p:cNvSpPr txBox="1"/>
          <p:nvPr/>
        </p:nvSpPr>
        <p:spPr>
          <a:xfrm>
            <a:off x="5053010" y="3891102"/>
            <a:ext cx="2085975" cy="584775"/>
          </a:xfrm>
          <a:prstGeom prst="rect">
            <a:avLst/>
          </a:prstGeom>
          <a:noFill/>
        </p:spPr>
        <p:txBody>
          <a:bodyPr wrap="square" rtlCol="0">
            <a:spAutoFit/>
          </a:bodyPr>
          <a:lstStyle/>
          <a:p>
            <a:r>
              <a:rPr lang="en-GB" sz="3200" dirty="0"/>
              <a:t>Nitrogen</a:t>
            </a:r>
          </a:p>
        </p:txBody>
      </p:sp>
      <p:sp>
        <p:nvSpPr>
          <p:cNvPr id="12" name="TextBox 11">
            <a:extLst>
              <a:ext uri="{FF2B5EF4-FFF2-40B4-BE49-F238E27FC236}">
                <a16:creationId xmlns:a16="http://schemas.microsoft.com/office/drawing/2014/main" id="{FDC7A5AD-AD96-4594-8E2D-6254E394382C}"/>
              </a:ext>
            </a:extLst>
          </p:cNvPr>
          <p:cNvSpPr txBox="1"/>
          <p:nvPr/>
        </p:nvSpPr>
        <p:spPr>
          <a:xfrm>
            <a:off x="5053010" y="5169478"/>
            <a:ext cx="3902212" cy="584775"/>
          </a:xfrm>
          <a:prstGeom prst="rect">
            <a:avLst/>
          </a:prstGeom>
          <a:noFill/>
        </p:spPr>
        <p:txBody>
          <a:bodyPr wrap="square" rtlCol="0">
            <a:spAutoFit/>
          </a:bodyPr>
          <a:lstStyle/>
          <a:p>
            <a:r>
              <a:rPr lang="en-GB" sz="3200" dirty="0"/>
              <a:t>Carbon Dioxide</a:t>
            </a:r>
          </a:p>
        </p:txBody>
      </p:sp>
      <p:pic>
        <p:nvPicPr>
          <p:cNvPr id="4" name="Picture 3">
            <a:extLst>
              <a:ext uri="{FF2B5EF4-FFF2-40B4-BE49-F238E27FC236}">
                <a16:creationId xmlns:a16="http://schemas.microsoft.com/office/drawing/2014/main" id="{142E7735-CFBD-45BD-B15F-8354FE9A30FD}"/>
              </a:ext>
            </a:extLst>
          </p:cNvPr>
          <p:cNvPicPr>
            <a:picLocks noChangeAspect="1"/>
          </p:cNvPicPr>
          <p:nvPr/>
        </p:nvPicPr>
        <p:blipFill>
          <a:blip r:embed="rId7"/>
          <a:stretch>
            <a:fillRect/>
          </a:stretch>
        </p:blipFill>
        <p:spPr>
          <a:xfrm>
            <a:off x="8392241" y="1204951"/>
            <a:ext cx="1120158" cy="1173499"/>
          </a:xfrm>
          <a:prstGeom prst="rect">
            <a:avLst/>
          </a:prstGeom>
        </p:spPr>
      </p:pic>
      <p:pic>
        <p:nvPicPr>
          <p:cNvPr id="13" name="Picture 12">
            <a:extLst>
              <a:ext uri="{FF2B5EF4-FFF2-40B4-BE49-F238E27FC236}">
                <a16:creationId xmlns:a16="http://schemas.microsoft.com/office/drawing/2014/main" id="{510ED1EC-3B6D-4E15-8660-57B8A3F34306}"/>
              </a:ext>
            </a:extLst>
          </p:cNvPr>
          <p:cNvPicPr>
            <a:picLocks noChangeAspect="1"/>
          </p:cNvPicPr>
          <p:nvPr/>
        </p:nvPicPr>
        <p:blipFill>
          <a:blip r:embed="rId8"/>
          <a:stretch>
            <a:fillRect/>
          </a:stretch>
        </p:blipFill>
        <p:spPr>
          <a:xfrm>
            <a:off x="8392241" y="2496731"/>
            <a:ext cx="957595" cy="1150639"/>
          </a:xfrm>
          <a:prstGeom prst="rect">
            <a:avLst/>
          </a:prstGeom>
        </p:spPr>
      </p:pic>
      <p:pic>
        <p:nvPicPr>
          <p:cNvPr id="17" name="Picture 16">
            <a:extLst>
              <a:ext uri="{FF2B5EF4-FFF2-40B4-BE49-F238E27FC236}">
                <a16:creationId xmlns:a16="http://schemas.microsoft.com/office/drawing/2014/main" id="{1E533121-08E0-4E48-947B-15C1F9EA146B}"/>
              </a:ext>
            </a:extLst>
          </p:cNvPr>
          <p:cNvPicPr>
            <a:picLocks noChangeAspect="1"/>
          </p:cNvPicPr>
          <p:nvPr/>
        </p:nvPicPr>
        <p:blipFill>
          <a:blip r:embed="rId9"/>
          <a:stretch>
            <a:fillRect/>
          </a:stretch>
        </p:blipFill>
        <p:spPr>
          <a:xfrm>
            <a:off x="8392241" y="3845170"/>
            <a:ext cx="977916" cy="1145558"/>
          </a:xfrm>
          <a:prstGeom prst="rect">
            <a:avLst/>
          </a:prstGeom>
        </p:spPr>
      </p:pic>
      <p:pic>
        <p:nvPicPr>
          <p:cNvPr id="19" name="Picture 18">
            <a:extLst>
              <a:ext uri="{FF2B5EF4-FFF2-40B4-BE49-F238E27FC236}">
                <a16:creationId xmlns:a16="http://schemas.microsoft.com/office/drawing/2014/main" id="{F669A283-3060-44E8-A772-F8939C647969}"/>
              </a:ext>
            </a:extLst>
          </p:cNvPr>
          <p:cNvPicPr>
            <a:picLocks noChangeAspect="1"/>
          </p:cNvPicPr>
          <p:nvPr/>
        </p:nvPicPr>
        <p:blipFill>
          <a:blip r:embed="rId10"/>
          <a:stretch>
            <a:fillRect/>
          </a:stretch>
        </p:blipFill>
        <p:spPr>
          <a:xfrm>
            <a:off x="8392241" y="5131378"/>
            <a:ext cx="1473224" cy="1150639"/>
          </a:xfrm>
          <a:prstGeom prst="rect">
            <a:avLst/>
          </a:prstGeom>
        </p:spPr>
      </p:pic>
    </p:spTree>
    <p:custDataLst>
      <p:tags r:id="rId1"/>
    </p:custDataLst>
    <p:extLst>
      <p:ext uri="{BB962C8B-B14F-4D97-AF65-F5344CB8AC3E}">
        <p14:creationId xmlns:p14="http://schemas.microsoft.com/office/powerpoint/2010/main" val="38109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11602606" cy="77479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The image you might see when the word “Atom” is mentioned is likely to be the “Science Fiction” favourite type…</a:t>
            </a:r>
          </a:p>
        </p:txBody>
      </p:sp>
      <p:pic>
        <p:nvPicPr>
          <p:cNvPr id="3" name="Picture 2">
            <a:extLst>
              <a:ext uri="{FF2B5EF4-FFF2-40B4-BE49-F238E27FC236}">
                <a16:creationId xmlns:a16="http://schemas.microsoft.com/office/drawing/2014/main" id="{7D31FF5B-FEA3-496E-8DAA-20BFB058E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 y="1539478"/>
            <a:ext cx="4244907" cy="4156471"/>
          </a:xfrm>
          <a:prstGeom prst="rect">
            <a:avLst/>
          </a:prstGeom>
        </p:spPr>
      </p:pic>
      <p:sp>
        <p:nvSpPr>
          <p:cNvPr id="48" name="Content Placeholder 2">
            <a:extLst>
              <a:ext uri="{FF2B5EF4-FFF2-40B4-BE49-F238E27FC236}">
                <a16:creationId xmlns:a16="http://schemas.microsoft.com/office/drawing/2014/main" id="{B331A5B8-D36C-4FF0-827F-EEFBBCC7116C}"/>
              </a:ext>
            </a:extLst>
          </p:cNvPr>
          <p:cNvSpPr txBox="1">
            <a:spLocks/>
          </p:cNvSpPr>
          <p:nvPr/>
        </p:nvSpPr>
        <p:spPr>
          <a:xfrm>
            <a:off x="5191124" y="1377855"/>
            <a:ext cx="6410325" cy="115579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The real “atom” is much more complicated, but this “idea” of electrons flying round the nucleus like the planets going round the sun works quite well.</a:t>
            </a:r>
          </a:p>
        </p:txBody>
      </p:sp>
      <p:sp>
        <p:nvSpPr>
          <p:cNvPr id="49" name="Content Placeholder 2">
            <a:extLst>
              <a:ext uri="{FF2B5EF4-FFF2-40B4-BE49-F238E27FC236}">
                <a16:creationId xmlns:a16="http://schemas.microsoft.com/office/drawing/2014/main" id="{EA57C526-139B-44F0-B569-249CABA44DC4}"/>
              </a:ext>
            </a:extLst>
          </p:cNvPr>
          <p:cNvSpPr txBox="1">
            <a:spLocks/>
          </p:cNvSpPr>
          <p:nvPr/>
        </p:nvSpPr>
        <p:spPr>
          <a:xfrm>
            <a:off x="5191123" y="2562225"/>
            <a:ext cx="6410325" cy="77479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We call this a “model” and there are several, each one is used when the circumstances call for it.</a:t>
            </a:r>
          </a:p>
        </p:txBody>
      </p:sp>
      <p:sp>
        <p:nvSpPr>
          <p:cNvPr id="50" name="Content Placeholder 2">
            <a:extLst>
              <a:ext uri="{FF2B5EF4-FFF2-40B4-BE49-F238E27FC236}">
                <a16:creationId xmlns:a16="http://schemas.microsoft.com/office/drawing/2014/main" id="{8D523632-54BD-4BC2-97A4-488C6351A087}"/>
              </a:ext>
            </a:extLst>
          </p:cNvPr>
          <p:cNvSpPr txBox="1">
            <a:spLocks/>
          </p:cNvSpPr>
          <p:nvPr/>
        </p:nvSpPr>
        <p:spPr>
          <a:xfrm>
            <a:off x="5191122" y="3365595"/>
            <a:ext cx="6410325" cy="44440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Sometimes we just use a small ball, or “sphere”</a:t>
            </a:r>
          </a:p>
        </p:txBody>
      </p:sp>
      <p:pic>
        <p:nvPicPr>
          <p:cNvPr id="51" name="Picture 50">
            <a:extLst>
              <a:ext uri="{FF2B5EF4-FFF2-40B4-BE49-F238E27FC236}">
                <a16:creationId xmlns:a16="http://schemas.microsoft.com/office/drawing/2014/main" id="{CBA0CCA2-CBA4-4AD3-B700-CBD4150C3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688" y="3934497"/>
            <a:ext cx="1715162" cy="1895860"/>
          </a:xfrm>
          <a:prstGeom prst="rect">
            <a:avLst/>
          </a:prstGeom>
        </p:spPr>
      </p:pic>
    </p:spTree>
    <p:custDataLst>
      <p:tags r:id="rId1"/>
    </p:custDataLst>
    <p:extLst>
      <p:ext uri="{BB962C8B-B14F-4D97-AF65-F5344CB8AC3E}">
        <p14:creationId xmlns:p14="http://schemas.microsoft.com/office/powerpoint/2010/main" val="30337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down)">
                                      <p:cBhvr>
                                        <p:cTn id="32" dur="290">
                                          <p:stCondLst>
                                            <p:cond delay="0"/>
                                          </p:stCondLst>
                                        </p:cTn>
                                        <p:tgtEl>
                                          <p:spTgt spid="51"/>
                                        </p:tgtEl>
                                      </p:cBhvr>
                                    </p:animEffect>
                                    <p:anim calcmode="lin" valueType="num">
                                      <p:cBhvr>
                                        <p:cTn id="33" dur="911"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51"/>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51"/>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51"/>
                                        </p:tgtEl>
                                        <p:attrNameLst>
                                          <p:attrName>ppt_y</p:attrName>
                                        </p:attrNameLst>
                                      </p:cBhvr>
                                      <p:tavLst>
                                        <p:tav tm="0" fmla="#ppt_y-sin(pi*$)/81">
                                          <p:val>
                                            <p:fltVal val="0"/>
                                          </p:val>
                                        </p:tav>
                                        <p:tav tm="100000">
                                          <p:val>
                                            <p:fltVal val="1"/>
                                          </p:val>
                                        </p:tav>
                                      </p:tavLst>
                                    </p:anim>
                                    <p:animScale>
                                      <p:cBhvr>
                                        <p:cTn id="38" dur="13">
                                          <p:stCondLst>
                                            <p:cond delay="325"/>
                                          </p:stCondLst>
                                        </p:cTn>
                                        <p:tgtEl>
                                          <p:spTgt spid="51"/>
                                        </p:tgtEl>
                                      </p:cBhvr>
                                      <p:to x="100000" y="60000"/>
                                    </p:animScale>
                                    <p:animScale>
                                      <p:cBhvr>
                                        <p:cTn id="39" dur="83" decel="50000">
                                          <p:stCondLst>
                                            <p:cond delay="338"/>
                                          </p:stCondLst>
                                        </p:cTn>
                                        <p:tgtEl>
                                          <p:spTgt spid="51"/>
                                        </p:tgtEl>
                                      </p:cBhvr>
                                      <p:to x="100000" y="100000"/>
                                    </p:animScale>
                                    <p:animScale>
                                      <p:cBhvr>
                                        <p:cTn id="40" dur="13">
                                          <p:stCondLst>
                                            <p:cond delay="656"/>
                                          </p:stCondLst>
                                        </p:cTn>
                                        <p:tgtEl>
                                          <p:spTgt spid="51"/>
                                        </p:tgtEl>
                                      </p:cBhvr>
                                      <p:to x="100000" y="80000"/>
                                    </p:animScale>
                                    <p:animScale>
                                      <p:cBhvr>
                                        <p:cTn id="41" dur="83" decel="50000">
                                          <p:stCondLst>
                                            <p:cond delay="669"/>
                                          </p:stCondLst>
                                        </p:cTn>
                                        <p:tgtEl>
                                          <p:spTgt spid="51"/>
                                        </p:tgtEl>
                                      </p:cBhvr>
                                      <p:to x="100000" y="100000"/>
                                    </p:animScale>
                                    <p:animScale>
                                      <p:cBhvr>
                                        <p:cTn id="42" dur="13">
                                          <p:stCondLst>
                                            <p:cond delay="821"/>
                                          </p:stCondLst>
                                        </p:cTn>
                                        <p:tgtEl>
                                          <p:spTgt spid="51"/>
                                        </p:tgtEl>
                                      </p:cBhvr>
                                      <p:to x="100000" y="90000"/>
                                    </p:animScale>
                                    <p:animScale>
                                      <p:cBhvr>
                                        <p:cTn id="43" dur="83" decel="50000">
                                          <p:stCondLst>
                                            <p:cond delay="834"/>
                                          </p:stCondLst>
                                        </p:cTn>
                                        <p:tgtEl>
                                          <p:spTgt spid="51"/>
                                        </p:tgtEl>
                                      </p:cBhvr>
                                      <p:to x="100000" y="100000"/>
                                    </p:animScale>
                                    <p:animScale>
                                      <p:cBhvr>
                                        <p:cTn id="44" dur="13">
                                          <p:stCondLst>
                                            <p:cond delay="904"/>
                                          </p:stCondLst>
                                        </p:cTn>
                                        <p:tgtEl>
                                          <p:spTgt spid="51"/>
                                        </p:tgtEl>
                                      </p:cBhvr>
                                      <p:to x="100000" y="95000"/>
                                    </p:animScale>
                                    <p:animScale>
                                      <p:cBhvr>
                                        <p:cTn id="45" dur="83" decel="50000">
                                          <p:stCondLst>
                                            <p:cond delay="917"/>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11602606" cy="45094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So how did it get to be called an “Atom” ? Why not call it “Fred” or “Jim” ?</a:t>
            </a:r>
          </a:p>
        </p:txBody>
      </p:sp>
      <p:pic>
        <p:nvPicPr>
          <p:cNvPr id="51" name="Picture 50">
            <a:extLst>
              <a:ext uri="{FF2B5EF4-FFF2-40B4-BE49-F238E27FC236}">
                <a16:creationId xmlns:a16="http://schemas.microsoft.com/office/drawing/2014/main" id="{CBA0CCA2-CBA4-4AD3-B700-CBD4150C3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88" y="2481070"/>
            <a:ext cx="1715162" cy="1895860"/>
          </a:xfrm>
          <a:prstGeom prst="rect">
            <a:avLst/>
          </a:prstGeom>
        </p:spPr>
      </p:pic>
      <p:sp>
        <p:nvSpPr>
          <p:cNvPr id="8" name="Content Placeholder 2">
            <a:extLst>
              <a:ext uri="{FF2B5EF4-FFF2-40B4-BE49-F238E27FC236}">
                <a16:creationId xmlns:a16="http://schemas.microsoft.com/office/drawing/2014/main" id="{A6BBCC31-EE74-49EE-8E5D-28CEFEAFE423}"/>
              </a:ext>
            </a:extLst>
          </p:cNvPr>
          <p:cNvSpPr txBox="1">
            <a:spLocks/>
          </p:cNvSpPr>
          <p:nvPr/>
        </p:nvSpPr>
        <p:spPr>
          <a:xfrm>
            <a:off x="2647949" y="945117"/>
            <a:ext cx="9001126" cy="1169433"/>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Around 400 BC a Greek philosopher named DEMOCRITUS stated that everything was made up of these little, indivisible entities, they are always moving around and between each one there is nothing but empty space.</a:t>
            </a:r>
          </a:p>
        </p:txBody>
      </p:sp>
      <p:sp>
        <p:nvSpPr>
          <p:cNvPr id="9" name="Content Placeholder 2">
            <a:extLst>
              <a:ext uri="{FF2B5EF4-FFF2-40B4-BE49-F238E27FC236}">
                <a16:creationId xmlns:a16="http://schemas.microsoft.com/office/drawing/2014/main" id="{463F7274-765B-46B5-891E-7552BD793434}"/>
              </a:ext>
            </a:extLst>
          </p:cNvPr>
          <p:cNvSpPr txBox="1">
            <a:spLocks/>
          </p:cNvSpPr>
          <p:nvPr/>
        </p:nvSpPr>
        <p:spPr>
          <a:xfrm>
            <a:off x="2647949" y="2114551"/>
            <a:ext cx="9001126" cy="7620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DEMOCRITUS said that if you cut an object in half, then cut one of the halves in half, and keep cutting …</a:t>
            </a:r>
          </a:p>
        </p:txBody>
      </p:sp>
      <p:pic>
        <p:nvPicPr>
          <p:cNvPr id="10" name="Picture 9">
            <a:extLst>
              <a:ext uri="{FF2B5EF4-FFF2-40B4-BE49-F238E27FC236}">
                <a16:creationId xmlns:a16="http://schemas.microsoft.com/office/drawing/2014/main" id="{19922079-ED80-44AB-8BE4-C98D67666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888" y="3333750"/>
            <a:ext cx="1800000" cy="1989635"/>
          </a:xfrm>
          <a:prstGeom prst="rect">
            <a:avLst/>
          </a:prstGeom>
        </p:spPr>
      </p:pic>
      <p:pic>
        <p:nvPicPr>
          <p:cNvPr id="11" name="Picture 10">
            <a:extLst>
              <a:ext uri="{FF2B5EF4-FFF2-40B4-BE49-F238E27FC236}">
                <a16:creationId xmlns:a16="http://schemas.microsoft.com/office/drawing/2014/main" id="{9AAD52E3-9626-4193-8011-A969A34E6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486" y="3831158"/>
            <a:ext cx="900000" cy="994818"/>
          </a:xfrm>
          <a:prstGeom prst="rect">
            <a:avLst/>
          </a:prstGeom>
        </p:spPr>
      </p:pic>
      <p:pic>
        <p:nvPicPr>
          <p:cNvPr id="12" name="Picture 11">
            <a:extLst>
              <a:ext uri="{FF2B5EF4-FFF2-40B4-BE49-F238E27FC236}">
                <a16:creationId xmlns:a16="http://schemas.microsoft.com/office/drawing/2014/main" id="{C75C0ECE-76BF-4854-9704-35B0962F8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326" y="4103567"/>
            <a:ext cx="407110" cy="450000"/>
          </a:xfrm>
          <a:prstGeom prst="rect">
            <a:avLst/>
          </a:prstGeom>
        </p:spPr>
      </p:pic>
      <p:pic>
        <p:nvPicPr>
          <p:cNvPr id="13" name="Picture 12">
            <a:extLst>
              <a:ext uri="{FF2B5EF4-FFF2-40B4-BE49-F238E27FC236}">
                <a16:creationId xmlns:a16="http://schemas.microsoft.com/office/drawing/2014/main" id="{F4C5DA82-841F-4138-BF55-5052C6185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926" y="4219092"/>
            <a:ext cx="198082" cy="218951"/>
          </a:xfrm>
          <a:prstGeom prst="rect">
            <a:avLst/>
          </a:prstGeom>
        </p:spPr>
      </p:pic>
      <p:pic>
        <p:nvPicPr>
          <p:cNvPr id="14" name="Picture 13">
            <a:extLst>
              <a:ext uri="{FF2B5EF4-FFF2-40B4-BE49-F238E27FC236}">
                <a16:creationId xmlns:a16="http://schemas.microsoft.com/office/drawing/2014/main" id="{D72A654A-C56F-4CC5-96AB-7C2721CE1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444" y="4274567"/>
            <a:ext cx="97705" cy="108000"/>
          </a:xfrm>
          <a:prstGeom prst="rect">
            <a:avLst/>
          </a:prstGeom>
        </p:spPr>
      </p:pic>
      <p:pic>
        <p:nvPicPr>
          <p:cNvPr id="15" name="Picture 14">
            <a:extLst>
              <a:ext uri="{FF2B5EF4-FFF2-40B4-BE49-F238E27FC236}">
                <a16:creationId xmlns:a16="http://schemas.microsoft.com/office/drawing/2014/main" id="{AD3C3A7A-A776-4587-BE55-DDC131D48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85" y="4303299"/>
            <a:ext cx="45719" cy="50536"/>
          </a:xfrm>
          <a:prstGeom prst="rect">
            <a:avLst/>
          </a:prstGeom>
        </p:spPr>
      </p:pic>
      <p:sp>
        <p:nvSpPr>
          <p:cNvPr id="16" name="Content Placeholder 2">
            <a:extLst>
              <a:ext uri="{FF2B5EF4-FFF2-40B4-BE49-F238E27FC236}">
                <a16:creationId xmlns:a16="http://schemas.microsoft.com/office/drawing/2014/main" id="{1E5FC2FD-23CF-46E1-A5FB-94012099EE84}"/>
              </a:ext>
            </a:extLst>
          </p:cNvPr>
          <p:cNvSpPr txBox="1">
            <a:spLocks/>
          </p:cNvSpPr>
          <p:nvPr/>
        </p:nvSpPr>
        <p:spPr>
          <a:xfrm>
            <a:off x="2647949" y="5492443"/>
            <a:ext cx="9001126" cy="7620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 you would eventually get to a point where you could not cut any more, what you were left with was “indivisible”</a:t>
            </a:r>
          </a:p>
        </p:txBody>
      </p:sp>
      <p:sp>
        <p:nvSpPr>
          <p:cNvPr id="17" name="Content Placeholder 2">
            <a:extLst>
              <a:ext uri="{FF2B5EF4-FFF2-40B4-BE49-F238E27FC236}">
                <a16:creationId xmlns:a16="http://schemas.microsoft.com/office/drawing/2014/main" id="{7B8D20AF-F653-427E-AED5-68E993A87784}"/>
              </a:ext>
            </a:extLst>
          </p:cNvPr>
          <p:cNvSpPr txBox="1">
            <a:spLocks/>
          </p:cNvSpPr>
          <p:nvPr/>
        </p:nvSpPr>
        <p:spPr>
          <a:xfrm>
            <a:off x="7730957" y="3322962"/>
            <a:ext cx="4156243" cy="7620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The Greek word for “indivisible” is…..</a:t>
            </a:r>
          </a:p>
        </p:txBody>
      </p:sp>
      <p:sp>
        <p:nvSpPr>
          <p:cNvPr id="18" name="Content Placeholder 2">
            <a:extLst>
              <a:ext uri="{FF2B5EF4-FFF2-40B4-BE49-F238E27FC236}">
                <a16:creationId xmlns:a16="http://schemas.microsoft.com/office/drawing/2014/main" id="{F1ED173A-8F65-4DD1-808A-111045B6BBC4}"/>
              </a:ext>
            </a:extLst>
          </p:cNvPr>
          <p:cNvSpPr txBox="1">
            <a:spLocks/>
          </p:cNvSpPr>
          <p:nvPr/>
        </p:nvSpPr>
        <p:spPr>
          <a:xfrm>
            <a:off x="9126368" y="4225370"/>
            <a:ext cx="1365419" cy="437901"/>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ATOMOS</a:t>
            </a:r>
          </a:p>
        </p:txBody>
      </p:sp>
    </p:spTree>
    <p:custDataLst>
      <p:tags r:id="rId1"/>
    </p:custDataLst>
    <p:extLst>
      <p:ext uri="{BB962C8B-B14F-4D97-AF65-F5344CB8AC3E}">
        <p14:creationId xmlns:p14="http://schemas.microsoft.com/office/powerpoint/2010/main" val="120634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290">
                                          <p:stCondLst>
                                            <p:cond delay="0"/>
                                          </p:stCondLst>
                                        </p:cTn>
                                        <p:tgtEl>
                                          <p:spTgt spid="51"/>
                                        </p:tgtEl>
                                      </p:cBhvr>
                                    </p:animEffect>
                                    <p:anim calcmode="lin" valueType="num">
                                      <p:cBhvr>
                                        <p:cTn id="13" dur="911"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51"/>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51"/>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51"/>
                                        </p:tgtEl>
                                        <p:attrNameLst>
                                          <p:attrName>ppt_y</p:attrName>
                                        </p:attrNameLst>
                                      </p:cBhvr>
                                      <p:tavLst>
                                        <p:tav tm="0" fmla="#ppt_y-sin(pi*$)/81">
                                          <p:val>
                                            <p:fltVal val="0"/>
                                          </p:val>
                                        </p:tav>
                                        <p:tav tm="100000">
                                          <p:val>
                                            <p:fltVal val="1"/>
                                          </p:val>
                                        </p:tav>
                                      </p:tavLst>
                                    </p:anim>
                                    <p:animScale>
                                      <p:cBhvr>
                                        <p:cTn id="18" dur="13">
                                          <p:stCondLst>
                                            <p:cond delay="325"/>
                                          </p:stCondLst>
                                        </p:cTn>
                                        <p:tgtEl>
                                          <p:spTgt spid="51"/>
                                        </p:tgtEl>
                                      </p:cBhvr>
                                      <p:to x="100000" y="60000"/>
                                    </p:animScale>
                                    <p:animScale>
                                      <p:cBhvr>
                                        <p:cTn id="19" dur="83" decel="50000">
                                          <p:stCondLst>
                                            <p:cond delay="338"/>
                                          </p:stCondLst>
                                        </p:cTn>
                                        <p:tgtEl>
                                          <p:spTgt spid="51"/>
                                        </p:tgtEl>
                                      </p:cBhvr>
                                      <p:to x="100000" y="100000"/>
                                    </p:animScale>
                                    <p:animScale>
                                      <p:cBhvr>
                                        <p:cTn id="20" dur="13">
                                          <p:stCondLst>
                                            <p:cond delay="656"/>
                                          </p:stCondLst>
                                        </p:cTn>
                                        <p:tgtEl>
                                          <p:spTgt spid="51"/>
                                        </p:tgtEl>
                                      </p:cBhvr>
                                      <p:to x="100000" y="80000"/>
                                    </p:animScale>
                                    <p:animScale>
                                      <p:cBhvr>
                                        <p:cTn id="21" dur="83" decel="50000">
                                          <p:stCondLst>
                                            <p:cond delay="669"/>
                                          </p:stCondLst>
                                        </p:cTn>
                                        <p:tgtEl>
                                          <p:spTgt spid="51"/>
                                        </p:tgtEl>
                                      </p:cBhvr>
                                      <p:to x="100000" y="100000"/>
                                    </p:animScale>
                                    <p:animScale>
                                      <p:cBhvr>
                                        <p:cTn id="22" dur="13">
                                          <p:stCondLst>
                                            <p:cond delay="821"/>
                                          </p:stCondLst>
                                        </p:cTn>
                                        <p:tgtEl>
                                          <p:spTgt spid="51"/>
                                        </p:tgtEl>
                                      </p:cBhvr>
                                      <p:to x="100000" y="90000"/>
                                    </p:animScale>
                                    <p:animScale>
                                      <p:cBhvr>
                                        <p:cTn id="23" dur="83" decel="50000">
                                          <p:stCondLst>
                                            <p:cond delay="834"/>
                                          </p:stCondLst>
                                        </p:cTn>
                                        <p:tgtEl>
                                          <p:spTgt spid="51"/>
                                        </p:tgtEl>
                                      </p:cBhvr>
                                      <p:to x="100000" y="100000"/>
                                    </p:animScale>
                                    <p:animScale>
                                      <p:cBhvr>
                                        <p:cTn id="24" dur="13">
                                          <p:stCondLst>
                                            <p:cond delay="904"/>
                                          </p:stCondLst>
                                        </p:cTn>
                                        <p:tgtEl>
                                          <p:spTgt spid="51"/>
                                        </p:tgtEl>
                                      </p:cBhvr>
                                      <p:to x="100000" y="95000"/>
                                    </p:animScale>
                                    <p:animScale>
                                      <p:cBhvr>
                                        <p:cTn id="25" dur="83" decel="50000">
                                          <p:stCondLst>
                                            <p:cond delay="917"/>
                                          </p:stCondLst>
                                        </p:cTn>
                                        <p:tgtEl>
                                          <p:spTgt spid="5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290">
                                          <p:stCondLst>
                                            <p:cond delay="0"/>
                                          </p:stCondLst>
                                        </p:cTn>
                                        <p:tgtEl>
                                          <p:spTgt spid="10"/>
                                        </p:tgtEl>
                                      </p:cBhvr>
                                    </p:animEffect>
                                    <p:anim calcmode="lin" valueType="num">
                                      <p:cBhvr>
                                        <p:cTn id="41"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6" dur="13">
                                          <p:stCondLst>
                                            <p:cond delay="325"/>
                                          </p:stCondLst>
                                        </p:cTn>
                                        <p:tgtEl>
                                          <p:spTgt spid="10"/>
                                        </p:tgtEl>
                                      </p:cBhvr>
                                      <p:to x="100000" y="60000"/>
                                    </p:animScale>
                                    <p:animScale>
                                      <p:cBhvr>
                                        <p:cTn id="47" dur="83" decel="50000">
                                          <p:stCondLst>
                                            <p:cond delay="338"/>
                                          </p:stCondLst>
                                        </p:cTn>
                                        <p:tgtEl>
                                          <p:spTgt spid="10"/>
                                        </p:tgtEl>
                                      </p:cBhvr>
                                      <p:to x="100000" y="100000"/>
                                    </p:animScale>
                                    <p:animScale>
                                      <p:cBhvr>
                                        <p:cTn id="48" dur="13">
                                          <p:stCondLst>
                                            <p:cond delay="656"/>
                                          </p:stCondLst>
                                        </p:cTn>
                                        <p:tgtEl>
                                          <p:spTgt spid="10"/>
                                        </p:tgtEl>
                                      </p:cBhvr>
                                      <p:to x="100000" y="80000"/>
                                    </p:animScale>
                                    <p:animScale>
                                      <p:cBhvr>
                                        <p:cTn id="49" dur="83" decel="50000">
                                          <p:stCondLst>
                                            <p:cond delay="669"/>
                                          </p:stCondLst>
                                        </p:cTn>
                                        <p:tgtEl>
                                          <p:spTgt spid="10"/>
                                        </p:tgtEl>
                                      </p:cBhvr>
                                      <p:to x="100000" y="100000"/>
                                    </p:animScale>
                                    <p:animScale>
                                      <p:cBhvr>
                                        <p:cTn id="50" dur="13">
                                          <p:stCondLst>
                                            <p:cond delay="821"/>
                                          </p:stCondLst>
                                        </p:cTn>
                                        <p:tgtEl>
                                          <p:spTgt spid="10"/>
                                        </p:tgtEl>
                                      </p:cBhvr>
                                      <p:to x="100000" y="90000"/>
                                    </p:animScale>
                                    <p:animScale>
                                      <p:cBhvr>
                                        <p:cTn id="51" dur="83" decel="50000">
                                          <p:stCondLst>
                                            <p:cond delay="834"/>
                                          </p:stCondLst>
                                        </p:cTn>
                                        <p:tgtEl>
                                          <p:spTgt spid="10"/>
                                        </p:tgtEl>
                                      </p:cBhvr>
                                      <p:to x="100000" y="100000"/>
                                    </p:animScale>
                                    <p:animScale>
                                      <p:cBhvr>
                                        <p:cTn id="52" dur="13">
                                          <p:stCondLst>
                                            <p:cond delay="904"/>
                                          </p:stCondLst>
                                        </p:cTn>
                                        <p:tgtEl>
                                          <p:spTgt spid="10"/>
                                        </p:tgtEl>
                                      </p:cBhvr>
                                      <p:to x="100000" y="95000"/>
                                    </p:animScale>
                                    <p:animScale>
                                      <p:cBhvr>
                                        <p:cTn id="53" dur="83" decel="50000">
                                          <p:stCondLst>
                                            <p:cond delay="917"/>
                                          </p:stCondLst>
                                        </p:cTn>
                                        <p:tgtEl>
                                          <p:spTgt spid="1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290">
                                          <p:stCondLst>
                                            <p:cond delay="0"/>
                                          </p:stCondLst>
                                        </p:cTn>
                                        <p:tgtEl>
                                          <p:spTgt spid="11"/>
                                        </p:tgtEl>
                                      </p:cBhvr>
                                    </p:animEffect>
                                    <p:anim calcmode="lin" valueType="num">
                                      <p:cBhvr>
                                        <p:cTn id="59"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64" dur="13">
                                          <p:stCondLst>
                                            <p:cond delay="325"/>
                                          </p:stCondLst>
                                        </p:cTn>
                                        <p:tgtEl>
                                          <p:spTgt spid="11"/>
                                        </p:tgtEl>
                                      </p:cBhvr>
                                      <p:to x="100000" y="60000"/>
                                    </p:animScale>
                                    <p:animScale>
                                      <p:cBhvr>
                                        <p:cTn id="65" dur="83" decel="50000">
                                          <p:stCondLst>
                                            <p:cond delay="338"/>
                                          </p:stCondLst>
                                        </p:cTn>
                                        <p:tgtEl>
                                          <p:spTgt spid="11"/>
                                        </p:tgtEl>
                                      </p:cBhvr>
                                      <p:to x="100000" y="100000"/>
                                    </p:animScale>
                                    <p:animScale>
                                      <p:cBhvr>
                                        <p:cTn id="66" dur="13">
                                          <p:stCondLst>
                                            <p:cond delay="656"/>
                                          </p:stCondLst>
                                        </p:cTn>
                                        <p:tgtEl>
                                          <p:spTgt spid="11"/>
                                        </p:tgtEl>
                                      </p:cBhvr>
                                      <p:to x="100000" y="80000"/>
                                    </p:animScale>
                                    <p:animScale>
                                      <p:cBhvr>
                                        <p:cTn id="67" dur="83" decel="50000">
                                          <p:stCondLst>
                                            <p:cond delay="669"/>
                                          </p:stCondLst>
                                        </p:cTn>
                                        <p:tgtEl>
                                          <p:spTgt spid="11"/>
                                        </p:tgtEl>
                                      </p:cBhvr>
                                      <p:to x="100000" y="100000"/>
                                    </p:animScale>
                                    <p:animScale>
                                      <p:cBhvr>
                                        <p:cTn id="68" dur="13">
                                          <p:stCondLst>
                                            <p:cond delay="821"/>
                                          </p:stCondLst>
                                        </p:cTn>
                                        <p:tgtEl>
                                          <p:spTgt spid="11"/>
                                        </p:tgtEl>
                                      </p:cBhvr>
                                      <p:to x="100000" y="90000"/>
                                    </p:animScale>
                                    <p:animScale>
                                      <p:cBhvr>
                                        <p:cTn id="69" dur="83" decel="50000">
                                          <p:stCondLst>
                                            <p:cond delay="834"/>
                                          </p:stCondLst>
                                        </p:cTn>
                                        <p:tgtEl>
                                          <p:spTgt spid="11"/>
                                        </p:tgtEl>
                                      </p:cBhvr>
                                      <p:to x="100000" y="100000"/>
                                    </p:animScale>
                                    <p:animScale>
                                      <p:cBhvr>
                                        <p:cTn id="70" dur="13">
                                          <p:stCondLst>
                                            <p:cond delay="904"/>
                                          </p:stCondLst>
                                        </p:cTn>
                                        <p:tgtEl>
                                          <p:spTgt spid="11"/>
                                        </p:tgtEl>
                                      </p:cBhvr>
                                      <p:to x="100000" y="95000"/>
                                    </p:animScale>
                                    <p:animScale>
                                      <p:cBhvr>
                                        <p:cTn id="71" dur="83" decel="50000">
                                          <p:stCondLst>
                                            <p:cond delay="917"/>
                                          </p:stCondLst>
                                        </p:cTn>
                                        <p:tgtEl>
                                          <p:spTgt spid="11"/>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down)">
                                      <p:cBhvr>
                                        <p:cTn id="76" dur="290">
                                          <p:stCondLst>
                                            <p:cond delay="0"/>
                                          </p:stCondLst>
                                        </p:cTn>
                                        <p:tgtEl>
                                          <p:spTgt spid="12"/>
                                        </p:tgtEl>
                                      </p:cBhvr>
                                    </p:animEffect>
                                    <p:anim calcmode="lin" valueType="num">
                                      <p:cBhvr>
                                        <p:cTn id="77"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82" dur="13">
                                          <p:stCondLst>
                                            <p:cond delay="325"/>
                                          </p:stCondLst>
                                        </p:cTn>
                                        <p:tgtEl>
                                          <p:spTgt spid="12"/>
                                        </p:tgtEl>
                                      </p:cBhvr>
                                      <p:to x="100000" y="60000"/>
                                    </p:animScale>
                                    <p:animScale>
                                      <p:cBhvr>
                                        <p:cTn id="83" dur="83" decel="50000">
                                          <p:stCondLst>
                                            <p:cond delay="338"/>
                                          </p:stCondLst>
                                        </p:cTn>
                                        <p:tgtEl>
                                          <p:spTgt spid="12"/>
                                        </p:tgtEl>
                                      </p:cBhvr>
                                      <p:to x="100000" y="100000"/>
                                    </p:animScale>
                                    <p:animScale>
                                      <p:cBhvr>
                                        <p:cTn id="84" dur="13">
                                          <p:stCondLst>
                                            <p:cond delay="656"/>
                                          </p:stCondLst>
                                        </p:cTn>
                                        <p:tgtEl>
                                          <p:spTgt spid="12"/>
                                        </p:tgtEl>
                                      </p:cBhvr>
                                      <p:to x="100000" y="80000"/>
                                    </p:animScale>
                                    <p:animScale>
                                      <p:cBhvr>
                                        <p:cTn id="85" dur="83" decel="50000">
                                          <p:stCondLst>
                                            <p:cond delay="669"/>
                                          </p:stCondLst>
                                        </p:cTn>
                                        <p:tgtEl>
                                          <p:spTgt spid="12"/>
                                        </p:tgtEl>
                                      </p:cBhvr>
                                      <p:to x="100000" y="100000"/>
                                    </p:animScale>
                                    <p:animScale>
                                      <p:cBhvr>
                                        <p:cTn id="86" dur="13">
                                          <p:stCondLst>
                                            <p:cond delay="821"/>
                                          </p:stCondLst>
                                        </p:cTn>
                                        <p:tgtEl>
                                          <p:spTgt spid="12"/>
                                        </p:tgtEl>
                                      </p:cBhvr>
                                      <p:to x="100000" y="90000"/>
                                    </p:animScale>
                                    <p:animScale>
                                      <p:cBhvr>
                                        <p:cTn id="87" dur="83" decel="50000">
                                          <p:stCondLst>
                                            <p:cond delay="834"/>
                                          </p:stCondLst>
                                        </p:cTn>
                                        <p:tgtEl>
                                          <p:spTgt spid="12"/>
                                        </p:tgtEl>
                                      </p:cBhvr>
                                      <p:to x="100000" y="100000"/>
                                    </p:animScale>
                                    <p:animScale>
                                      <p:cBhvr>
                                        <p:cTn id="88" dur="13">
                                          <p:stCondLst>
                                            <p:cond delay="904"/>
                                          </p:stCondLst>
                                        </p:cTn>
                                        <p:tgtEl>
                                          <p:spTgt spid="12"/>
                                        </p:tgtEl>
                                      </p:cBhvr>
                                      <p:to x="100000" y="95000"/>
                                    </p:animScale>
                                    <p:animScale>
                                      <p:cBhvr>
                                        <p:cTn id="89" dur="83" decel="50000">
                                          <p:stCondLst>
                                            <p:cond delay="917"/>
                                          </p:stCondLst>
                                        </p:cTn>
                                        <p:tgtEl>
                                          <p:spTgt spid="12"/>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down)">
                                      <p:cBhvr>
                                        <p:cTn id="94" dur="290">
                                          <p:stCondLst>
                                            <p:cond delay="0"/>
                                          </p:stCondLst>
                                        </p:cTn>
                                        <p:tgtEl>
                                          <p:spTgt spid="13"/>
                                        </p:tgtEl>
                                      </p:cBhvr>
                                    </p:animEffect>
                                    <p:anim calcmode="lin" valueType="num">
                                      <p:cBhvr>
                                        <p:cTn id="95"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00" dur="13">
                                          <p:stCondLst>
                                            <p:cond delay="325"/>
                                          </p:stCondLst>
                                        </p:cTn>
                                        <p:tgtEl>
                                          <p:spTgt spid="13"/>
                                        </p:tgtEl>
                                      </p:cBhvr>
                                      <p:to x="100000" y="60000"/>
                                    </p:animScale>
                                    <p:animScale>
                                      <p:cBhvr>
                                        <p:cTn id="101" dur="83" decel="50000">
                                          <p:stCondLst>
                                            <p:cond delay="338"/>
                                          </p:stCondLst>
                                        </p:cTn>
                                        <p:tgtEl>
                                          <p:spTgt spid="13"/>
                                        </p:tgtEl>
                                      </p:cBhvr>
                                      <p:to x="100000" y="100000"/>
                                    </p:animScale>
                                    <p:animScale>
                                      <p:cBhvr>
                                        <p:cTn id="102" dur="13">
                                          <p:stCondLst>
                                            <p:cond delay="656"/>
                                          </p:stCondLst>
                                        </p:cTn>
                                        <p:tgtEl>
                                          <p:spTgt spid="13"/>
                                        </p:tgtEl>
                                      </p:cBhvr>
                                      <p:to x="100000" y="80000"/>
                                    </p:animScale>
                                    <p:animScale>
                                      <p:cBhvr>
                                        <p:cTn id="103" dur="83" decel="50000">
                                          <p:stCondLst>
                                            <p:cond delay="669"/>
                                          </p:stCondLst>
                                        </p:cTn>
                                        <p:tgtEl>
                                          <p:spTgt spid="13"/>
                                        </p:tgtEl>
                                      </p:cBhvr>
                                      <p:to x="100000" y="100000"/>
                                    </p:animScale>
                                    <p:animScale>
                                      <p:cBhvr>
                                        <p:cTn id="104" dur="13">
                                          <p:stCondLst>
                                            <p:cond delay="821"/>
                                          </p:stCondLst>
                                        </p:cTn>
                                        <p:tgtEl>
                                          <p:spTgt spid="13"/>
                                        </p:tgtEl>
                                      </p:cBhvr>
                                      <p:to x="100000" y="90000"/>
                                    </p:animScale>
                                    <p:animScale>
                                      <p:cBhvr>
                                        <p:cTn id="105" dur="83" decel="50000">
                                          <p:stCondLst>
                                            <p:cond delay="834"/>
                                          </p:stCondLst>
                                        </p:cTn>
                                        <p:tgtEl>
                                          <p:spTgt spid="13"/>
                                        </p:tgtEl>
                                      </p:cBhvr>
                                      <p:to x="100000" y="100000"/>
                                    </p:animScale>
                                    <p:animScale>
                                      <p:cBhvr>
                                        <p:cTn id="106" dur="13">
                                          <p:stCondLst>
                                            <p:cond delay="904"/>
                                          </p:stCondLst>
                                        </p:cTn>
                                        <p:tgtEl>
                                          <p:spTgt spid="13"/>
                                        </p:tgtEl>
                                      </p:cBhvr>
                                      <p:to x="100000" y="95000"/>
                                    </p:animScale>
                                    <p:animScale>
                                      <p:cBhvr>
                                        <p:cTn id="107" dur="83" decel="50000">
                                          <p:stCondLst>
                                            <p:cond delay="917"/>
                                          </p:stCondLst>
                                        </p:cTn>
                                        <p:tgtEl>
                                          <p:spTgt spid="13"/>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290">
                                          <p:stCondLst>
                                            <p:cond delay="0"/>
                                          </p:stCondLst>
                                        </p:cTn>
                                        <p:tgtEl>
                                          <p:spTgt spid="14"/>
                                        </p:tgtEl>
                                      </p:cBhvr>
                                    </p:animEffect>
                                    <p:anim calcmode="lin" valueType="num">
                                      <p:cBhvr>
                                        <p:cTn id="113"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4"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5"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16"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17"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18" dur="13">
                                          <p:stCondLst>
                                            <p:cond delay="325"/>
                                          </p:stCondLst>
                                        </p:cTn>
                                        <p:tgtEl>
                                          <p:spTgt spid="14"/>
                                        </p:tgtEl>
                                      </p:cBhvr>
                                      <p:to x="100000" y="60000"/>
                                    </p:animScale>
                                    <p:animScale>
                                      <p:cBhvr>
                                        <p:cTn id="119" dur="83" decel="50000">
                                          <p:stCondLst>
                                            <p:cond delay="338"/>
                                          </p:stCondLst>
                                        </p:cTn>
                                        <p:tgtEl>
                                          <p:spTgt spid="14"/>
                                        </p:tgtEl>
                                      </p:cBhvr>
                                      <p:to x="100000" y="100000"/>
                                    </p:animScale>
                                    <p:animScale>
                                      <p:cBhvr>
                                        <p:cTn id="120" dur="13">
                                          <p:stCondLst>
                                            <p:cond delay="656"/>
                                          </p:stCondLst>
                                        </p:cTn>
                                        <p:tgtEl>
                                          <p:spTgt spid="14"/>
                                        </p:tgtEl>
                                      </p:cBhvr>
                                      <p:to x="100000" y="80000"/>
                                    </p:animScale>
                                    <p:animScale>
                                      <p:cBhvr>
                                        <p:cTn id="121" dur="83" decel="50000">
                                          <p:stCondLst>
                                            <p:cond delay="669"/>
                                          </p:stCondLst>
                                        </p:cTn>
                                        <p:tgtEl>
                                          <p:spTgt spid="14"/>
                                        </p:tgtEl>
                                      </p:cBhvr>
                                      <p:to x="100000" y="100000"/>
                                    </p:animScale>
                                    <p:animScale>
                                      <p:cBhvr>
                                        <p:cTn id="122" dur="13">
                                          <p:stCondLst>
                                            <p:cond delay="821"/>
                                          </p:stCondLst>
                                        </p:cTn>
                                        <p:tgtEl>
                                          <p:spTgt spid="14"/>
                                        </p:tgtEl>
                                      </p:cBhvr>
                                      <p:to x="100000" y="90000"/>
                                    </p:animScale>
                                    <p:animScale>
                                      <p:cBhvr>
                                        <p:cTn id="123" dur="83" decel="50000">
                                          <p:stCondLst>
                                            <p:cond delay="834"/>
                                          </p:stCondLst>
                                        </p:cTn>
                                        <p:tgtEl>
                                          <p:spTgt spid="14"/>
                                        </p:tgtEl>
                                      </p:cBhvr>
                                      <p:to x="100000" y="100000"/>
                                    </p:animScale>
                                    <p:animScale>
                                      <p:cBhvr>
                                        <p:cTn id="124" dur="13">
                                          <p:stCondLst>
                                            <p:cond delay="904"/>
                                          </p:stCondLst>
                                        </p:cTn>
                                        <p:tgtEl>
                                          <p:spTgt spid="14"/>
                                        </p:tgtEl>
                                      </p:cBhvr>
                                      <p:to x="100000" y="95000"/>
                                    </p:animScale>
                                    <p:animScale>
                                      <p:cBhvr>
                                        <p:cTn id="125" dur="83" decel="50000">
                                          <p:stCondLst>
                                            <p:cond delay="917"/>
                                          </p:stCondLst>
                                        </p:cTn>
                                        <p:tgtEl>
                                          <p:spTgt spid="14"/>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wipe(down)">
                                      <p:cBhvr>
                                        <p:cTn id="130" dur="290">
                                          <p:stCondLst>
                                            <p:cond delay="0"/>
                                          </p:stCondLst>
                                        </p:cTn>
                                        <p:tgtEl>
                                          <p:spTgt spid="15"/>
                                        </p:tgtEl>
                                      </p:cBhvr>
                                    </p:animEffect>
                                    <p:anim calcmode="lin" valueType="num">
                                      <p:cBhvr>
                                        <p:cTn id="131"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2"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3"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34"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35"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36" dur="13">
                                          <p:stCondLst>
                                            <p:cond delay="325"/>
                                          </p:stCondLst>
                                        </p:cTn>
                                        <p:tgtEl>
                                          <p:spTgt spid="15"/>
                                        </p:tgtEl>
                                      </p:cBhvr>
                                      <p:to x="100000" y="60000"/>
                                    </p:animScale>
                                    <p:animScale>
                                      <p:cBhvr>
                                        <p:cTn id="137" dur="83" decel="50000">
                                          <p:stCondLst>
                                            <p:cond delay="338"/>
                                          </p:stCondLst>
                                        </p:cTn>
                                        <p:tgtEl>
                                          <p:spTgt spid="15"/>
                                        </p:tgtEl>
                                      </p:cBhvr>
                                      <p:to x="100000" y="100000"/>
                                    </p:animScale>
                                    <p:animScale>
                                      <p:cBhvr>
                                        <p:cTn id="138" dur="13">
                                          <p:stCondLst>
                                            <p:cond delay="656"/>
                                          </p:stCondLst>
                                        </p:cTn>
                                        <p:tgtEl>
                                          <p:spTgt spid="15"/>
                                        </p:tgtEl>
                                      </p:cBhvr>
                                      <p:to x="100000" y="80000"/>
                                    </p:animScale>
                                    <p:animScale>
                                      <p:cBhvr>
                                        <p:cTn id="139" dur="83" decel="50000">
                                          <p:stCondLst>
                                            <p:cond delay="669"/>
                                          </p:stCondLst>
                                        </p:cTn>
                                        <p:tgtEl>
                                          <p:spTgt spid="15"/>
                                        </p:tgtEl>
                                      </p:cBhvr>
                                      <p:to x="100000" y="100000"/>
                                    </p:animScale>
                                    <p:animScale>
                                      <p:cBhvr>
                                        <p:cTn id="140" dur="13">
                                          <p:stCondLst>
                                            <p:cond delay="821"/>
                                          </p:stCondLst>
                                        </p:cTn>
                                        <p:tgtEl>
                                          <p:spTgt spid="15"/>
                                        </p:tgtEl>
                                      </p:cBhvr>
                                      <p:to x="100000" y="90000"/>
                                    </p:animScale>
                                    <p:animScale>
                                      <p:cBhvr>
                                        <p:cTn id="141" dur="83" decel="50000">
                                          <p:stCondLst>
                                            <p:cond delay="834"/>
                                          </p:stCondLst>
                                        </p:cTn>
                                        <p:tgtEl>
                                          <p:spTgt spid="15"/>
                                        </p:tgtEl>
                                      </p:cBhvr>
                                      <p:to x="100000" y="100000"/>
                                    </p:animScale>
                                    <p:animScale>
                                      <p:cBhvr>
                                        <p:cTn id="142" dur="13">
                                          <p:stCondLst>
                                            <p:cond delay="904"/>
                                          </p:stCondLst>
                                        </p:cTn>
                                        <p:tgtEl>
                                          <p:spTgt spid="15"/>
                                        </p:tgtEl>
                                      </p:cBhvr>
                                      <p:to x="100000" y="95000"/>
                                    </p:animScale>
                                    <p:animScale>
                                      <p:cBhvr>
                                        <p:cTn id="143" dur="83" decel="50000">
                                          <p:stCondLst>
                                            <p:cond delay="917"/>
                                          </p:stCondLst>
                                        </p:cTn>
                                        <p:tgtEl>
                                          <p:spTgt spid="15"/>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6"/>
                                        </p:tgtEl>
                                        <p:attrNameLst>
                                          <p:attrName>style.visibility</p:attrName>
                                        </p:attrNameLst>
                                      </p:cBhvr>
                                      <p:to>
                                        <p:strVal val="visible"/>
                                      </p:to>
                                    </p:set>
                                    <p:animEffect transition="in" filter="fade">
                                      <p:cBhvr>
                                        <p:cTn id="148" dur="500"/>
                                        <p:tgtEl>
                                          <p:spTgt spid="16"/>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7"/>
                                        </p:tgtEl>
                                        <p:attrNameLst>
                                          <p:attrName>style.visibility</p:attrName>
                                        </p:attrNameLst>
                                      </p:cBhvr>
                                      <p:to>
                                        <p:strVal val="visible"/>
                                      </p:to>
                                    </p:set>
                                    <p:animEffect transition="in" filter="fade">
                                      <p:cBhvr>
                                        <p:cTn id="153" dur="500"/>
                                        <p:tgtEl>
                                          <p:spTgt spid="17"/>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8"/>
                                        </p:tgtEl>
                                        <p:attrNameLst>
                                          <p:attrName>style.visibility</p:attrName>
                                        </p:attrNameLst>
                                      </p:cBhvr>
                                      <p:to>
                                        <p:strVal val="visible"/>
                                      </p:to>
                                    </p:set>
                                    <p:animEffect transition="in" filter="fade">
                                      <p:cBhvr>
                                        <p:cTn id="1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9"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279401"/>
            <a:ext cx="6807200" cy="609599"/>
          </a:xfrm>
        </p:spPr>
        <p:txBody>
          <a:bodyPr>
            <a:normAutofit/>
          </a:bodyPr>
          <a:lstStyle/>
          <a:p>
            <a:pPr marL="0" indent="0">
              <a:buNone/>
            </a:pPr>
            <a:r>
              <a:rPr lang="en-GB" dirty="0">
                <a:latin typeface="Arial" panose="020B0604020202020204" pitchFamily="34" charset="0"/>
                <a:cs typeface="Arial" panose="020B0604020202020204" pitchFamily="34" charset="0"/>
              </a:rPr>
              <a:t>ATOMS – What are they made of?</a:t>
            </a:r>
          </a:p>
        </p:txBody>
      </p:sp>
      <p:sp>
        <p:nvSpPr>
          <p:cNvPr id="5" name="Content Placeholder 2"/>
          <p:cNvSpPr txBox="1">
            <a:spLocks/>
          </p:cNvSpPr>
          <p:nvPr/>
        </p:nvSpPr>
        <p:spPr>
          <a:xfrm>
            <a:off x="304800" y="1094901"/>
            <a:ext cx="9855200" cy="403700"/>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3200" dirty="0">
                <a:latin typeface="Arial" panose="020B0604020202020204" pitchFamily="34" charset="0"/>
                <a:cs typeface="Arial" panose="020B0604020202020204" pitchFamily="34" charset="0"/>
              </a:rPr>
              <a:t>With the exception of the simplest atom (Hydrogen), atoms are made of:</a:t>
            </a:r>
          </a:p>
        </p:txBody>
      </p:sp>
      <p:sp>
        <p:nvSpPr>
          <p:cNvPr id="6" name="Content Placeholder 2"/>
          <p:cNvSpPr txBox="1">
            <a:spLocks/>
          </p:cNvSpPr>
          <p:nvPr/>
        </p:nvSpPr>
        <p:spPr>
          <a:xfrm>
            <a:off x="304800" y="1896355"/>
            <a:ext cx="2032000" cy="403700"/>
          </a:xfrm>
          <a:prstGeom prst="rect">
            <a:avLst/>
          </a:prstGeom>
          <a:solidFill>
            <a:srgbClr val="FF0000"/>
          </a:solidFill>
        </p:spPr>
        <p:txBody>
          <a:bodyPr vert="horz">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GB" sz="3200" dirty="0">
                <a:latin typeface="Arial" panose="020B0604020202020204" pitchFamily="34" charset="0"/>
                <a:cs typeface="Arial" panose="020B0604020202020204" pitchFamily="34" charset="0"/>
              </a:rPr>
              <a:t>Protons</a:t>
            </a:r>
          </a:p>
        </p:txBody>
      </p:sp>
      <p:sp>
        <p:nvSpPr>
          <p:cNvPr id="7" name="Content Placeholder 2"/>
          <p:cNvSpPr txBox="1">
            <a:spLocks/>
          </p:cNvSpPr>
          <p:nvPr/>
        </p:nvSpPr>
        <p:spPr>
          <a:xfrm>
            <a:off x="304800" y="2413001"/>
            <a:ext cx="2032000" cy="403700"/>
          </a:xfrm>
          <a:prstGeom prst="rect">
            <a:avLst/>
          </a:prstGeom>
          <a:solidFill>
            <a:srgbClr val="0070C0"/>
          </a:solidFill>
        </p:spPr>
        <p:txBody>
          <a:bodyPr vert="horz">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GB" sz="3200" dirty="0">
                <a:latin typeface="Arial" panose="020B0604020202020204" pitchFamily="34" charset="0"/>
                <a:cs typeface="Arial" panose="020B0604020202020204" pitchFamily="34" charset="0"/>
              </a:rPr>
              <a:t>Neutrons</a:t>
            </a:r>
          </a:p>
        </p:txBody>
      </p:sp>
      <p:sp>
        <p:nvSpPr>
          <p:cNvPr id="8" name="Content Placeholder 2"/>
          <p:cNvSpPr txBox="1">
            <a:spLocks/>
          </p:cNvSpPr>
          <p:nvPr/>
        </p:nvSpPr>
        <p:spPr>
          <a:xfrm>
            <a:off x="322093" y="2921001"/>
            <a:ext cx="2032000" cy="403700"/>
          </a:xfrm>
          <a:prstGeom prst="rect">
            <a:avLst/>
          </a:prstGeom>
          <a:solidFill>
            <a:srgbClr val="00B050"/>
          </a:solidFill>
        </p:spPr>
        <p:txBody>
          <a:bodyPr vert="horz">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GB" sz="3200" dirty="0">
                <a:latin typeface="Arial" panose="020B0604020202020204" pitchFamily="34" charset="0"/>
                <a:cs typeface="Arial" panose="020B0604020202020204" pitchFamily="34" charset="0"/>
              </a:rPr>
              <a:t>Electrons</a:t>
            </a:r>
          </a:p>
        </p:txBody>
      </p:sp>
      <p:sp>
        <p:nvSpPr>
          <p:cNvPr id="9" name="Content Placeholder 2"/>
          <p:cNvSpPr txBox="1">
            <a:spLocks/>
          </p:cNvSpPr>
          <p:nvPr/>
        </p:nvSpPr>
        <p:spPr>
          <a:xfrm>
            <a:off x="3990108" y="1896355"/>
            <a:ext cx="8737600" cy="4037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These carry a positive charge (+1) and weigh 1.6726 x 10</a:t>
            </a:r>
            <a:r>
              <a:rPr lang="en-GB" sz="2133" baseline="30000" dirty="0">
                <a:latin typeface="Arial" panose="020B0604020202020204" pitchFamily="34" charset="0"/>
                <a:cs typeface="Arial" panose="020B0604020202020204" pitchFamily="34" charset="0"/>
              </a:rPr>
              <a:t>-27 </a:t>
            </a:r>
            <a:r>
              <a:rPr lang="en-GB" sz="2133" dirty="0">
                <a:latin typeface="Arial" panose="020B0604020202020204" pitchFamily="34" charset="0"/>
                <a:cs typeface="Arial" panose="020B0604020202020204" pitchFamily="34" charset="0"/>
              </a:rPr>
              <a:t>Kg</a:t>
            </a:r>
          </a:p>
        </p:txBody>
      </p:sp>
      <p:sp>
        <p:nvSpPr>
          <p:cNvPr id="10" name="Content Placeholder 2"/>
          <p:cNvSpPr txBox="1">
            <a:spLocks/>
          </p:cNvSpPr>
          <p:nvPr/>
        </p:nvSpPr>
        <p:spPr>
          <a:xfrm>
            <a:off x="3990108" y="2413001"/>
            <a:ext cx="8737600" cy="4037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These carry NO charge (0) and weigh 1.6749 x 10</a:t>
            </a:r>
            <a:r>
              <a:rPr lang="en-GB" sz="2133" baseline="30000" dirty="0">
                <a:latin typeface="Arial" panose="020B0604020202020204" pitchFamily="34" charset="0"/>
                <a:cs typeface="Arial" panose="020B0604020202020204" pitchFamily="34" charset="0"/>
              </a:rPr>
              <a:t>-27 </a:t>
            </a:r>
            <a:r>
              <a:rPr lang="en-GB" sz="2133" dirty="0">
                <a:latin typeface="Arial" panose="020B0604020202020204" pitchFamily="34" charset="0"/>
                <a:cs typeface="Arial" panose="020B0604020202020204" pitchFamily="34" charset="0"/>
              </a:rPr>
              <a:t>Kg</a:t>
            </a:r>
          </a:p>
        </p:txBody>
      </p:sp>
      <p:sp>
        <p:nvSpPr>
          <p:cNvPr id="11" name="Content Placeholder 2"/>
          <p:cNvSpPr txBox="1">
            <a:spLocks/>
          </p:cNvSpPr>
          <p:nvPr/>
        </p:nvSpPr>
        <p:spPr>
          <a:xfrm>
            <a:off x="3990108" y="2921001"/>
            <a:ext cx="8940800" cy="4037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These carry a negative charge (-1) and weigh 9.1 x 10</a:t>
            </a:r>
            <a:r>
              <a:rPr lang="en-GB" sz="2133" baseline="30000" dirty="0">
                <a:latin typeface="Arial" panose="020B0604020202020204" pitchFamily="34" charset="0"/>
                <a:cs typeface="Arial" panose="020B0604020202020204" pitchFamily="34" charset="0"/>
              </a:rPr>
              <a:t>-31 </a:t>
            </a:r>
            <a:r>
              <a:rPr lang="en-GB" sz="2133" dirty="0">
                <a:latin typeface="Arial" panose="020B0604020202020204" pitchFamily="34" charset="0"/>
                <a:cs typeface="Arial" panose="020B0604020202020204" pitchFamily="34" charset="0"/>
              </a:rPr>
              <a:t>Kg</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107" y="3683000"/>
            <a:ext cx="2540000" cy="2540000"/>
          </a:xfrm>
          <a:prstGeom prst="rect">
            <a:avLst/>
          </a:prstGeom>
        </p:spPr>
      </p:pic>
      <p:cxnSp>
        <p:nvCxnSpPr>
          <p:cNvPr id="14" name="Straight Arrow Connector 13"/>
          <p:cNvCxnSpPr>
            <a:cxnSpLocks/>
            <a:stCxn id="6" idx="3"/>
          </p:cNvCxnSpPr>
          <p:nvPr/>
        </p:nvCxnSpPr>
        <p:spPr>
          <a:xfrm>
            <a:off x="2336800" y="2098205"/>
            <a:ext cx="2743200" cy="2459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336800" y="2617552"/>
            <a:ext cx="2447046" cy="2476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1317557" y="3324701"/>
            <a:ext cx="2567111" cy="2762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6491674-A221-4333-8E93-CDC356AD92B0}"/>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3884668" y="5828937"/>
            <a:ext cx="788125" cy="788125"/>
          </a:xfrm>
          <a:prstGeom prst="rect">
            <a:avLst/>
          </a:prstGeom>
        </p:spPr>
      </p:pic>
    </p:spTree>
    <p:custDataLst>
      <p:tags r:id="rId1"/>
    </p:custDataLst>
    <p:extLst>
      <p:ext uri="{BB962C8B-B14F-4D97-AF65-F5344CB8AC3E}">
        <p14:creationId xmlns:p14="http://schemas.microsoft.com/office/powerpoint/2010/main" val="35720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278" y="1453936"/>
            <a:ext cx="2540000" cy="2540000"/>
          </a:xfrm>
          <a:prstGeom prst="rect">
            <a:avLst/>
          </a:prstGeom>
        </p:spPr>
      </p:pic>
      <p:pic>
        <p:nvPicPr>
          <p:cNvPr id="16" name="Picture 15">
            <a:extLst>
              <a:ext uri="{FF2B5EF4-FFF2-40B4-BE49-F238E27FC236}">
                <a16:creationId xmlns:a16="http://schemas.microsoft.com/office/drawing/2014/main" id="{F6491674-A221-4333-8E93-CDC356AD92B0}"/>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1584814" y="490319"/>
            <a:ext cx="788125" cy="788125"/>
          </a:xfrm>
          <a:prstGeom prst="rect">
            <a:avLst/>
          </a:prstGeom>
        </p:spPr>
      </p:pic>
      <p:pic>
        <p:nvPicPr>
          <p:cNvPr id="17" name="Picture 16">
            <a:extLst>
              <a:ext uri="{FF2B5EF4-FFF2-40B4-BE49-F238E27FC236}">
                <a16:creationId xmlns:a16="http://schemas.microsoft.com/office/drawing/2014/main" id="{47A73C23-F78F-4C20-8EAA-2520FE8C2E57}"/>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3002595" y="490318"/>
            <a:ext cx="788125" cy="788125"/>
          </a:xfrm>
          <a:prstGeom prst="rect">
            <a:avLst/>
          </a:prstGeom>
        </p:spPr>
      </p:pic>
      <p:pic>
        <p:nvPicPr>
          <p:cNvPr id="19" name="Picture 18">
            <a:extLst>
              <a:ext uri="{FF2B5EF4-FFF2-40B4-BE49-F238E27FC236}">
                <a16:creationId xmlns:a16="http://schemas.microsoft.com/office/drawing/2014/main" id="{EC15E583-8829-4EC0-90F2-1E51B4F9B491}"/>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1584814" y="4134064"/>
            <a:ext cx="788125" cy="788125"/>
          </a:xfrm>
          <a:prstGeom prst="rect">
            <a:avLst/>
          </a:prstGeom>
        </p:spPr>
      </p:pic>
      <p:pic>
        <p:nvPicPr>
          <p:cNvPr id="20" name="Picture 19">
            <a:extLst>
              <a:ext uri="{FF2B5EF4-FFF2-40B4-BE49-F238E27FC236}">
                <a16:creationId xmlns:a16="http://schemas.microsoft.com/office/drawing/2014/main" id="{F2305803-A8C9-4207-9CB8-F1F2E0FB2F36}"/>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3002595" y="4134063"/>
            <a:ext cx="788125" cy="788125"/>
          </a:xfrm>
          <a:prstGeom prst="rect">
            <a:avLst/>
          </a:prstGeom>
        </p:spPr>
      </p:pic>
      <p:pic>
        <p:nvPicPr>
          <p:cNvPr id="21" name="Picture 20">
            <a:extLst>
              <a:ext uri="{FF2B5EF4-FFF2-40B4-BE49-F238E27FC236}">
                <a16:creationId xmlns:a16="http://schemas.microsoft.com/office/drawing/2014/main" id="{F52E4AFC-6829-4D05-B648-8713A0B68864}"/>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235529" y="1607921"/>
            <a:ext cx="788125" cy="788125"/>
          </a:xfrm>
          <a:prstGeom prst="rect">
            <a:avLst/>
          </a:prstGeom>
        </p:spPr>
      </p:pic>
      <p:pic>
        <p:nvPicPr>
          <p:cNvPr id="22" name="Picture 21">
            <a:extLst>
              <a:ext uri="{FF2B5EF4-FFF2-40B4-BE49-F238E27FC236}">
                <a16:creationId xmlns:a16="http://schemas.microsoft.com/office/drawing/2014/main" id="{D5D16490-73B0-4A6E-ABB3-B6919AF82E94}"/>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235529" y="3011848"/>
            <a:ext cx="788125" cy="788125"/>
          </a:xfrm>
          <a:prstGeom prst="rect">
            <a:avLst/>
          </a:prstGeom>
        </p:spPr>
      </p:pic>
      <p:pic>
        <p:nvPicPr>
          <p:cNvPr id="23" name="Picture 22">
            <a:extLst>
              <a:ext uri="{FF2B5EF4-FFF2-40B4-BE49-F238E27FC236}">
                <a16:creationId xmlns:a16="http://schemas.microsoft.com/office/drawing/2014/main" id="{BDB57A19-A228-40AD-9F93-BD3D4AA79A7C}"/>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4444274" y="1607921"/>
            <a:ext cx="788125" cy="788125"/>
          </a:xfrm>
          <a:prstGeom prst="rect">
            <a:avLst/>
          </a:prstGeom>
        </p:spPr>
      </p:pic>
      <p:pic>
        <p:nvPicPr>
          <p:cNvPr id="24" name="Picture 23">
            <a:extLst>
              <a:ext uri="{FF2B5EF4-FFF2-40B4-BE49-F238E27FC236}">
                <a16:creationId xmlns:a16="http://schemas.microsoft.com/office/drawing/2014/main" id="{AC7F5EB4-F5F1-4BB6-ACC2-15F03FFC4A32}"/>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4444274" y="3011848"/>
            <a:ext cx="788125" cy="788125"/>
          </a:xfrm>
          <a:prstGeom prst="rect">
            <a:avLst/>
          </a:prstGeom>
        </p:spPr>
      </p:pic>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5523344" y="682529"/>
            <a:ext cx="6188363" cy="1164743"/>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Because PROTONS have a +1 charge, the more of them we have in an atom, the more “charged” the atom will become.</a:t>
            </a:r>
          </a:p>
        </p:txBody>
      </p:sp>
      <p:sp>
        <p:nvSpPr>
          <p:cNvPr id="26" name="Content Placeholder 2">
            <a:extLst>
              <a:ext uri="{FF2B5EF4-FFF2-40B4-BE49-F238E27FC236}">
                <a16:creationId xmlns:a16="http://schemas.microsoft.com/office/drawing/2014/main" id="{0550935F-6DE2-4733-91DE-82C0FAE3F207}"/>
              </a:ext>
            </a:extLst>
          </p:cNvPr>
          <p:cNvSpPr txBox="1">
            <a:spLocks/>
          </p:cNvSpPr>
          <p:nvPr/>
        </p:nvSpPr>
        <p:spPr>
          <a:xfrm>
            <a:off x="5523344" y="1847273"/>
            <a:ext cx="6188363" cy="43411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But ….</a:t>
            </a:r>
          </a:p>
        </p:txBody>
      </p:sp>
      <p:sp>
        <p:nvSpPr>
          <p:cNvPr id="27" name="Content Placeholder 2">
            <a:extLst>
              <a:ext uri="{FF2B5EF4-FFF2-40B4-BE49-F238E27FC236}">
                <a16:creationId xmlns:a16="http://schemas.microsoft.com/office/drawing/2014/main" id="{02D4876D-89EF-4BDE-9368-DA4B76D6C1E7}"/>
              </a:ext>
            </a:extLst>
          </p:cNvPr>
          <p:cNvSpPr txBox="1">
            <a:spLocks/>
          </p:cNvSpPr>
          <p:nvPr/>
        </p:nvSpPr>
        <p:spPr>
          <a:xfrm>
            <a:off x="5523344" y="2400664"/>
            <a:ext cx="6188363" cy="1164571"/>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Scientists KNOW that Atoms are NOT charged (normally) they are “Electrically Neutral” so where have all the +1’s gone?</a:t>
            </a:r>
          </a:p>
        </p:txBody>
      </p:sp>
      <p:sp>
        <p:nvSpPr>
          <p:cNvPr id="28" name="Content Placeholder 2">
            <a:extLst>
              <a:ext uri="{FF2B5EF4-FFF2-40B4-BE49-F238E27FC236}">
                <a16:creationId xmlns:a16="http://schemas.microsoft.com/office/drawing/2014/main" id="{F99A2545-392D-407F-86C9-048B1F7C664A}"/>
              </a:ext>
            </a:extLst>
          </p:cNvPr>
          <p:cNvSpPr txBox="1">
            <a:spLocks/>
          </p:cNvSpPr>
          <p:nvPr/>
        </p:nvSpPr>
        <p:spPr>
          <a:xfrm>
            <a:off x="5523343" y="3684516"/>
            <a:ext cx="6188363" cy="1164571"/>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Well …. The ELECTRONS as we know have -1 charges, so if the atom is NEUTRAL, what is this telling us? (discuss)</a:t>
            </a:r>
          </a:p>
        </p:txBody>
      </p:sp>
      <p:pic>
        <p:nvPicPr>
          <p:cNvPr id="29" name="Picture 28">
            <a:extLst>
              <a:ext uri="{FF2B5EF4-FFF2-40B4-BE49-F238E27FC236}">
                <a16:creationId xmlns:a16="http://schemas.microsoft.com/office/drawing/2014/main" id="{B4E2E75E-29CD-400C-9751-79BE5FCB747F}"/>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5811965" y="5611848"/>
            <a:ext cx="788125" cy="788125"/>
          </a:xfrm>
          <a:prstGeom prst="rect">
            <a:avLst/>
          </a:prstGeom>
        </p:spPr>
      </p:pic>
      <p:pic>
        <p:nvPicPr>
          <p:cNvPr id="30" name="Picture 29">
            <a:extLst>
              <a:ext uri="{FF2B5EF4-FFF2-40B4-BE49-F238E27FC236}">
                <a16:creationId xmlns:a16="http://schemas.microsoft.com/office/drawing/2014/main" id="{04934A72-31C2-418D-A61D-42F7D4B57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413" y="4922188"/>
            <a:ext cx="545231" cy="602673"/>
          </a:xfrm>
          <a:prstGeom prst="rect">
            <a:avLst/>
          </a:prstGeom>
        </p:spPr>
      </p:pic>
      <p:pic>
        <p:nvPicPr>
          <p:cNvPr id="31" name="Picture 30">
            <a:extLst>
              <a:ext uri="{FF2B5EF4-FFF2-40B4-BE49-F238E27FC236}">
                <a16:creationId xmlns:a16="http://schemas.microsoft.com/office/drawing/2014/main" id="{66DF6F03-261F-4B48-972F-E3240F41A2C4}"/>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6640989" y="5611848"/>
            <a:ext cx="788125" cy="788125"/>
          </a:xfrm>
          <a:prstGeom prst="rect">
            <a:avLst/>
          </a:prstGeom>
        </p:spPr>
      </p:pic>
      <p:pic>
        <p:nvPicPr>
          <p:cNvPr id="32" name="Picture 31">
            <a:extLst>
              <a:ext uri="{FF2B5EF4-FFF2-40B4-BE49-F238E27FC236}">
                <a16:creationId xmlns:a16="http://schemas.microsoft.com/office/drawing/2014/main" id="{FC20D52D-4A99-4D56-AD30-1E306D67F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437" y="4922188"/>
            <a:ext cx="545231" cy="602673"/>
          </a:xfrm>
          <a:prstGeom prst="rect">
            <a:avLst/>
          </a:prstGeom>
        </p:spPr>
      </p:pic>
      <p:pic>
        <p:nvPicPr>
          <p:cNvPr id="33" name="Picture 32">
            <a:extLst>
              <a:ext uri="{FF2B5EF4-FFF2-40B4-BE49-F238E27FC236}">
                <a16:creationId xmlns:a16="http://schemas.microsoft.com/office/drawing/2014/main" id="{BC2D2177-65B4-45E2-B78F-CF9B15BA23CA}"/>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7470013" y="5611848"/>
            <a:ext cx="788125" cy="788125"/>
          </a:xfrm>
          <a:prstGeom prst="rect">
            <a:avLst/>
          </a:prstGeom>
        </p:spPr>
      </p:pic>
      <p:pic>
        <p:nvPicPr>
          <p:cNvPr id="34" name="Picture 33">
            <a:extLst>
              <a:ext uri="{FF2B5EF4-FFF2-40B4-BE49-F238E27FC236}">
                <a16:creationId xmlns:a16="http://schemas.microsoft.com/office/drawing/2014/main" id="{BDE971B2-2C80-44B5-8878-E286FD8D46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1461" y="4922188"/>
            <a:ext cx="545231" cy="602673"/>
          </a:xfrm>
          <a:prstGeom prst="rect">
            <a:avLst/>
          </a:prstGeom>
        </p:spPr>
      </p:pic>
      <p:pic>
        <p:nvPicPr>
          <p:cNvPr id="35" name="Picture 34">
            <a:extLst>
              <a:ext uri="{FF2B5EF4-FFF2-40B4-BE49-F238E27FC236}">
                <a16:creationId xmlns:a16="http://schemas.microsoft.com/office/drawing/2014/main" id="{3F281EB0-615D-4835-B97A-C2373D3B71E5}"/>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8269841" y="5611848"/>
            <a:ext cx="788125" cy="788125"/>
          </a:xfrm>
          <a:prstGeom prst="rect">
            <a:avLst/>
          </a:prstGeom>
        </p:spPr>
      </p:pic>
      <p:pic>
        <p:nvPicPr>
          <p:cNvPr id="36" name="Picture 35">
            <a:extLst>
              <a:ext uri="{FF2B5EF4-FFF2-40B4-BE49-F238E27FC236}">
                <a16:creationId xmlns:a16="http://schemas.microsoft.com/office/drawing/2014/main" id="{9D60637F-F4D8-4592-B8EA-6960DD7C1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1289" y="4922188"/>
            <a:ext cx="545231" cy="602673"/>
          </a:xfrm>
          <a:prstGeom prst="rect">
            <a:avLst/>
          </a:prstGeom>
        </p:spPr>
      </p:pic>
      <p:pic>
        <p:nvPicPr>
          <p:cNvPr id="37" name="Picture 36">
            <a:extLst>
              <a:ext uri="{FF2B5EF4-FFF2-40B4-BE49-F238E27FC236}">
                <a16:creationId xmlns:a16="http://schemas.microsoft.com/office/drawing/2014/main" id="{2B0604BC-CAD7-4326-A1A0-CF8EDAF6C80F}"/>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9069669" y="5611848"/>
            <a:ext cx="788125" cy="788125"/>
          </a:xfrm>
          <a:prstGeom prst="rect">
            <a:avLst/>
          </a:prstGeom>
        </p:spPr>
      </p:pic>
      <p:pic>
        <p:nvPicPr>
          <p:cNvPr id="38" name="Picture 37">
            <a:extLst>
              <a:ext uri="{FF2B5EF4-FFF2-40B4-BE49-F238E27FC236}">
                <a16:creationId xmlns:a16="http://schemas.microsoft.com/office/drawing/2014/main" id="{BB05108A-C70F-4A15-9806-E350EF0DF9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117" y="4922188"/>
            <a:ext cx="545231" cy="602673"/>
          </a:xfrm>
          <a:prstGeom prst="rect">
            <a:avLst/>
          </a:prstGeom>
        </p:spPr>
      </p:pic>
      <p:pic>
        <p:nvPicPr>
          <p:cNvPr id="39" name="Picture 38">
            <a:extLst>
              <a:ext uri="{FF2B5EF4-FFF2-40B4-BE49-F238E27FC236}">
                <a16:creationId xmlns:a16="http://schemas.microsoft.com/office/drawing/2014/main" id="{DD1373FE-9A61-4250-8B33-AD9FEA0EE502}"/>
              </a:ext>
            </a:extLst>
          </p:cNvPr>
          <p:cNvPicPr>
            <a:picLocks noChangeAspect="1"/>
          </p:cNvPicPr>
          <p:nvPr/>
        </p:nvPicPr>
        <p:blipFill>
          <a:blip r:embed="rId4">
            <a:duotone>
              <a:prstClr val="black"/>
              <a:srgbClr val="41543A">
                <a:tint val="45000"/>
                <a:satMod val="400000"/>
              </a:srgbClr>
            </a:duotone>
            <a:extLst>
              <a:ext uri="{28A0092B-C50C-407E-A947-70E740481C1C}">
                <a14:useLocalDpi xmlns:a14="http://schemas.microsoft.com/office/drawing/2010/main" val="0"/>
              </a:ext>
            </a:extLst>
          </a:blip>
          <a:stretch>
            <a:fillRect/>
          </a:stretch>
        </p:blipFill>
        <p:spPr>
          <a:xfrm>
            <a:off x="9854975" y="5611848"/>
            <a:ext cx="788125" cy="788125"/>
          </a:xfrm>
          <a:prstGeom prst="rect">
            <a:avLst/>
          </a:prstGeom>
        </p:spPr>
      </p:pic>
      <p:pic>
        <p:nvPicPr>
          <p:cNvPr id="40" name="Picture 39">
            <a:extLst>
              <a:ext uri="{FF2B5EF4-FFF2-40B4-BE49-F238E27FC236}">
                <a16:creationId xmlns:a16="http://schemas.microsoft.com/office/drawing/2014/main" id="{107884F6-0C91-4CBB-8974-996F85AE39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6423" y="4922188"/>
            <a:ext cx="545231" cy="602673"/>
          </a:xfrm>
          <a:prstGeom prst="rect">
            <a:avLst/>
          </a:prstGeom>
        </p:spPr>
      </p:pic>
      <p:sp>
        <p:nvSpPr>
          <p:cNvPr id="41" name="TextBox 40">
            <a:extLst>
              <a:ext uri="{FF2B5EF4-FFF2-40B4-BE49-F238E27FC236}">
                <a16:creationId xmlns:a16="http://schemas.microsoft.com/office/drawing/2014/main" id="{2AD036A7-B1BA-4EC6-A5A3-971064ED1135}"/>
              </a:ext>
            </a:extLst>
          </p:cNvPr>
          <p:cNvSpPr txBox="1"/>
          <p:nvPr/>
        </p:nvSpPr>
        <p:spPr>
          <a:xfrm>
            <a:off x="10761729" y="4988356"/>
            <a:ext cx="550371" cy="461665"/>
          </a:xfrm>
          <a:prstGeom prst="rect">
            <a:avLst/>
          </a:prstGeom>
          <a:noFill/>
        </p:spPr>
        <p:txBody>
          <a:bodyPr wrap="square" rtlCol="0">
            <a:spAutoFit/>
          </a:bodyPr>
          <a:lstStyle/>
          <a:p>
            <a:r>
              <a:rPr lang="en-GB" sz="2400" b="1" dirty="0"/>
              <a:t>+6</a:t>
            </a:r>
          </a:p>
        </p:txBody>
      </p:sp>
      <p:sp>
        <p:nvSpPr>
          <p:cNvPr id="42" name="TextBox 41">
            <a:extLst>
              <a:ext uri="{FF2B5EF4-FFF2-40B4-BE49-F238E27FC236}">
                <a16:creationId xmlns:a16="http://schemas.microsoft.com/office/drawing/2014/main" id="{D90F2620-E4CD-4F34-AD28-ED58D68EE9FB}"/>
              </a:ext>
            </a:extLst>
          </p:cNvPr>
          <p:cNvSpPr txBox="1"/>
          <p:nvPr/>
        </p:nvSpPr>
        <p:spPr>
          <a:xfrm>
            <a:off x="10761729" y="4999635"/>
            <a:ext cx="550371" cy="461665"/>
          </a:xfrm>
          <a:prstGeom prst="rect">
            <a:avLst/>
          </a:prstGeom>
          <a:noFill/>
        </p:spPr>
        <p:txBody>
          <a:bodyPr wrap="square" rtlCol="0">
            <a:spAutoFit/>
          </a:bodyPr>
          <a:lstStyle/>
          <a:p>
            <a:r>
              <a:rPr lang="en-GB" sz="2400" b="1" dirty="0"/>
              <a:t>+5</a:t>
            </a:r>
          </a:p>
        </p:txBody>
      </p:sp>
      <p:sp>
        <p:nvSpPr>
          <p:cNvPr id="43" name="TextBox 42">
            <a:extLst>
              <a:ext uri="{FF2B5EF4-FFF2-40B4-BE49-F238E27FC236}">
                <a16:creationId xmlns:a16="http://schemas.microsoft.com/office/drawing/2014/main" id="{DECC4846-AD00-4059-AC7E-246769AA1C65}"/>
              </a:ext>
            </a:extLst>
          </p:cNvPr>
          <p:cNvSpPr txBox="1"/>
          <p:nvPr/>
        </p:nvSpPr>
        <p:spPr>
          <a:xfrm>
            <a:off x="10761729" y="4988355"/>
            <a:ext cx="550371" cy="461665"/>
          </a:xfrm>
          <a:prstGeom prst="rect">
            <a:avLst/>
          </a:prstGeom>
          <a:noFill/>
        </p:spPr>
        <p:txBody>
          <a:bodyPr wrap="square" rtlCol="0">
            <a:spAutoFit/>
          </a:bodyPr>
          <a:lstStyle/>
          <a:p>
            <a:r>
              <a:rPr lang="en-GB" sz="2400" b="1" dirty="0"/>
              <a:t>+4</a:t>
            </a:r>
          </a:p>
        </p:txBody>
      </p:sp>
      <p:sp>
        <p:nvSpPr>
          <p:cNvPr id="44" name="TextBox 43">
            <a:extLst>
              <a:ext uri="{FF2B5EF4-FFF2-40B4-BE49-F238E27FC236}">
                <a16:creationId xmlns:a16="http://schemas.microsoft.com/office/drawing/2014/main" id="{27D39171-2FD9-4380-91B4-8FDB1F8A45FF}"/>
              </a:ext>
            </a:extLst>
          </p:cNvPr>
          <p:cNvSpPr txBox="1"/>
          <p:nvPr/>
        </p:nvSpPr>
        <p:spPr>
          <a:xfrm>
            <a:off x="10761728" y="4988355"/>
            <a:ext cx="550371" cy="461665"/>
          </a:xfrm>
          <a:prstGeom prst="rect">
            <a:avLst/>
          </a:prstGeom>
          <a:noFill/>
        </p:spPr>
        <p:txBody>
          <a:bodyPr wrap="square" rtlCol="0">
            <a:spAutoFit/>
          </a:bodyPr>
          <a:lstStyle/>
          <a:p>
            <a:r>
              <a:rPr lang="en-GB" sz="2400" b="1" dirty="0"/>
              <a:t>+3</a:t>
            </a:r>
          </a:p>
        </p:txBody>
      </p:sp>
      <p:sp>
        <p:nvSpPr>
          <p:cNvPr id="45" name="TextBox 44">
            <a:extLst>
              <a:ext uri="{FF2B5EF4-FFF2-40B4-BE49-F238E27FC236}">
                <a16:creationId xmlns:a16="http://schemas.microsoft.com/office/drawing/2014/main" id="{DF021B32-A236-4C0E-AFC2-1EFD8E0C100E}"/>
              </a:ext>
            </a:extLst>
          </p:cNvPr>
          <p:cNvSpPr txBox="1"/>
          <p:nvPr/>
        </p:nvSpPr>
        <p:spPr>
          <a:xfrm>
            <a:off x="10761728" y="4999634"/>
            <a:ext cx="550371" cy="461665"/>
          </a:xfrm>
          <a:prstGeom prst="rect">
            <a:avLst/>
          </a:prstGeom>
          <a:noFill/>
        </p:spPr>
        <p:txBody>
          <a:bodyPr wrap="square" rtlCol="0">
            <a:spAutoFit/>
          </a:bodyPr>
          <a:lstStyle/>
          <a:p>
            <a:r>
              <a:rPr lang="en-GB" sz="2400" b="1" dirty="0"/>
              <a:t>+2</a:t>
            </a:r>
          </a:p>
        </p:txBody>
      </p:sp>
      <p:sp>
        <p:nvSpPr>
          <p:cNvPr id="46" name="TextBox 45">
            <a:extLst>
              <a:ext uri="{FF2B5EF4-FFF2-40B4-BE49-F238E27FC236}">
                <a16:creationId xmlns:a16="http://schemas.microsoft.com/office/drawing/2014/main" id="{A7932199-297C-4D15-B0B0-E3189474BF04}"/>
              </a:ext>
            </a:extLst>
          </p:cNvPr>
          <p:cNvSpPr txBox="1"/>
          <p:nvPr/>
        </p:nvSpPr>
        <p:spPr>
          <a:xfrm>
            <a:off x="10761728" y="4993928"/>
            <a:ext cx="550371" cy="461665"/>
          </a:xfrm>
          <a:prstGeom prst="rect">
            <a:avLst/>
          </a:prstGeom>
          <a:noFill/>
        </p:spPr>
        <p:txBody>
          <a:bodyPr wrap="square" rtlCol="0">
            <a:spAutoFit/>
          </a:bodyPr>
          <a:lstStyle/>
          <a:p>
            <a:r>
              <a:rPr lang="en-GB" sz="2400" b="1" dirty="0"/>
              <a:t>+1</a:t>
            </a:r>
          </a:p>
        </p:txBody>
      </p:sp>
      <p:sp>
        <p:nvSpPr>
          <p:cNvPr id="47" name="TextBox 46">
            <a:extLst>
              <a:ext uri="{FF2B5EF4-FFF2-40B4-BE49-F238E27FC236}">
                <a16:creationId xmlns:a16="http://schemas.microsoft.com/office/drawing/2014/main" id="{56166FDF-D87C-446A-B1DC-99E39E613A6B}"/>
              </a:ext>
            </a:extLst>
          </p:cNvPr>
          <p:cNvSpPr txBox="1"/>
          <p:nvPr/>
        </p:nvSpPr>
        <p:spPr>
          <a:xfrm>
            <a:off x="10920606" y="4999633"/>
            <a:ext cx="391493" cy="461665"/>
          </a:xfrm>
          <a:prstGeom prst="rect">
            <a:avLst/>
          </a:prstGeom>
          <a:noFill/>
        </p:spPr>
        <p:txBody>
          <a:bodyPr wrap="square" rtlCol="0">
            <a:spAutoFit/>
          </a:bodyPr>
          <a:lstStyle/>
          <a:p>
            <a:r>
              <a:rPr lang="en-GB" sz="2400" b="1" dirty="0"/>
              <a:t>0</a:t>
            </a:r>
          </a:p>
        </p:txBody>
      </p:sp>
    </p:spTree>
    <p:custDataLst>
      <p:tags r:id="rId1"/>
    </p:custDataLst>
    <p:extLst>
      <p:ext uri="{BB962C8B-B14F-4D97-AF65-F5344CB8AC3E}">
        <p14:creationId xmlns:p14="http://schemas.microsoft.com/office/powerpoint/2010/main" val="358959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290">
                                          <p:stCondLst>
                                            <p:cond delay="0"/>
                                          </p:stCondLst>
                                        </p:cTn>
                                        <p:tgtEl>
                                          <p:spTgt spid="30"/>
                                        </p:tgtEl>
                                      </p:cBhvr>
                                    </p:animEffect>
                                    <p:anim calcmode="lin" valueType="num">
                                      <p:cBhvr>
                                        <p:cTn id="28"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33" dur="13">
                                          <p:stCondLst>
                                            <p:cond delay="325"/>
                                          </p:stCondLst>
                                        </p:cTn>
                                        <p:tgtEl>
                                          <p:spTgt spid="30"/>
                                        </p:tgtEl>
                                      </p:cBhvr>
                                      <p:to x="100000" y="60000"/>
                                    </p:animScale>
                                    <p:animScale>
                                      <p:cBhvr>
                                        <p:cTn id="34" dur="83" decel="50000">
                                          <p:stCondLst>
                                            <p:cond delay="338"/>
                                          </p:stCondLst>
                                        </p:cTn>
                                        <p:tgtEl>
                                          <p:spTgt spid="30"/>
                                        </p:tgtEl>
                                      </p:cBhvr>
                                      <p:to x="100000" y="100000"/>
                                    </p:animScale>
                                    <p:animScale>
                                      <p:cBhvr>
                                        <p:cTn id="35" dur="13">
                                          <p:stCondLst>
                                            <p:cond delay="656"/>
                                          </p:stCondLst>
                                        </p:cTn>
                                        <p:tgtEl>
                                          <p:spTgt spid="30"/>
                                        </p:tgtEl>
                                      </p:cBhvr>
                                      <p:to x="100000" y="80000"/>
                                    </p:animScale>
                                    <p:animScale>
                                      <p:cBhvr>
                                        <p:cTn id="36" dur="83" decel="50000">
                                          <p:stCondLst>
                                            <p:cond delay="669"/>
                                          </p:stCondLst>
                                        </p:cTn>
                                        <p:tgtEl>
                                          <p:spTgt spid="30"/>
                                        </p:tgtEl>
                                      </p:cBhvr>
                                      <p:to x="100000" y="100000"/>
                                    </p:animScale>
                                    <p:animScale>
                                      <p:cBhvr>
                                        <p:cTn id="37" dur="13">
                                          <p:stCondLst>
                                            <p:cond delay="821"/>
                                          </p:stCondLst>
                                        </p:cTn>
                                        <p:tgtEl>
                                          <p:spTgt spid="30"/>
                                        </p:tgtEl>
                                      </p:cBhvr>
                                      <p:to x="100000" y="90000"/>
                                    </p:animScale>
                                    <p:animScale>
                                      <p:cBhvr>
                                        <p:cTn id="38" dur="83" decel="50000">
                                          <p:stCondLst>
                                            <p:cond delay="834"/>
                                          </p:stCondLst>
                                        </p:cTn>
                                        <p:tgtEl>
                                          <p:spTgt spid="30"/>
                                        </p:tgtEl>
                                      </p:cBhvr>
                                      <p:to x="100000" y="100000"/>
                                    </p:animScale>
                                    <p:animScale>
                                      <p:cBhvr>
                                        <p:cTn id="39" dur="13">
                                          <p:stCondLst>
                                            <p:cond delay="904"/>
                                          </p:stCondLst>
                                        </p:cTn>
                                        <p:tgtEl>
                                          <p:spTgt spid="30"/>
                                        </p:tgtEl>
                                      </p:cBhvr>
                                      <p:to x="100000" y="95000"/>
                                    </p:animScale>
                                    <p:animScale>
                                      <p:cBhvr>
                                        <p:cTn id="40" dur="83" decel="50000">
                                          <p:stCondLst>
                                            <p:cond delay="917"/>
                                          </p:stCondLst>
                                        </p:cTn>
                                        <p:tgtEl>
                                          <p:spTgt spid="30"/>
                                        </p:tgtEl>
                                      </p:cBhvr>
                                      <p:to x="100000" y="100000"/>
                                    </p:animScale>
                                  </p:childTnLst>
                                </p:cTn>
                              </p:par>
                            </p:childTnLst>
                          </p:cTn>
                        </p:par>
                        <p:par>
                          <p:cTn id="41" fill="hold">
                            <p:stCondLst>
                              <p:cond delay="1000"/>
                            </p:stCondLst>
                            <p:childTnLst>
                              <p:par>
                                <p:cTn id="42" presetID="26" presetClass="entr" presetSubtype="0" fill="hold" nodeType="afterEffect">
                                  <p:stCondLst>
                                    <p:cond delay="25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290">
                                          <p:stCondLst>
                                            <p:cond delay="0"/>
                                          </p:stCondLst>
                                        </p:cTn>
                                        <p:tgtEl>
                                          <p:spTgt spid="32"/>
                                        </p:tgtEl>
                                      </p:cBhvr>
                                    </p:animEffect>
                                    <p:anim calcmode="lin" valueType="num">
                                      <p:cBhvr>
                                        <p:cTn id="45"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50" dur="13">
                                          <p:stCondLst>
                                            <p:cond delay="325"/>
                                          </p:stCondLst>
                                        </p:cTn>
                                        <p:tgtEl>
                                          <p:spTgt spid="32"/>
                                        </p:tgtEl>
                                      </p:cBhvr>
                                      <p:to x="100000" y="60000"/>
                                    </p:animScale>
                                    <p:animScale>
                                      <p:cBhvr>
                                        <p:cTn id="51" dur="83" decel="50000">
                                          <p:stCondLst>
                                            <p:cond delay="338"/>
                                          </p:stCondLst>
                                        </p:cTn>
                                        <p:tgtEl>
                                          <p:spTgt spid="32"/>
                                        </p:tgtEl>
                                      </p:cBhvr>
                                      <p:to x="100000" y="100000"/>
                                    </p:animScale>
                                    <p:animScale>
                                      <p:cBhvr>
                                        <p:cTn id="52" dur="13">
                                          <p:stCondLst>
                                            <p:cond delay="656"/>
                                          </p:stCondLst>
                                        </p:cTn>
                                        <p:tgtEl>
                                          <p:spTgt spid="32"/>
                                        </p:tgtEl>
                                      </p:cBhvr>
                                      <p:to x="100000" y="80000"/>
                                    </p:animScale>
                                    <p:animScale>
                                      <p:cBhvr>
                                        <p:cTn id="53" dur="83" decel="50000">
                                          <p:stCondLst>
                                            <p:cond delay="669"/>
                                          </p:stCondLst>
                                        </p:cTn>
                                        <p:tgtEl>
                                          <p:spTgt spid="32"/>
                                        </p:tgtEl>
                                      </p:cBhvr>
                                      <p:to x="100000" y="100000"/>
                                    </p:animScale>
                                    <p:animScale>
                                      <p:cBhvr>
                                        <p:cTn id="54" dur="13">
                                          <p:stCondLst>
                                            <p:cond delay="821"/>
                                          </p:stCondLst>
                                        </p:cTn>
                                        <p:tgtEl>
                                          <p:spTgt spid="32"/>
                                        </p:tgtEl>
                                      </p:cBhvr>
                                      <p:to x="100000" y="90000"/>
                                    </p:animScale>
                                    <p:animScale>
                                      <p:cBhvr>
                                        <p:cTn id="55" dur="83" decel="50000">
                                          <p:stCondLst>
                                            <p:cond delay="834"/>
                                          </p:stCondLst>
                                        </p:cTn>
                                        <p:tgtEl>
                                          <p:spTgt spid="32"/>
                                        </p:tgtEl>
                                      </p:cBhvr>
                                      <p:to x="100000" y="100000"/>
                                    </p:animScale>
                                    <p:animScale>
                                      <p:cBhvr>
                                        <p:cTn id="56" dur="13">
                                          <p:stCondLst>
                                            <p:cond delay="904"/>
                                          </p:stCondLst>
                                        </p:cTn>
                                        <p:tgtEl>
                                          <p:spTgt spid="32"/>
                                        </p:tgtEl>
                                      </p:cBhvr>
                                      <p:to x="100000" y="95000"/>
                                    </p:animScale>
                                    <p:animScale>
                                      <p:cBhvr>
                                        <p:cTn id="57" dur="83" decel="50000">
                                          <p:stCondLst>
                                            <p:cond delay="917"/>
                                          </p:stCondLst>
                                        </p:cTn>
                                        <p:tgtEl>
                                          <p:spTgt spid="32"/>
                                        </p:tgtEl>
                                      </p:cBhvr>
                                      <p:to x="100000" y="100000"/>
                                    </p:animScale>
                                  </p:childTnLst>
                                </p:cTn>
                              </p:par>
                            </p:childTnLst>
                          </p:cTn>
                        </p:par>
                        <p:par>
                          <p:cTn id="58" fill="hold">
                            <p:stCondLst>
                              <p:cond delay="2250"/>
                            </p:stCondLst>
                            <p:childTnLst>
                              <p:par>
                                <p:cTn id="59" presetID="26" presetClass="entr" presetSubtype="0" fill="hold" nodeType="afterEffect">
                                  <p:stCondLst>
                                    <p:cond delay="250"/>
                                  </p:stCondLst>
                                  <p:childTnLst>
                                    <p:set>
                                      <p:cBhvr>
                                        <p:cTn id="60" dur="1" fill="hold">
                                          <p:stCondLst>
                                            <p:cond delay="0"/>
                                          </p:stCondLst>
                                        </p:cTn>
                                        <p:tgtEl>
                                          <p:spTgt spid="34"/>
                                        </p:tgtEl>
                                        <p:attrNameLst>
                                          <p:attrName>style.visibility</p:attrName>
                                        </p:attrNameLst>
                                      </p:cBhvr>
                                      <p:to>
                                        <p:strVal val="visible"/>
                                      </p:to>
                                    </p:set>
                                    <p:animEffect transition="in" filter="wipe(down)">
                                      <p:cBhvr>
                                        <p:cTn id="61" dur="290">
                                          <p:stCondLst>
                                            <p:cond delay="0"/>
                                          </p:stCondLst>
                                        </p:cTn>
                                        <p:tgtEl>
                                          <p:spTgt spid="34"/>
                                        </p:tgtEl>
                                      </p:cBhvr>
                                    </p:animEffect>
                                    <p:anim calcmode="lin" valueType="num">
                                      <p:cBhvr>
                                        <p:cTn id="62"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67" dur="13">
                                          <p:stCondLst>
                                            <p:cond delay="325"/>
                                          </p:stCondLst>
                                        </p:cTn>
                                        <p:tgtEl>
                                          <p:spTgt spid="34"/>
                                        </p:tgtEl>
                                      </p:cBhvr>
                                      <p:to x="100000" y="60000"/>
                                    </p:animScale>
                                    <p:animScale>
                                      <p:cBhvr>
                                        <p:cTn id="68" dur="83" decel="50000">
                                          <p:stCondLst>
                                            <p:cond delay="338"/>
                                          </p:stCondLst>
                                        </p:cTn>
                                        <p:tgtEl>
                                          <p:spTgt spid="34"/>
                                        </p:tgtEl>
                                      </p:cBhvr>
                                      <p:to x="100000" y="100000"/>
                                    </p:animScale>
                                    <p:animScale>
                                      <p:cBhvr>
                                        <p:cTn id="69" dur="13">
                                          <p:stCondLst>
                                            <p:cond delay="656"/>
                                          </p:stCondLst>
                                        </p:cTn>
                                        <p:tgtEl>
                                          <p:spTgt spid="34"/>
                                        </p:tgtEl>
                                      </p:cBhvr>
                                      <p:to x="100000" y="80000"/>
                                    </p:animScale>
                                    <p:animScale>
                                      <p:cBhvr>
                                        <p:cTn id="70" dur="83" decel="50000">
                                          <p:stCondLst>
                                            <p:cond delay="669"/>
                                          </p:stCondLst>
                                        </p:cTn>
                                        <p:tgtEl>
                                          <p:spTgt spid="34"/>
                                        </p:tgtEl>
                                      </p:cBhvr>
                                      <p:to x="100000" y="100000"/>
                                    </p:animScale>
                                    <p:animScale>
                                      <p:cBhvr>
                                        <p:cTn id="71" dur="13">
                                          <p:stCondLst>
                                            <p:cond delay="821"/>
                                          </p:stCondLst>
                                        </p:cTn>
                                        <p:tgtEl>
                                          <p:spTgt spid="34"/>
                                        </p:tgtEl>
                                      </p:cBhvr>
                                      <p:to x="100000" y="90000"/>
                                    </p:animScale>
                                    <p:animScale>
                                      <p:cBhvr>
                                        <p:cTn id="72" dur="83" decel="50000">
                                          <p:stCondLst>
                                            <p:cond delay="834"/>
                                          </p:stCondLst>
                                        </p:cTn>
                                        <p:tgtEl>
                                          <p:spTgt spid="34"/>
                                        </p:tgtEl>
                                      </p:cBhvr>
                                      <p:to x="100000" y="100000"/>
                                    </p:animScale>
                                    <p:animScale>
                                      <p:cBhvr>
                                        <p:cTn id="73" dur="13">
                                          <p:stCondLst>
                                            <p:cond delay="904"/>
                                          </p:stCondLst>
                                        </p:cTn>
                                        <p:tgtEl>
                                          <p:spTgt spid="34"/>
                                        </p:tgtEl>
                                      </p:cBhvr>
                                      <p:to x="100000" y="95000"/>
                                    </p:animScale>
                                    <p:animScale>
                                      <p:cBhvr>
                                        <p:cTn id="74" dur="83" decel="50000">
                                          <p:stCondLst>
                                            <p:cond delay="917"/>
                                          </p:stCondLst>
                                        </p:cTn>
                                        <p:tgtEl>
                                          <p:spTgt spid="34"/>
                                        </p:tgtEl>
                                      </p:cBhvr>
                                      <p:to x="100000" y="100000"/>
                                    </p:animScale>
                                  </p:childTnLst>
                                </p:cTn>
                              </p:par>
                            </p:childTnLst>
                          </p:cTn>
                        </p:par>
                        <p:par>
                          <p:cTn id="75" fill="hold">
                            <p:stCondLst>
                              <p:cond delay="3500"/>
                            </p:stCondLst>
                            <p:childTnLst>
                              <p:par>
                                <p:cTn id="76" presetID="26" presetClass="entr" presetSubtype="0" fill="hold" nodeType="afterEffect">
                                  <p:stCondLst>
                                    <p:cond delay="250"/>
                                  </p:stCondLst>
                                  <p:childTnLst>
                                    <p:set>
                                      <p:cBhvr>
                                        <p:cTn id="77" dur="1" fill="hold">
                                          <p:stCondLst>
                                            <p:cond delay="0"/>
                                          </p:stCondLst>
                                        </p:cTn>
                                        <p:tgtEl>
                                          <p:spTgt spid="36"/>
                                        </p:tgtEl>
                                        <p:attrNameLst>
                                          <p:attrName>style.visibility</p:attrName>
                                        </p:attrNameLst>
                                      </p:cBhvr>
                                      <p:to>
                                        <p:strVal val="visible"/>
                                      </p:to>
                                    </p:set>
                                    <p:animEffect transition="in" filter="wipe(down)">
                                      <p:cBhvr>
                                        <p:cTn id="78" dur="290">
                                          <p:stCondLst>
                                            <p:cond delay="0"/>
                                          </p:stCondLst>
                                        </p:cTn>
                                        <p:tgtEl>
                                          <p:spTgt spid="36"/>
                                        </p:tgtEl>
                                      </p:cBhvr>
                                    </p:animEffect>
                                    <p:anim calcmode="lin" valueType="num">
                                      <p:cBhvr>
                                        <p:cTn id="79"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84" dur="13">
                                          <p:stCondLst>
                                            <p:cond delay="325"/>
                                          </p:stCondLst>
                                        </p:cTn>
                                        <p:tgtEl>
                                          <p:spTgt spid="36"/>
                                        </p:tgtEl>
                                      </p:cBhvr>
                                      <p:to x="100000" y="60000"/>
                                    </p:animScale>
                                    <p:animScale>
                                      <p:cBhvr>
                                        <p:cTn id="85" dur="83" decel="50000">
                                          <p:stCondLst>
                                            <p:cond delay="338"/>
                                          </p:stCondLst>
                                        </p:cTn>
                                        <p:tgtEl>
                                          <p:spTgt spid="36"/>
                                        </p:tgtEl>
                                      </p:cBhvr>
                                      <p:to x="100000" y="100000"/>
                                    </p:animScale>
                                    <p:animScale>
                                      <p:cBhvr>
                                        <p:cTn id="86" dur="13">
                                          <p:stCondLst>
                                            <p:cond delay="656"/>
                                          </p:stCondLst>
                                        </p:cTn>
                                        <p:tgtEl>
                                          <p:spTgt spid="36"/>
                                        </p:tgtEl>
                                      </p:cBhvr>
                                      <p:to x="100000" y="80000"/>
                                    </p:animScale>
                                    <p:animScale>
                                      <p:cBhvr>
                                        <p:cTn id="87" dur="83" decel="50000">
                                          <p:stCondLst>
                                            <p:cond delay="669"/>
                                          </p:stCondLst>
                                        </p:cTn>
                                        <p:tgtEl>
                                          <p:spTgt spid="36"/>
                                        </p:tgtEl>
                                      </p:cBhvr>
                                      <p:to x="100000" y="100000"/>
                                    </p:animScale>
                                    <p:animScale>
                                      <p:cBhvr>
                                        <p:cTn id="88" dur="13">
                                          <p:stCondLst>
                                            <p:cond delay="821"/>
                                          </p:stCondLst>
                                        </p:cTn>
                                        <p:tgtEl>
                                          <p:spTgt spid="36"/>
                                        </p:tgtEl>
                                      </p:cBhvr>
                                      <p:to x="100000" y="90000"/>
                                    </p:animScale>
                                    <p:animScale>
                                      <p:cBhvr>
                                        <p:cTn id="89" dur="83" decel="50000">
                                          <p:stCondLst>
                                            <p:cond delay="834"/>
                                          </p:stCondLst>
                                        </p:cTn>
                                        <p:tgtEl>
                                          <p:spTgt spid="36"/>
                                        </p:tgtEl>
                                      </p:cBhvr>
                                      <p:to x="100000" y="100000"/>
                                    </p:animScale>
                                    <p:animScale>
                                      <p:cBhvr>
                                        <p:cTn id="90" dur="13">
                                          <p:stCondLst>
                                            <p:cond delay="904"/>
                                          </p:stCondLst>
                                        </p:cTn>
                                        <p:tgtEl>
                                          <p:spTgt spid="36"/>
                                        </p:tgtEl>
                                      </p:cBhvr>
                                      <p:to x="100000" y="95000"/>
                                    </p:animScale>
                                    <p:animScale>
                                      <p:cBhvr>
                                        <p:cTn id="91" dur="83" decel="50000">
                                          <p:stCondLst>
                                            <p:cond delay="917"/>
                                          </p:stCondLst>
                                        </p:cTn>
                                        <p:tgtEl>
                                          <p:spTgt spid="36"/>
                                        </p:tgtEl>
                                      </p:cBhvr>
                                      <p:to x="100000" y="100000"/>
                                    </p:animScale>
                                  </p:childTnLst>
                                </p:cTn>
                              </p:par>
                            </p:childTnLst>
                          </p:cTn>
                        </p:par>
                        <p:par>
                          <p:cTn id="92" fill="hold">
                            <p:stCondLst>
                              <p:cond delay="4750"/>
                            </p:stCondLst>
                            <p:childTnLst>
                              <p:par>
                                <p:cTn id="93" presetID="26" presetClass="entr" presetSubtype="0" fill="hold" nodeType="afterEffect">
                                  <p:stCondLst>
                                    <p:cond delay="250"/>
                                  </p:stCondLst>
                                  <p:childTnLst>
                                    <p:set>
                                      <p:cBhvr>
                                        <p:cTn id="94" dur="1" fill="hold">
                                          <p:stCondLst>
                                            <p:cond delay="0"/>
                                          </p:stCondLst>
                                        </p:cTn>
                                        <p:tgtEl>
                                          <p:spTgt spid="38"/>
                                        </p:tgtEl>
                                        <p:attrNameLst>
                                          <p:attrName>style.visibility</p:attrName>
                                        </p:attrNameLst>
                                      </p:cBhvr>
                                      <p:to>
                                        <p:strVal val="visible"/>
                                      </p:to>
                                    </p:set>
                                    <p:animEffect transition="in" filter="wipe(down)">
                                      <p:cBhvr>
                                        <p:cTn id="95" dur="290">
                                          <p:stCondLst>
                                            <p:cond delay="0"/>
                                          </p:stCondLst>
                                        </p:cTn>
                                        <p:tgtEl>
                                          <p:spTgt spid="38"/>
                                        </p:tgtEl>
                                      </p:cBhvr>
                                    </p:animEffect>
                                    <p:anim calcmode="lin" valueType="num">
                                      <p:cBhvr>
                                        <p:cTn id="96"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101" dur="13">
                                          <p:stCondLst>
                                            <p:cond delay="325"/>
                                          </p:stCondLst>
                                        </p:cTn>
                                        <p:tgtEl>
                                          <p:spTgt spid="38"/>
                                        </p:tgtEl>
                                      </p:cBhvr>
                                      <p:to x="100000" y="60000"/>
                                    </p:animScale>
                                    <p:animScale>
                                      <p:cBhvr>
                                        <p:cTn id="102" dur="83" decel="50000">
                                          <p:stCondLst>
                                            <p:cond delay="338"/>
                                          </p:stCondLst>
                                        </p:cTn>
                                        <p:tgtEl>
                                          <p:spTgt spid="38"/>
                                        </p:tgtEl>
                                      </p:cBhvr>
                                      <p:to x="100000" y="100000"/>
                                    </p:animScale>
                                    <p:animScale>
                                      <p:cBhvr>
                                        <p:cTn id="103" dur="13">
                                          <p:stCondLst>
                                            <p:cond delay="656"/>
                                          </p:stCondLst>
                                        </p:cTn>
                                        <p:tgtEl>
                                          <p:spTgt spid="38"/>
                                        </p:tgtEl>
                                      </p:cBhvr>
                                      <p:to x="100000" y="80000"/>
                                    </p:animScale>
                                    <p:animScale>
                                      <p:cBhvr>
                                        <p:cTn id="104" dur="83" decel="50000">
                                          <p:stCondLst>
                                            <p:cond delay="669"/>
                                          </p:stCondLst>
                                        </p:cTn>
                                        <p:tgtEl>
                                          <p:spTgt spid="38"/>
                                        </p:tgtEl>
                                      </p:cBhvr>
                                      <p:to x="100000" y="100000"/>
                                    </p:animScale>
                                    <p:animScale>
                                      <p:cBhvr>
                                        <p:cTn id="105" dur="13">
                                          <p:stCondLst>
                                            <p:cond delay="821"/>
                                          </p:stCondLst>
                                        </p:cTn>
                                        <p:tgtEl>
                                          <p:spTgt spid="38"/>
                                        </p:tgtEl>
                                      </p:cBhvr>
                                      <p:to x="100000" y="90000"/>
                                    </p:animScale>
                                    <p:animScale>
                                      <p:cBhvr>
                                        <p:cTn id="106" dur="83" decel="50000">
                                          <p:stCondLst>
                                            <p:cond delay="834"/>
                                          </p:stCondLst>
                                        </p:cTn>
                                        <p:tgtEl>
                                          <p:spTgt spid="38"/>
                                        </p:tgtEl>
                                      </p:cBhvr>
                                      <p:to x="100000" y="100000"/>
                                    </p:animScale>
                                    <p:animScale>
                                      <p:cBhvr>
                                        <p:cTn id="107" dur="13">
                                          <p:stCondLst>
                                            <p:cond delay="904"/>
                                          </p:stCondLst>
                                        </p:cTn>
                                        <p:tgtEl>
                                          <p:spTgt spid="38"/>
                                        </p:tgtEl>
                                      </p:cBhvr>
                                      <p:to x="100000" y="95000"/>
                                    </p:animScale>
                                    <p:animScale>
                                      <p:cBhvr>
                                        <p:cTn id="108" dur="83" decel="50000">
                                          <p:stCondLst>
                                            <p:cond delay="917"/>
                                          </p:stCondLst>
                                        </p:cTn>
                                        <p:tgtEl>
                                          <p:spTgt spid="38"/>
                                        </p:tgtEl>
                                      </p:cBhvr>
                                      <p:to x="100000" y="100000"/>
                                    </p:animScale>
                                  </p:childTnLst>
                                </p:cTn>
                              </p:par>
                            </p:childTnLst>
                          </p:cTn>
                        </p:par>
                        <p:par>
                          <p:cTn id="109" fill="hold">
                            <p:stCondLst>
                              <p:cond delay="6000"/>
                            </p:stCondLst>
                            <p:childTnLst>
                              <p:par>
                                <p:cTn id="110" presetID="26" presetClass="entr" presetSubtype="0" fill="hold" nodeType="afterEffect">
                                  <p:stCondLst>
                                    <p:cond delay="25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290">
                                          <p:stCondLst>
                                            <p:cond delay="0"/>
                                          </p:stCondLst>
                                        </p:cTn>
                                        <p:tgtEl>
                                          <p:spTgt spid="40"/>
                                        </p:tgtEl>
                                      </p:cBhvr>
                                    </p:animEffect>
                                    <p:anim calcmode="lin" valueType="num">
                                      <p:cBhvr>
                                        <p:cTn id="113"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14"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15"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116"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117"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118" dur="13">
                                          <p:stCondLst>
                                            <p:cond delay="325"/>
                                          </p:stCondLst>
                                        </p:cTn>
                                        <p:tgtEl>
                                          <p:spTgt spid="40"/>
                                        </p:tgtEl>
                                      </p:cBhvr>
                                      <p:to x="100000" y="60000"/>
                                    </p:animScale>
                                    <p:animScale>
                                      <p:cBhvr>
                                        <p:cTn id="119" dur="83" decel="50000">
                                          <p:stCondLst>
                                            <p:cond delay="338"/>
                                          </p:stCondLst>
                                        </p:cTn>
                                        <p:tgtEl>
                                          <p:spTgt spid="40"/>
                                        </p:tgtEl>
                                      </p:cBhvr>
                                      <p:to x="100000" y="100000"/>
                                    </p:animScale>
                                    <p:animScale>
                                      <p:cBhvr>
                                        <p:cTn id="120" dur="13">
                                          <p:stCondLst>
                                            <p:cond delay="656"/>
                                          </p:stCondLst>
                                        </p:cTn>
                                        <p:tgtEl>
                                          <p:spTgt spid="40"/>
                                        </p:tgtEl>
                                      </p:cBhvr>
                                      <p:to x="100000" y="80000"/>
                                    </p:animScale>
                                    <p:animScale>
                                      <p:cBhvr>
                                        <p:cTn id="121" dur="83" decel="50000">
                                          <p:stCondLst>
                                            <p:cond delay="669"/>
                                          </p:stCondLst>
                                        </p:cTn>
                                        <p:tgtEl>
                                          <p:spTgt spid="40"/>
                                        </p:tgtEl>
                                      </p:cBhvr>
                                      <p:to x="100000" y="100000"/>
                                    </p:animScale>
                                    <p:animScale>
                                      <p:cBhvr>
                                        <p:cTn id="122" dur="13">
                                          <p:stCondLst>
                                            <p:cond delay="821"/>
                                          </p:stCondLst>
                                        </p:cTn>
                                        <p:tgtEl>
                                          <p:spTgt spid="40"/>
                                        </p:tgtEl>
                                      </p:cBhvr>
                                      <p:to x="100000" y="90000"/>
                                    </p:animScale>
                                    <p:animScale>
                                      <p:cBhvr>
                                        <p:cTn id="123" dur="83" decel="50000">
                                          <p:stCondLst>
                                            <p:cond delay="834"/>
                                          </p:stCondLst>
                                        </p:cTn>
                                        <p:tgtEl>
                                          <p:spTgt spid="40"/>
                                        </p:tgtEl>
                                      </p:cBhvr>
                                      <p:to x="100000" y="100000"/>
                                    </p:animScale>
                                    <p:animScale>
                                      <p:cBhvr>
                                        <p:cTn id="124" dur="13">
                                          <p:stCondLst>
                                            <p:cond delay="904"/>
                                          </p:stCondLst>
                                        </p:cTn>
                                        <p:tgtEl>
                                          <p:spTgt spid="40"/>
                                        </p:tgtEl>
                                      </p:cBhvr>
                                      <p:to x="100000" y="95000"/>
                                    </p:animScale>
                                    <p:animScale>
                                      <p:cBhvr>
                                        <p:cTn id="125" dur="83" decel="50000">
                                          <p:stCondLst>
                                            <p:cond delay="917"/>
                                          </p:stCondLst>
                                        </p:cTn>
                                        <p:tgtEl>
                                          <p:spTgt spid="40"/>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 presetClass="entr" presetSubtype="2" fill="hold" grpId="0" nodeType="clickEffect">
                                  <p:stCondLst>
                                    <p:cond delay="0"/>
                                  </p:stCondLst>
                                  <p:childTnLst>
                                    <p:set>
                                      <p:cBhvr>
                                        <p:cTn id="129" dur="1" fill="hold">
                                          <p:stCondLst>
                                            <p:cond delay="0"/>
                                          </p:stCondLst>
                                        </p:cTn>
                                        <p:tgtEl>
                                          <p:spTgt spid="41"/>
                                        </p:tgtEl>
                                        <p:attrNameLst>
                                          <p:attrName>style.visibility</p:attrName>
                                        </p:attrNameLst>
                                      </p:cBhvr>
                                      <p:to>
                                        <p:strVal val="visible"/>
                                      </p:to>
                                    </p:set>
                                    <p:anim calcmode="lin" valueType="num">
                                      <p:cBhvr additive="base">
                                        <p:cTn id="130" dur="500" fill="hold"/>
                                        <p:tgtEl>
                                          <p:spTgt spid="41"/>
                                        </p:tgtEl>
                                        <p:attrNameLst>
                                          <p:attrName>ppt_x</p:attrName>
                                        </p:attrNameLst>
                                      </p:cBhvr>
                                      <p:tavLst>
                                        <p:tav tm="0">
                                          <p:val>
                                            <p:strVal val="1+#ppt_w/2"/>
                                          </p:val>
                                        </p:tav>
                                        <p:tav tm="100000">
                                          <p:val>
                                            <p:strVal val="#ppt_x"/>
                                          </p:val>
                                        </p:tav>
                                      </p:tavLst>
                                    </p:anim>
                                    <p:anim calcmode="lin" valueType="num">
                                      <p:cBhvr additive="base">
                                        <p:cTn id="131"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29"/>
                                        </p:tgtEl>
                                        <p:attrNameLst>
                                          <p:attrName>style.visibility</p:attrName>
                                        </p:attrNameLst>
                                      </p:cBhvr>
                                      <p:to>
                                        <p:strVal val="visible"/>
                                      </p:to>
                                    </p:set>
                                    <p:anim calcmode="lin" valueType="num">
                                      <p:cBhvr additive="base">
                                        <p:cTn id="136" dur="1000" fill="hold"/>
                                        <p:tgtEl>
                                          <p:spTgt spid="29"/>
                                        </p:tgtEl>
                                        <p:attrNameLst>
                                          <p:attrName>ppt_x</p:attrName>
                                        </p:attrNameLst>
                                      </p:cBhvr>
                                      <p:tavLst>
                                        <p:tav tm="0">
                                          <p:val>
                                            <p:strVal val="#ppt_x"/>
                                          </p:val>
                                        </p:tav>
                                        <p:tav tm="100000">
                                          <p:val>
                                            <p:strVal val="#ppt_x"/>
                                          </p:val>
                                        </p:tav>
                                      </p:tavLst>
                                    </p:anim>
                                    <p:anim calcmode="lin" valueType="num">
                                      <p:cBhvr additive="base">
                                        <p:cTn id="137" dur="1000" fill="hold"/>
                                        <p:tgtEl>
                                          <p:spTgt spid="29"/>
                                        </p:tgtEl>
                                        <p:attrNameLst>
                                          <p:attrName>ppt_y</p:attrName>
                                        </p:attrNameLst>
                                      </p:cBhvr>
                                      <p:tavLst>
                                        <p:tav tm="0">
                                          <p:val>
                                            <p:strVal val="1+#ppt_h/2"/>
                                          </p:val>
                                        </p:tav>
                                        <p:tav tm="100000">
                                          <p:val>
                                            <p:strVal val="#ppt_y"/>
                                          </p:val>
                                        </p:tav>
                                      </p:tavLst>
                                    </p:anim>
                                  </p:childTnLst>
                                </p:cTn>
                              </p:par>
                              <p:par>
                                <p:cTn id="138" presetID="42" presetClass="exit" presetSubtype="0" fill="hold" grpId="1" nodeType="withEffect">
                                  <p:stCondLst>
                                    <p:cond delay="0"/>
                                  </p:stCondLst>
                                  <p:childTnLst>
                                    <p:animEffect transition="out" filter="fade">
                                      <p:cBhvr>
                                        <p:cTn id="139" dur="1000"/>
                                        <p:tgtEl>
                                          <p:spTgt spid="41"/>
                                        </p:tgtEl>
                                      </p:cBhvr>
                                    </p:animEffect>
                                    <p:anim calcmode="lin" valueType="num">
                                      <p:cBhvr>
                                        <p:cTn id="140" dur="1000"/>
                                        <p:tgtEl>
                                          <p:spTgt spid="41"/>
                                        </p:tgtEl>
                                        <p:attrNameLst>
                                          <p:attrName>ppt_x</p:attrName>
                                        </p:attrNameLst>
                                      </p:cBhvr>
                                      <p:tavLst>
                                        <p:tav tm="0">
                                          <p:val>
                                            <p:strVal val="ppt_x"/>
                                          </p:val>
                                        </p:tav>
                                        <p:tav tm="100000">
                                          <p:val>
                                            <p:strVal val="ppt_x"/>
                                          </p:val>
                                        </p:tav>
                                      </p:tavLst>
                                    </p:anim>
                                    <p:anim calcmode="lin" valueType="num">
                                      <p:cBhvr>
                                        <p:cTn id="141" dur="1000"/>
                                        <p:tgtEl>
                                          <p:spTgt spid="41"/>
                                        </p:tgtEl>
                                        <p:attrNameLst>
                                          <p:attrName>ppt_y</p:attrName>
                                        </p:attrNameLst>
                                      </p:cBhvr>
                                      <p:tavLst>
                                        <p:tav tm="0">
                                          <p:val>
                                            <p:strVal val="ppt_y"/>
                                          </p:val>
                                        </p:tav>
                                        <p:tav tm="100000">
                                          <p:val>
                                            <p:strVal val="ppt_y+.1"/>
                                          </p:val>
                                        </p:tav>
                                      </p:tavLst>
                                    </p:anim>
                                    <p:set>
                                      <p:cBhvr>
                                        <p:cTn id="142" dur="1" fill="hold">
                                          <p:stCondLst>
                                            <p:cond delay="999"/>
                                          </p:stCondLst>
                                        </p:cTn>
                                        <p:tgtEl>
                                          <p:spTgt spid="41"/>
                                        </p:tgtEl>
                                        <p:attrNameLst>
                                          <p:attrName>style.visibility</p:attrName>
                                        </p:attrNameLst>
                                      </p:cBhvr>
                                      <p:to>
                                        <p:strVal val="hidden"/>
                                      </p:to>
                                    </p:set>
                                  </p:childTnLst>
                                </p:cTn>
                              </p:par>
                              <p:par>
                                <p:cTn id="143" presetID="42" presetClass="entr" presetSubtype="0" fill="hold" grpId="0" nodeType="withEffect">
                                  <p:stCondLst>
                                    <p:cond delay="0"/>
                                  </p:stCondLst>
                                  <p:childTnLst>
                                    <p:set>
                                      <p:cBhvr>
                                        <p:cTn id="144" dur="1" fill="hold">
                                          <p:stCondLst>
                                            <p:cond delay="0"/>
                                          </p:stCondLst>
                                        </p:cTn>
                                        <p:tgtEl>
                                          <p:spTgt spid="42"/>
                                        </p:tgtEl>
                                        <p:attrNameLst>
                                          <p:attrName>style.visibility</p:attrName>
                                        </p:attrNameLst>
                                      </p:cBhvr>
                                      <p:to>
                                        <p:strVal val="visible"/>
                                      </p:to>
                                    </p:set>
                                    <p:animEffect transition="in" filter="fade">
                                      <p:cBhvr>
                                        <p:cTn id="145" dur="1000"/>
                                        <p:tgtEl>
                                          <p:spTgt spid="42"/>
                                        </p:tgtEl>
                                      </p:cBhvr>
                                    </p:animEffect>
                                    <p:anim calcmode="lin" valueType="num">
                                      <p:cBhvr>
                                        <p:cTn id="146" dur="1000" fill="hold"/>
                                        <p:tgtEl>
                                          <p:spTgt spid="42"/>
                                        </p:tgtEl>
                                        <p:attrNameLst>
                                          <p:attrName>ppt_x</p:attrName>
                                        </p:attrNameLst>
                                      </p:cBhvr>
                                      <p:tavLst>
                                        <p:tav tm="0">
                                          <p:val>
                                            <p:strVal val="#ppt_x"/>
                                          </p:val>
                                        </p:tav>
                                        <p:tav tm="100000">
                                          <p:val>
                                            <p:strVal val="#ppt_x"/>
                                          </p:val>
                                        </p:tav>
                                      </p:tavLst>
                                    </p:anim>
                                    <p:anim calcmode="lin" valueType="num">
                                      <p:cBhvr>
                                        <p:cTn id="1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additive="base">
                                        <p:cTn id="152" dur="1000" fill="hold"/>
                                        <p:tgtEl>
                                          <p:spTgt spid="31"/>
                                        </p:tgtEl>
                                        <p:attrNameLst>
                                          <p:attrName>ppt_x</p:attrName>
                                        </p:attrNameLst>
                                      </p:cBhvr>
                                      <p:tavLst>
                                        <p:tav tm="0">
                                          <p:val>
                                            <p:strVal val="#ppt_x"/>
                                          </p:val>
                                        </p:tav>
                                        <p:tav tm="100000">
                                          <p:val>
                                            <p:strVal val="#ppt_x"/>
                                          </p:val>
                                        </p:tav>
                                      </p:tavLst>
                                    </p:anim>
                                    <p:anim calcmode="lin" valueType="num">
                                      <p:cBhvr additive="base">
                                        <p:cTn id="153" dur="1000" fill="hold"/>
                                        <p:tgtEl>
                                          <p:spTgt spid="31"/>
                                        </p:tgtEl>
                                        <p:attrNameLst>
                                          <p:attrName>ppt_y</p:attrName>
                                        </p:attrNameLst>
                                      </p:cBhvr>
                                      <p:tavLst>
                                        <p:tav tm="0">
                                          <p:val>
                                            <p:strVal val="1+#ppt_h/2"/>
                                          </p:val>
                                        </p:tav>
                                        <p:tav tm="100000">
                                          <p:val>
                                            <p:strVal val="#ppt_y"/>
                                          </p:val>
                                        </p:tav>
                                      </p:tavLst>
                                    </p:anim>
                                  </p:childTnLst>
                                </p:cTn>
                              </p:par>
                              <p:par>
                                <p:cTn id="154" presetID="42" presetClass="exit" presetSubtype="0" fill="hold" grpId="1" nodeType="withEffect">
                                  <p:stCondLst>
                                    <p:cond delay="0"/>
                                  </p:stCondLst>
                                  <p:childTnLst>
                                    <p:animEffect transition="out" filter="fade">
                                      <p:cBhvr>
                                        <p:cTn id="155" dur="1000"/>
                                        <p:tgtEl>
                                          <p:spTgt spid="42"/>
                                        </p:tgtEl>
                                      </p:cBhvr>
                                    </p:animEffect>
                                    <p:anim calcmode="lin" valueType="num">
                                      <p:cBhvr>
                                        <p:cTn id="156" dur="1000"/>
                                        <p:tgtEl>
                                          <p:spTgt spid="42"/>
                                        </p:tgtEl>
                                        <p:attrNameLst>
                                          <p:attrName>ppt_x</p:attrName>
                                        </p:attrNameLst>
                                      </p:cBhvr>
                                      <p:tavLst>
                                        <p:tav tm="0">
                                          <p:val>
                                            <p:strVal val="ppt_x"/>
                                          </p:val>
                                        </p:tav>
                                        <p:tav tm="100000">
                                          <p:val>
                                            <p:strVal val="ppt_x"/>
                                          </p:val>
                                        </p:tav>
                                      </p:tavLst>
                                    </p:anim>
                                    <p:anim calcmode="lin" valueType="num">
                                      <p:cBhvr>
                                        <p:cTn id="157" dur="1000"/>
                                        <p:tgtEl>
                                          <p:spTgt spid="42"/>
                                        </p:tgtEl>
                                        <p:attrNameLst>
                                          <p:attrName>ppt_y</p:attrName>
                                        </p:attrNameLst>
                                      </p:cBhvr>
                                      <p:tavLst>
                                        <p:tav tm="0">
                                          <p:val>
                                            <p:strVal val="ppt_y"/>
                                          </p:val>
                                        </p:tav>
                                        <p:tav tm="100000">
                                          <p:val>
                                            <p:strVal val="ppt_y+.1"/>
                                          </p:val>
                                        </p:tav>
                                      </p:tavLst>
                                    </p:anim>
                                    <p:set>
                                      <p:cBhvr>
                                        <p:cTn id="158" dur="1" fill="hold">
                                          <p:stCondLst>
                                            <p:cond delay="999"/>
                                          </p:stCondLst>
                                        </p:cTn>
                                        <p:tgtEl>
                                          <p:spTgt spid="42"/>
                                        </p:tgtEl>
                                        <p:attrNameLst>
                                          <p:attrName>style.visibility</p:attrName>
                                        </p:attrNameLst>
                                      </p:cBhvr>
                                      <p:to>
                                        <p:strVal val="hidden"/>
                                      </p:to>
                                    </p:set>
                                  </p:childTnLst>
                                </p:cTn>
                              </p:par>
                              <p:par>
                                <p:cTn id="159" presetID="42"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1000"/>
                                        <p:tgtEl>
                                          <p:spTgt spid="43"/>
                                        </p:tgtEl>
                                      </p:cBhvr>
                                    </p:animEffect>
                                    <p:anim calcmode="lin" valueType="num">
                                      <p:cBhvr>
                                        <p:cTn id="162" dur="1000" fill="hold"/>
                                        <p:tgtEl>
                                          <p:spTgt spid="43"/>
                                        </p:tgtEl>
                                        <p:attrNameLst>
                                          <p:attrName>ppt_x</p:attrName>
                                        </p:attrNameLst>
                                      </p:cBhvr>
                                      <p:tavLst>
                                        <p:tav tm="0">
                                          <p:val>
                                            <p:strVal val="#ppt_x"/>
                                          </p:val>
                                        </p:tav>
                                        <p:tav tm="100000">
                                          <p:val>
                                            <p:strVal val="#ppt_x"/>
                                          </p:val>
                                        </p:tav>
                                      </p:tavLst>
                                    </p:anim>
                                    <p:anim calcmode="lin" valueType="num">
                                      <p:cBhvr>
                                        <p:cTn id="16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nodeType="clickEffect">
                                  <p:stCondLst>
                                    <p:cond delay="0"/>
                                  </p:stCondLst>
                                  <p:childTnLst>
                                    <p:set>
                                      <p:cBhvr>
                                        <p:cTn id="167" dur="1" fill="hold">
                                          <p:stCondLst>
                                            <p:cond delay="0"/>
                                          </p:stCondLst>
                                        </p:cTn>
                                        <p:tgtEl>
                                          <p:spTgt spid="33"/>
                                        </p:tgtEl>
                                        <p:attrNameLst>
                                          <p:attrName>style.visibility</p:attrName>
                                        </p:attrNameLst>
                                      </p:cBhvr>
                                      <p:to>
                                        <p:strVal val="visible"/>
                                      </p:to>
                                    </p:set>
                                    <p:anim calcmode="lin" valueType="num">
                                      <p:cBhvr additive="base">
                                        <p:cTn id="168" dur="1000" fill="hold"/>
                                        <p:tgtEl>
                                          <p:spTgt spid="33"/>
                                        </p:tgtEl>
                                        <p:attrNameLst>
                                          <p:attrName>ppt_x</p:attrName>
                                        </p:attrNameLst>
                                      </p:cBhvr>
                                      <p:tavLst>
                                        <p:tav tm="0">
                                          <p:val>
                                            <p:strVal val="#ppt_x"/>
                                          </p:val>
                                        </p:tav>
                                        <p:tav tm="100000">
                                          <p:val>
                                            <p:strVal val="#ppt_x"/>
                                          </p:val>
                                        </p:tav>
                                      </p:tavLst>
                                    </p:anim>
                                    <p:anim calcmode="lin" valueType="num">
                                      <p:cBhvr additive="base">
                                        <p:cTn id="169" dur="1000" fill="hold"/>
                                        <p:tgtEl>
                                          <p:spTgt spid="33"/>
                                        </p:tgtEl>
                                        <p:attrNameLst>
                                          <p:attrName>ppt_y</p:attrName>
                                        </p:attrNameLst>
                                      </p:cBhvr>
                                      <p:tavLst>
                                        <p:tav tm="0">
                                          <p:val>
                                            <p:strVal val="1+#ppt_h/2"/>
                                          </p:val>
                                        </p:tav>
                                        <p:tav tm="100000">
                                          <p:val>
                                            <p:strVal val="#ppt_y"/>
                                          </p:val>
                                        </p:tav>
                                      </p:tavLst>
                                    </p:anim>
                                  </p:childTnLst>
                                </p:cTn>
                              </p:par>
                              <p:par>
                                <p:cTn id="170" presetID="42" presetClass="exit" presetSubtype="0" fill="hold" grpId="1" nodeType="withEffect">
                                  <p:stCondLst>
                                    <p:cond delay="0"/>
                                  </p:stCondLst>
                                  <p:childTnLst>
                                    <p:animEffect transition="out" filter="fade">
                                      <p:cBhvr>
                                        <p:cTn id="171" dur="1000"/>
                                        <p:tgtEl>
                                          <p:spTgt spid="43"/>
                                        </p:tgtEl>
                                      </p:cBhvr>
                                    </p:animEffect>
                                    <p:anim calcmode="lin" valueType="num">
                                      <p:cBhvr>
                                        <p:cTn id="172" dur="1000"/>
                                        <p:tgtEl>
                                          <p:spTgt spid="43"/>
                                        </p:tgtEl>
                                        <p:attrNameLst>
                                          <p:attrName>ppt_x</p:attrName>
                                        </p:attrNameLst>
                                      </p:cBhvr>
                                      <p:tavLst>
                                        <p:tav tm="0">
                                          <p:val>
                                            <p:strVal val="ppt_x"/>
                                          </p:val>
                                        </p:tav>
                                        <p:tav tm="100000">
                                          <p:val>
                                            <p:strVal val="ppt_x"/>
                                          </p:val>
                                        </p:tav>
                                      </p:tavLst>
                                    </p:anim>
                                    <p:anim calcmode="lin" valueType="num">
                                      <p:cBhvr>
                                        <p:cTn id="173" dur="1000"/>
                                        <p:tgtEl>
                                          <p:spTgt spid="43"/>
                                        </p:tgtEl>
                                        <p:attrNameLst>
                                          <p:attrName>ppt_y</p:attrName>
                                        </p:attrNameLst>
                                      </p:cBhvr>
                                      <p:tavLst>
                                        <p:tav tm="0">
                                          <p:val>
                                            <p:strVal val="ppt_y"/>
                                          </p:val>
                                        </p:tav>
                                        <p:tav tm="100000">
                                          <p:val>
                                            <p:strVal val="ppt_y+.1"/>
                                          </p:val>
                                        </p:tav>
                                      </p:tavLst>
                                    </p:anim>
                                    <p:set>
                                      <p:cBhvr>
                                        <p:cTn id="174" dur="1" fill="hold">
                                          <p:stCondLst>
                                            <p:cond delay="999"/>
                                          </p:stCondLst>
                                        </p:cTn>
                                        <p:tgtEl>
                                          <p:spTgt spid="43"/>
                                        </p:tgtEl>
                                        <p:attrNameLst>
                                          <p:attrName>style.visibility</p:attrName>
                                        </p:attrNameLst>
                                      </p:cBhvr>
                                      <p:to>
                                        <p:strVal val="hidden"/>
                                      </p:to>
                                    </p:set>
                                  </p:childTnLst>
                                </p:cTn>
                              </p:par>
                              <p:par>
                                <p:cTn id="175" presetID="42" presetClass="entr" presetSubtype="0" fill="hold" grpId="0" nodeType="with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fade">
                                      <p:cBhvr>
                                        <p:cTn id="177" dur="1000"/>
                                        <p:tgtEl>
                                          <p:spTgt spid="44"/>
                                        </p:tgtEl>
                                      </p:cBhvr>
                                    </p:animEffect>
                                    <p:anim calcmode="lin" valueType="num">
                                      <p:cBhvr>
                                        <p:cTn id="178" dur="1000" fill="hold"/>
                                        <p:tgtEl>
                                          <p:spTgt spid="44"/>
                                        </p:tgtEl>
                                        <p:attrNameLst>
                                          <p:attrName>ppt_x</p:attrName>
                                        </p:attrNameLst>
                                      </p:cBhvr>
                                      <p:tavLst>
                                        <p:tav tm="0">
                                          <p:val>
                                            <p:strVal val="#ppt_x"/>
                                          </p:val>
                                        </p:tav>
                                        <p:tav tm="100000">
                                          <p:val>
                                            <p:strVal val="#ppt_x"/>
                                          </p:val>
                                        </p:tav>
                                      </p:tavLst>
                                    </p:anim>
                                    <p:anim calcmode="lin" valueType="num">
                                      <p:cBhvr>
                                        <p:cTn id="17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 presetClass="entr" presetSubtype="4" fill="hold" nodeType="clickEffect">
                                  <p:stCondLst>
                                    <p:cond delay="0"/>
                                  </p:stCondLst>
                                  <p:childTnLst>
                                    <p:set>
                                      <p:cBhvr>
                                        <p:cTn id="183" dur="1" fill="hold">
                                          <p:stCondLst>
                                            <p:cond delay="0"/>
                                          </p:stCondLst>
                                        </p:cTn>
                                        <p:tgtEl>
                                          <p:spTgt spid="35"/>
                                        </p:tgtEl>
                                        <p:attrNameLst>
                                          <p:attrName>style.visibility</p:attrName>
                                        </p:attrNameLst>
                                      </p:cBhvr>
                                      <p:to>
                                        <p:strVal val="visible"/>
                                      </p:to>
                                    </p:set>
                                    <p:anim calcmode="lin" valueType="num">
                                      <p:cBhvr additive="base">
                                        <p:cTn id="184" dur="1000" fill="hold"/>
                                        <p:tgtEl>
                                          <p:spTgt spid="35"/>
                                        </p:tgtEl>
                                        <p:attrNameLst>
                                          <p:attrName>ppt_x</p:attrName>
                                        </p:attrNameLst>
                                      </p:cBhvr>
                                      <p:tavLst>
                                        <p:tav tm="0">
                                          <p:val>
                                            <p:strVal val="#ppt_x"/>
                                          </p:val>
                                        </p:tav>
                                        <p:tav tm="100000">
                                          <p:val>
                                            <p:strVal val="#ppt_x"/>
                                          </p:val>
                                        </p:tav>
                                      </p:tavLst>
                                    </p:anim>
                                    <p:anim calcmode="lin" valueType="num">
                                      <p:cBhvr additive="base">
                                        <p:cTn id="185" dur="1000" fill="hold"/>
                                        <p:tgtEl>
                                          <p:spTgt spid="35"/>
                                        </p:tgtEl>
                                        <p:attrNameLst>
                                          <p:attrName>ppt_y</p:attrName>
                                        </p:attrNameLst>
                                      </p:cBhvr>
                                      <p:tavLst>
                                        <p:tav tm="0">
                                          <p:val>
                                            <p:strVal val="1+#ppt_h/2"/>
                                          </p:val>
                                        </p:tav>
                                        <p:tav tm="100000">
                                          <p:val>
                                            <p:strVal val="#ppt_y"/>
                                          </p:val>
                                        </p:tav>
                                      </p:tavLst>
                                    </p:anim>
                                  </p:childTnLst>
                                </p:cTn>
                              </p:par>
                              <p:par>
                                <p:cTn id="186" presetID="42" presetClass="exit" presetSubtype="0" fill="hold" grpId="1" nodeType="withEffect">
                                  <p:stCondLst>
                                    <p:cond delay="0"/>
                                  </p:stCondLst>
                                  <p:childTnLst>
                                    <p:animEffect transition="out" filter="fade">
                                      <p:cBhvr>
                                        <p:cTn id="187" dur="1000"/>
                                        <p:tgtEl>
                                          <p:spTgt spid="44"/>
                                        </p:tgtEl>
                                      </p:cBhvr>
                                    </p:animEffect>
                                    <p:anim calcmode="lin" valueType="num">
                                      <p:cBhvr>
                                        <p:cTn id="188" dur="1000"/>
                                        <p:tgtEl>
                                          <p:spTgt spid="44"/>
                                        </p:tgtEl>
                                        <p:attrNameLst>
                                          <p:attrName>ppt_x</p:attrName>
                                        </p:attrNameLst>
                                      </p:cBhvr>
                                      <p:tavLst>
                                        <p:tav tm="0">
                                          <p:val>
                                            <p:strVal val="ppt_x"/>
                                          </p:val>
                                        </p:tav>
                                        <p:tav tm="100000">
                                          <p:val>
                                            <p:strVal val="ppt_x"/>
                                          </p:val>
                                        </p:tav>
                                      </p:tavLst>
                                    </p:anim>
                                    <p:anim calcmode="lin" valueType="num">
                                      <p:cBhvr>
                                        <p:cTn id="189" dur="1000"/>
                                        <p:tgtEl>
                                          <p:spTgt spid="44"/>
                                        </p:tgtEl>
                                        <p:attrNameLst>
                                          <p:attrName>ppt_y</p:attrName>
                                        </p:attrNameLst>
                                      </p:cBhvr>
                                      <p:tavLst>
                                        <p:tav tm="0">
                                          <p:val>
                                            <p:strVal val="ppt_y"/>
                                          </p:val>
                                        </p:tav>
                                        <p:tav tm="100000">
                                          <p:val>
                                            <p:strVal val="ppt_y+.1"/>
                                          </p:val>
                                        </p:tav>
                                      </p:tavLst>
                                    </p:anim>
                                    <p:set>
                                      <p:cBhvr>
                                        <p:cTn id="190" dur="1" fill="hold">
                                          <p:stCondLst>
                                            <p:cond delay="999"/>
                                          </p:stCondLst>
                                        </p:cTn>
                                        <p:tgtEl>
                                          <p:spTgt spid="44"/>
                                        </p:tgtEl>
                                        <p:attrNameLst>
                                          <p:attrName>style.visibility</p:attrName>
                                        </p:attrNameLst>
                                      </p:cBhvr>
                                      <p:to>
                                        <p:strVal val="hidden"/>
                                      </p:to>
                                    </p:set>
                                  </p:childTnLst>
                                </p:cTn>
                              </p:par>
                              <p:par>
                                <p:cTn id="191" presetID="42" presetClass="entr" presetSubtype="0" fill="hold" grpId="0" nodeType="withEffect">
                                  <p:stCondLst>
                                    <p:cond delay="0"/>
                                  </p:stCondLst>
                                  <p:childTnLst>
                                    <p:set>
                                      <p:cBhvr>
                                        <p:cTn id="192" dur="1" fill="hold">
                                          <p:stCondLst>
                                            <p:cond delay="0"/>
                                          </p:stCondLst>
                                        </p:cTn>
                                        <p:tgtEl>
                                          <p:spTgt spid="45"/>
                                        </p:tgtEl>
                                        <p:attrNameLst>
                                          <p:attrName>style.visibility</p:attrName>
                                        </p:attrNameLst>
                                      </p:cBhvr>
                                      <p:to>
                                        <p:strVal val="visible"/>
                                      </p:to>
                                    </p:set>
                                    <p:animEffect transition="in" filter="fade">
                                      <p:cBhvr>
                                        <p:cTn id="193" dur="1000"/>
                                        <p:tgtEl>
                                          <p:spTgt spid="45"/>
                                        </p:tgtEl>
                                      </p:cBhvr>
                                    </p:animEffect>
                                    <p:anim calcmode="lin" valueType="num">
                                      <p:cBhvr>
                                        <p:cTn id="194" dur="1000" fill="hold"/>
                                        <p:tgtEl>
                                          <p:spTgt spid="45"/>
                                        </p:tgtEl>
                                        <p:attrNameLst>
                                          <p:attrName>ppt_x</p:attrName>
                                        </p:attrNameLst>
                                      </p:cBhvr>
                                      <p:tavLst>
                                        <p:tav tm="0">
                                          <p:val>
                                            <p:strVal val="#ppt_x"/>
                                          </p:val>
                                        </p:tav>
                                        <p:tav tm="100000">
                                          <p:val>
                                            <p:strVal val="#ppt_x"/>
                                          </p:val>
                                        </p:tav>
                                      </p:tavLst>
                                    </p:anim>
                                    <p:anim calcmode="lin" valueType="num">
                                      <p:cBhvr>
                                        <p:cTn id="19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4" fill="hold" nodeType="clickEffect">
                                  <p:stCondLst>
                                    <p:cond delay="0"/>
                                  </p:stCondLst>
                                  <p:childTnLst>
                                    <p:set>
                                      <p:cBhvr>
                                        <p:cTn id="199" dur="1" fill="hold">
                                          <p:stCondLst>
                                            <p:cond delay="0"/>
                                          </p:stCondLst>
                                        </p:cTn>
                                        <p:tgtEl>
                                          <p:spTgt spid="37"/>
                                        </p:tgtEl>
                                        <p:attrNameLst>
                                          <p:attrName>style.visibility</p:attrName>
                                        </p:attrNameLst>
                                      </p:cBhvr>
                                      <p:to>
                                        <p:strVal val="visible"/>
                                      </p:to>
                                    </p:set>
                                    <p:anim calcmode="lin" valueType="num">
                                      <p:cBhvr additive="base">
                                        <p:cTn id="200" dur="1000" fill="hold"/>
                                        <p:tgtEl>
                                          <p:spTgt spid="37"/>
                                        </p:tgtEl>
                                        <p:attrNameLst>
                                          <p:attrName>ppt_x</p:attrName>
                                        </p:attrNameLst>
                                      </p:cBhvr>
                                      <p:tavLst>
                                        <p:tav tm="0">
                                          <p:val>
                                            <p:strVal val="#ppt_x"/>
                                          </p:val>
                                        </p:tav>
                                        <p:tav tm="100000">
                                          <p:val>
                                            <p:strVal val="#ppt_x"/>
                                          </p:val>
                                        </p:tav>
                                      </p:tavLst>
                                    </p:anim>
                                    <p:anim calcmode="lin" valueType="num">
                                      <p:cBhvr additive="base">
                                        <p:cTn id="201" dur="1000" fill="hold"/>
                                        <p:tgtEl>
                                          <p:spTgt spid="37"/>
                                        </p:tgtEl>
                                        <p:attrNameLst>
                                          <p:attrName>ppt_y</p:attrName>
                                        </p:attrNameLst>
                                      </p:cBhvr>
                                      <p:tavLst>
                                        <p:tav tm="0">
                                          <p:val>
                                            <p:strVal val="1+#ppt_h/2"/>
                                          </p:val>
                                        </p:tav>
                                        <p:tav tm="100000">
                                          <p:val>
                                            <p:strVal val="#ppt_y"/>
                                          </p:val>
                                        </p:tav>
                                      </p:tavLst>
                                    </p:anim>
                                  </p:childTnLst>
                                </p:cTn>
                              </p:par>
                              <p:par>
                                <p:cTn id="202" presetID="42" presetClass="exit" presetSubtype="0" fill="hold" grpId="1" nodeType="withEffect">
                                  <p:stCondLst>
                                    <p:cond delay="0"/>
                                  </p:stCondLst>
                                  <p:childTnLst>
                                    <p:animEffect transition="out" filter="fade">
                                      <p:cBhvr>
                                        <p:cTn id="203" dur="1000"/>
                                        <p:tgtEl>
                                          <p:spTgt spid="45"/>
                                        </p:tgtEl>
                                      </p:cBhvr>
                                    </p:animEffect>
                                    <p:anim calcmode="lin" valueType="num">
                                      <p:cBhvr>
                                        <p:cTn id="204" dur="1000"/>
                                        <p:tgtEl>
                                          <p:spTgt spid="45"/>
                                        </p:tgtEl>
                                        <p:attrNameLst>
                                          <p:attrName>ppt_x</p:attrName>
                                        </p:attrNameLst>
                                      </p:cBhvr>
                                      <p:tavLst>
                                        <p:tav tm="0">
                                          <p:val>
                                            <p:strVal val="ppt_x"/>
                                          </p:val>
                                        </p:tav>
                                        <p:tav tm="100000">
                                          <p:val>
                                            <p:strVal val="ppt_x"/>
                                          </p:val>
                                        </p:tav>
                                      </p:tavLst>
                                    </p:anim>
                                    <p:anim calcmode="lin" valueType="num">
                                      <p:cBhvr>
                                        <p:cTn id="205" dur="1000"/>
                                        <p:tgtEl>
                                          <p:spTgt spid="45"/>
                                        </p:tgtEl>
                                        <p:attrNameLst>
                                          <p:attrName>ppt_y</p:attrName>
                                        </p:attrNameLst>
                                      </p:cBhvr>
                                      <p:tavLst>
                                        <p:tav tm="0">
                                          <p:val>
                                            <p:strVal val="ppt_y"/>
                                          </p:val>
                                        </p:tav>
                                        <p:tav tm="100000">
                                          <p:val>
                                            <p:strVal val="ppt_y+.1"/>
                                          </p:val>
                                        </p:tav>
                                      </p:tavLst>
                                    </p:anim>
                                    <p:set>
                                      <p:cBhvr>
                                        <p:cTn id="206" dur="1" fill="hold">
                                          <p:stCondLst>
                                            <p:cond delay="999"/>
                                          </p:stCondLst>
                                        </p:cTn>
                                        <p:tgtEl>
                                          <p:spTgt spid="45"/>
                                        </p:tgtEl>
                                        <p:attrNameLst>
                                          <p:attrName>style.visibility</p:attrName>
                                        </p:attrNameLst>
                                      </p:cBhvr>
                                      <p:to>
                                        <p:strVal val="hidden"/>
                                      </p:to>
                                    </p:set>
                                  </p:childTnLst>
                                </p:cTn>
                              </p:par>
                              <p:par>
                                <p:cTn id="207" presetID="42" presetClass="entr" presetSubtype="0" fill="hold" grpId="0" nodeType="withEffect">
                                  <p:stCondLst>
                                    <p:cond delay="0"/>
                                  </p:stCondLst>
                                  <p:childTnLst>
                                    <p:set>
                                      <p:cBhvr>
                                        <p:cTn id="208" dur="1" fill="hold">
                                          <p:stCondLst>
                                            <p:cond delay="0"/>
                                          </p:stCondLst>
                                        </p:cTn>
                                        <p:tgtEl>
                                          <p:spTgt spid="46"/>
                                        </p:tgtEl>
                                        <p:attrNameLst>
                                          <p:attrName>style.visibility</p:attrName>
                                        </p:attrNameLst>
                                      </p:cBhvr>
                                      <p:to>
                                        <p:strVal val="visible"/>
                                      </p:to>
                                    </p:set>
                                    <p:animEffect transition="in" filter="fade">
                                      <p:cBhvr>
                                        <p:cTn id="209" dur="1000"/>
                                        <p:tgtEl>
                                          <p:spTgt spid="46"/>
                                        </p:tgtEl>
                                      </p:cBhvr>
                                    </p:animEffect>
                                    <p:anim calcmode="lin" valueType="num">
                                      <p:cBhvr>
                                        <p:cTn id="210" dur="1000" fill="hold"/>
                                        <p:tgtEl>
                                          <p:spTgt spid="46"/>
                                        </p:tgtEl>
                                        <p:attrNameLst>
                                          <p:attrName>ppt_x</p:attrName>
                                        </p:attrNameLst>
                                      </p:cBhvr>
                                      <p:tavLst>
                                        <p:tav tm="0">
                                          <p:val>
                                            <p:strVal val="#ppt_x"/>
                                          </p:val>
                                        </p:tav>
                                        <p:tav tm="100000">
                                          <p:val>
                                            <p:strVal val="#ppt_x"/>
                                          </p:val>
                                        </p:tav>
                                      </p:tavLst>
                                    </p:anim>
                                    <p:anim calcmode="lin" valueType="num">
                                      <p:cBhvr>
                                        <p:cTn id="21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 presetClass="entr" presetSubtype="4" fill="hold" nodeType="clickEffect">
                                  <p:stCondLst>
                                    <p:cond delay="0"/>
                                  </p:stCondLst>
                                  <p:childTnLst>
                                    <p:set>
                                      <p:cBhvr>
                                        <p:cTn id="215" dur="1" fill="hold">
                                          <p:stCondLst>
                                            <p:cond delay="0"/>
                                          </p:stCondLst>
                                        </p:cTn>
                                        <p:tgtEl>
                                          <p:spTgt spid="39"/>
                                        </p:tgtEl>
                                        <p:attrNameLst>
                                          <p:attrName>style.visibility</p:attrName>
                                        </p:attrNameLst>
                                      </p:cBhvr>
                                      <p:to>
                                        <p:strVal val="visible"/>
                                      </p:to>
                                    </p:set>
                                    <p:anim calcmode="lin" valueType="num">
                                      <p:cBhvr additive="base">
                                        <p:cTn id="216" dur="1000" fill="hold"/>
                                        <p:tgtEl>
                                          <p:spTgt spid="39"/>
                                        </p:tgtEl>
                                        <p:attrNameLst>
                                          <p:attrName>ppt_x</p:attrName>
                                        </p:attrNameLst>
                                      </p:cBhvr>
                                      <p:tavLst>
                                        <p:tav tm="0">
                                          <p:val>
                                            <p:strVal val="#ppt_x"/>
                                          </p:val>
                                        </p:tav>
                                        <p:tav tm="100000">
                                          <p:val>
                                            <p:strVal val="#ppt_x"/>
                                          </p:val>
                                        </p:tav>
                                      </p:tavLst>
                                    </p:anim>
                                    <p:anim calcmode="lin" valueType="num">
                                      <p:cBhvr additive="base">
                                        <p:cTn id="217" dur="1000" fill="hold"/>
                                        <p:tgtEl>
                                          <p:spTgt spid="39"/>
                                        </p:tgtEl>
                                        <p:attrNameLst>
                                          <p:attrName>ppt_y</p:attrName>
                                        </p:attrNameLst>
                                      </p:cBhvr>
                                      <p:tavLst>
                                        <p:tav tm="0">
                                          <p:val>
                                            <p:strVal val="1+#ppt_h/2"/>
                                          </p:val>
                                        </p:tav>
                                        <p:tav tm="100000">
                                          <p:val>
                                            <p:strVal val="#ppt_y"/>
                                          </p:val>
                                        </p:tav>
                                      </p:tavLst>
                                    </p:anim>
                                  </p:childTnLst>
                                </p:cTn>
                              </p:par>
                              <p:par>
                                <p:cTn id="218" presetID="42" presetClass="exit" presetSubtype="0" fill="hold" grpId="1" nodeType="withEffect">
                                  <p:stCondLst>
                                    <p:cond delay="0"/>
                                  </p:stCondLst>
                                  <p:childTnLst>
                                    <p:animEffect transition="out" filter="fade">
                                      <p:cBhvr>
                                        <p:cTn id="219" dur="1000"/>
                                        <p:tgtEl>
                                          <p:spTgt spid="46"/>
                                        </p:tgtEl>
                                      </p:cBhvr>
                                    </p:animEffect>
                                    <p:anim calcmode="lin" valueType="num">
                                      <p:cBhvr>
                                        <p:cTn id="220" dur="1000"/>
                                        <p:tgtEl>
                                          <p:spTgt spid="46"/>
                                        </p:tgtEl>
                                        <p:attrNameLst>
                                          <p:attrName>ppt_x</p:attrName>
                                        </p:attrNameLst>
                                      </p:cBhvr>
                                      <p:tavLst>
                                        <p:tav tm="0">
                                          <p:val>
                                            <p:strVal val="ppt_x"/>
                                          </p:val>
                                        </p:tav>
                                        <p:tav tm="100000">
                                          <p:val>
                                            <p:strVal val="ppt_x"/>
                                          </p:val>
                                        </p:tav>
                                      </p:tavLst>
                                    </p:anim>
                                    <p:anim calcmode="lin" valueType="num">
                                      <p:cBhvr>
                                        <p:cTn id="221" dur="1000"/>
                                        <p:tgtEl>
                                          <p:spTgt spid="46"/>
                                        </p:tgtEl>
                                        <p:attrNameLst>
                                          <p:attrName>ppt_y</p:attrName>
                                        </p:attrNameLst>
                                      </p:cBhvr>
                                      <p:tavLst>
                                        <p:tav tm="0">
                                          <p:val>
                                            <p:strVal val="ppt_y"/>
                                          </p:val>
                                        </p:tav>
                                        <p:tav tm="100000">
                                          <p:val>
                                            <p:strVal val="ppt_y+.1"/>
                                          </p:val>
                                        </p:tav>
                                      </p:tavLst>
                                    </p:anim>
                                    <p:set>
                                      <p:cBhvr>
                                        <p:cTn id="222" dur="1" fill="hold">
                                          <p:stCondLst>
                                            <p:cond delay="999"/>
                                          </p:stCondLst>
                                        </p:cTn>
                                        <p:tgtEl>
                                          <p:spTgt spid="46"/>
                                        </p:tgtEl>
                                        <p:attrNameLst>
                                          <p:attrName>style.visibility</p:attrName>
                                        </p:attrNameLst>
                                      </p:cBhvr>
                                      <p:to>
                                        <p:strVal val="hidden"/>
                                      </p:to>
                                    </p:set>
                                  </p:childTnLst>
                                </p:cTn>
                              </p:par>
                              <p:par>
                                <p:cTn id="223" presetID="42" presetClass="entr" presetSubtype="0" fill="hold" grpId="0" nodeType="withEffect">
                                  <p:stCondLst>
                                    <p:cond delay="0"/>
                                  </p:stCondLst>
                                  <p:childTnLst>
                                    <p:set>
                                      <p:cBhvr>
                                        <p:cTn id="224" dur="1" fill="hold">
                                          <p:stCondLst>
                                            <p:cond delay="0"/>
                                          </p:stCondLst>
                                        </p:cTn>
                                        <p:tgtEl>
                                          <p:spTgt spid="47"/>
                                        </p:tgtEl>
                                        <p:attrNameLst>
                                          <p:attrName>style.visibility</p:attrName>
                                        </p:attrNameLst>
                                      </p:cBhvr>
                                      <p:to>
                                        <p:strVal val="visible"/>
                                      </p:to>
                                    </p:set>
                                    <p:animEffect transition="in" filter="fade">
                                      <p:cBhvr>
                                        <p:cTn id="225" dur="1000"/>
                                        <p:tgtEl>
                                          <p:spTgt spid="47"/>
                                        </p:tgtEl>
                                      </p:cBhvr>
                                    </p:animEffect>
                                    <p:anim calcmode="lin" valueType="num">
                                      <p:cBhvr>
                                        <p:cTn id="226" dur="1000" fill="hold"/>
                                        <p:tgtEl>
                                          <p:spTgt spid="47"/>
                                        </p:tgtEl>
                                        <p:attrNameLst>
                                          <p:attrName>ppt_x</p:attrName>
                                        </p:attrNameLst>
                                      </p:cBhvr>
                                      <p:tavLst>
                                        <p:tav tm="0">
                                          <p:val>
                                            <p:strVal val="#ppt_x"/>
                                          </p:val>
                                        </p:tav>
                                        <p:tav tm="100000">
                                          <p:val>
                                            <p:strVal val="#ppt_x"/>
                                          </p:val>
                                        </p:tav>
                                      </p:tavLst>
                                    </p:anim>
                                    <p:anim calcmode="lin" valueType="num">
                                      <p:cBhvr>
                                        <p:cTn id="22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41" grpId="0"/>
      <p:bldP spid="41" grpId="1"/>
      <p:bldP spid="42" grpId="0"/>
      <p:bldP spid="42" grpId="1"/>
      <p:bldP spid="43" grpId="0"/>
      <p:bldP spid="43" grpId="1"/>
      <p:bldP spid="44" grpId="0"/>
      <p:bldP spid="44" grpId="1"/>
      <p:bldP spid="45" grpId="0"/>
      <p:bldP spid="45" grpId="1"/>
      <p:bldP spid="46" grpId="0"/>
      <p:bldP spid="46" grpId="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11602606" cy="803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We now know that there are smaller parts to the Atom, such as Protons and Neutrons, and even smaller parts inside Protons, but we don’t need to worry about those just yet.</a:t>
            </a:r>
          </a:p>
        </p:txBody>
      </p:sp>
      <p:sp>
        <p:nvSpPr>
          <p:cNvPr id="19" name="Content Placeholder 2">
            <a:extLst>
              <a:ext uri="{FF2B5EF4-FFF2-40B4-BE49-F238E27FC236}">
                <a16:creationId xmlns:a16="http://schemas.microsoft.com/office/drawing/2014/main" id="{231544E8-66B7-4FB4-BAA6-C33A9A9D20DD}"/>
              </a:ext>
            </a:extLst>
          </p:cNvPr>
          <p:cNvSpPr txBox="1">
            <a:spLocks/>
          </p:cNvSpPr>
          <p:nvPr/>
        </p:nvSpPr>
        <p:spPr>
          <a:xfrm>
            <a:off x="284594" y="1114425"/>
            <a:ext cx="4401706" cy="4191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There is an expression in Science:</a:t>
            </a:r>
          </a:p>
        </p:txBody>
      </p:sp>
      <p:sp>
        <p:nvSpPr>
          <p:cNvPr id="20" name="Content Placeholder 2">
            <a:extLst>
              <a:ext uri="{FF2B5EF4-FFF2-40B4-BE49-F238E27FC236}">
                <a16:creationId xmlns:a16="http://schemas.microsoft.com/office/drawing/2014/main" id="{E928DA45-4706-4E04-BF32-7269D7A3E42B}"/>
              </a:ext>
            </a:extLst>
          </p:cNvPr>
          <p:cNvSpPr txBox="1">
            <a:spLocks/>
          </p:cNvSpPr>
          <p:nvPr/>
        </p:nvSpPr>
        <p:spPr>
          <a:xfrm>
            <a:off x="2756331" y="1935210"/>
            <a:ext cx="6659132" cy="803369"/>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GB" sz="2133"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the protons that give an atom (element) its identity, but it’s the electrons that give it character!”</a:t>
            </a:r>
          </a:p>
        </p:txBody>
      </p:sp>
      <p:sp>
        <p:nvSpPr>
          <p:cNvPr id="21" name="Content Placeholder 2">
            <a:extLst>
              <a:ext uri="{FF2B5EF4-FFF2-40B4-BE49-F238E27FC236}">
                <a16:creationId xmlns:a16="http://schemas.microsoft.com/office/drawing/2014/main" id="{696AD3AD-D208-42E6-AE91-804C5B699368}"/>
              </a:ext>
            </a:extLst>
          </p:cNvPr>
          <p:cNvSpPr txBox="1">
            <a:spLocks/>
          </p:cNvSpPr>
          <p:nvPr/>
        </p:nvSpPr>
        <p:spPr>
          <a:xfrm>
            <a:off x="284593" y="3009899"/>
            <a:ext cx="11602605" cy="803369"/>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Atoms join together to make compounds, and everything you see around you (including yourself) is made up of atoms and compounds.</a:t>
            </a:r>
          </a:p>
        </p:txBody>
      </p:sp>
      <p:sp>
        <p:nvSpPr>
          <p:cNvPr id="22" name="Content Placeholder 2">
            <a:extLst>
              <a:ext uri="{FF2B5EF4-FFF2-40B4-BE49-F238E27FC236}">
                <a16:creationId xmlns:a16="http://schemas.microsoft.com/office/drawing/2014/main" id="{5520F7B8-4916-4CDA-BFC2-E3D85F9F3523}"/>
              </a:ext>
            </a:extLst>
          </p:cNvPr>
          <p:cNvSpPr txBox="1">
            <a:spLocks/>
          </p:cNvSpPr>
          <p:nvPr/>
        </p:nvSpPr>
        <p:spPr>
          <a:xfrm>
            <a:off x="284592" y="3981449"/>
            <a:ext cx="11602605" cy="1162051"/>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There are 92 naturally occurring atoms, but scientists have artificially forced some atoms together to make new ones, although some of them don’t last much more than a few billionths of a second, they exist and have got names.</a:t>
            </a:r>
          </a:p>
        </p:txBody>
      </p:sp>
      <p:sp>
        <p:nvSpPr>
          <p:cNvPr id="23" name="Content Placeholder 2">
            <a:extLst>
              <a:ext uri="{FF2B5EF4-FFF2-40B4-BE49-F238E27FC236}">
                <a16:creationId xmlns:a16="http://schemas.microsoft.com/office/drawing/2014/main" id="{6CFDF1A9-6138-491E-AF21-1F54B6F29622}"/>
              </a:ext>
            </a:extLst>
          </p:cNvPr>
          <p:cNvSpPr txBox="1">
            <a:spLocks/>
          </p:cNvSpPr>
          <p:nvPr/>
        </p:nvSpPr>
        <p:spPr>
          <a:xfrm>
            <a:off x="284591" y="5127716"/>
            <a:ext cx="11602605" cy="1162051"/>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Many years ago, a scientist called Dmitri Mendeleev studied the known atoms, and put them into a table, grouping them by the way they behaved (their ‘properties’). This table was called “The Periodic Table”.</a:t>
            </a:r>
          </a:p>
        </p:txBody>
      </p:sp>
    </p:spTree>
    <p:custDataLst>
      <p:tags r:id="rId1"/>
    </p:custDataLst>
    <p:extLst>
      <p:ext uri="{BB962C8B-B14F-4D97-AF65-F5344CB8AC3E}">
        <p14:creationId xmlns:p14="http://schemas.microsoft.com/office/powerpoint/2010/main" val="22758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Here is the modern Periodic Table of the Elements (you might see this as PTE):</a:t>
            </a:r>
          </a:p>
        </p:txBody>
      </p:sp>
      <p:pic>
        <p:nvPicPr>
          <p:cNvPr id="7" name="Picture 6">
            <a:extLst>
              <a:ext uri="{FF2B5EF4-FFF2-40B4-BE49-F238E27FC236}">
                <a16:creationId xmlns:a16="http://schemas.microsoft.com/office/drawing/2014/main" id="{7FD46EA0-3EE5-40DF-900B-ABC74D83D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94" y="733425"/>
            <a:ext cx="11602606" cy="6526466"/>
          </a:xfrm>
          <a:prstGeom prst="rect">
            <a:avLst/>
          </a:prstGeom>
        </p:spPr>
      </p:pic>
    </p:spTree>
    <p:custDataLst>
      <p:tags r:id="rId1"/>
    </p:custDataLst>
    <p:extLst>
      <p:ext uri="{BB962C8B-B14F-4D97-AF65-F5344CB8AC3E}">
        <p14:creationId xmlns:p14="http://schemas.microsoft.com/office/powerpoint/2010/main" val="167805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We need to look at a few definitions now, so that everything makes sense:</a:t>
            </a:r>
          </a:p>
        </p:txBody>
      </p:sp>
      <p:sp>
        <p:nvSpPr>
          <p:cNvPr id="4" name="Content Placeholder 2">
            <a:extLst>
              <a:ext uri="{FF2B5EF4-FFF2-40B4-BE49-F238E27FC236}">
                <a16:creationId xmlns:a16="http://schemas.microsoft.com/office/drawing/2014/main" id="{18B6301A-E9CA-4441-A162-690098B5C19F}"/>
              </a:ext>
            </a:extLst>
          </p:cNvPr>
          <p:cNvSpPr txBox="1">
            <a:spLocks/>
          </p:cNvSpPr>
          <p:nvPr/>
        </p:nvSpPr>
        <p:spPr>
          <a:xfrm>
            <a:off x="284594" y="78730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1. ALL matter is made up of ATOMS</a:t>
            </a:r>
          </a:p>
        </p:txBody>
      </p:sp>
      <p:sp>
        <p:nvSpPr>
          <p:cNvPr id="6" name="Content Placeholder 2">
            <a:extLst>
              <a:ext uri="{FF2B5EF4-FFF2-40B4-BE49-F238E27FC236}">
                <a16:creationId xmlns:a16="http://schemas.microsoft.com/office/drawing/2014/main" id="{A4C5B5B7-4B30-4309-B709-B730067FA9B1}"/>
              </a:ext>
            </a:extLst>
          </p:cNvPr>
          <p:cNvSpPr txBox="1">
            <a:spLocks/>
          </p:cNvSpPr>
          <p:nvPr/>
        </p:nvSpPr>
        <p:spPr>
          <a:xfrm>
            <a:off x="284594" y="1242870"/>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2. An ELEMENT is a substance which is made up of only ONE type of ATOM</a:t>
            </a:r>
          </a:p>
        </p:txBody>
      </p:sp>
      <p:sp>
        <p:nvSpPr>
          <p:cNvPr id="7" name="Content Placeholder 2">
            <a:extLst>
              <a:ext uri="{FF2B5EF4-FFF2-40B4-BE49-F238E27FC236}">
                <a16:creationId xmlns:a16="http://schemas.microsoft.com/office/drawing/2014/main" id="{63A46F03-472C-4BD1-88A2-FBE0C5AC2218}"/>
              </a:ext>
            </a:extLst>
          </p:cNvPr>
          <p:cNvSpPr txBox="1">
            <a:spLocks/>
          </p:cNvSpPr>
          <p:nvPr/>
        </p:nvSpPr>
        <p:spPr>
          <a:xfrm>
            <a:off x="284594" y="169843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3. The number of PROTONS in the NUCLEUS is what identifies the ATOM/ELEMENT</a:t>
            </a:r>
          </a:p>
        </p:txBody>
      </p:sp>
      <p:sp>
        <p:nvSpPr>
          <p:cNvPr id="8" name="Content Placeholder 2">
            <a:extLst>
              <a:ext uri="{FF2B5EF4-FFF2-40B4-BE49-F238E27FC236}">
                <a16:creationId xmlns:a16="http://schemas.microsoft.com/office/drawing/2014/main" id="{78E69A2F-DE29-4350-81AB-29D1B7F32249}"/>
              </a:ext>
            </a:extLst>
          </p:cNvPr>
          <p:cNvSpPr txBox="1">
            <a:spLocks/>
          </p:cNvSpPr>
          <p:nvPr/>
        </p:nvSpPr>
        <p:spPr>
          <a:xfrm>
            <a:off x="284594" y="2154000"/>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4. The number of ELECTRONS is the SAME as the number of PROTONS in an ATOM</a:t>
            </a:r>
          </a:p>
        </p:txBody>
      </p:sp>
      <p:sp>
        <p:nvSpPr>
          <p:cNvPr id="9" name="Content Placeholder 2">
            <a:extLst>
              <a:ext uri="{FF2B5EF4-FFF2-40B4-BE49-F238E27FC236}">
                <a16:creationId xmlns:a16="http://schemas.microsoft.com/office/drawing/2014/main" id="{2DCB99E2-2859-4901-B208-736305D28708}"/>
              </a:ext>
            </a:extLst>
          </p:cNvPr>
          <p:cNvSpPr txBox="1">
            <a:spLocks/>
          </p:cNvSpPr>
          <p:nvPr/>
        </p:nvSpPr>
        <p:spPr>
          <a:xfrm>
            <a:off x="284594" y="260956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5. The number of PROTONS is known as the PROTON NUMBER, or ATOMIC NUMBER</a:t>
            </a:r>
          </a:p>
        </p:txBody>
      </p:sp>
      <p:sp>
        <p:nvSpPr>
          <p:cNvPr id="10" name="Content Placeholder 2">
            <a:extLst>
              <a:ext uri="{FF2B5EF4-FFF2-40B4-BE49-F238E27FC236}">
                <a16:creationId xmlns:a16="http://schemas.microsoft.com/office/drawing/2014/main" id="{BCE7A85E-21BB-4118-8021-7A10501B7900}"/>
              </a:ext>
            </a:extLst>
          </p:cNvPr>
          <p:cNvSpPr txBox="1">
            <a:spLocks/>
          </p:cNvSpPr>
          <p:nvPr/>
        </p:nvSpPr>
        <p:spPr>
          <a:xfrm>
            <a:off x="284594" y="3065130"/>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6. The number of NEUTRONS in an ATOM determines the ISOTOPE of the ELEMENT</a:t>
            </a:r>
          </a:p>
        </p:txBody>
      </p:sp>
      <p:sp>
        <p:nvSpPr>
          <p:cNvPr id="11" name="Content Placeholder 2">
            <a:extLst>
              <a:ext uri="{FF2B5EF4-FFF2-40B4-BE49-F238E27FC236}">
                <a16:creationId xmlns:a16="http://schemas.microsoft.com/office/drawing/2014/main" id="{57183FCE-40FC-45BC-A2F0-23CE3589AD1E}"/>
              </a:ext>
            </a:extLst>
          </p:cNvPr>
          <p:cNvSpPr txBox="1">
            <a:spLocks/>
          </p:cNvSpPr>
          <p:nvPr/>
        </p:nvSpPr>
        <p:spPr>
          <a:xfrm>
            <a:off x="284594" y="352069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7. The number of PROTONS and NEUTRONS in an ATOM added gives the MASS NUMBER</a:t>
            </a:r>
          </a:p>
        </p:txBody>
      </p:sp>
      <p:pic>
        <p:nvPicPr>
          <p:cNvPr id="3" name="Picture 2">
            <a:extLst>
              <a:ext uri="{FF2B5EF4-FFF2-40B4-BE49-F238E27FC236}">
                <a16:creationId xmlns:a16="http://schemas.microsoft.com/office/drawing/2014/main" id="{EB10702C-796D-4864-9224-5D9324C0F189}"/>
              </a:ext>
            </a:extLst>
          </p:cNvPr>
          <p:cNvPicPr>
            <a:picLocks noChangeAspect="1"/>
          </p:cNvPicPr>
          <p:nvPr/>
        </p:nvPicPr>
        <p:blipFill>
          <a:blip r:embed="rId3"/>
          <a:stretch>
            <a:fillRect/>
          </a:stretch>
        </p:blipFill>
        <p:spPr>
          <a:xfrm>
            <a:off x="886047" y="4042935"/>
            <a:ext cx="4666806" cy="2571122"/>
          </a:xfrm>
          <a:prstGeom prst="rect">
            <a:avLst/>
          </a:prstGeom>
        </p:spPr>
      </p:pic>
      <p:sp>
        <p:nvSpPr>
          <p:cNvPr id="13" name="Content Placeholder 2">
            <a:extLst>
              <a:ext uri="{FF2B5EF4-FFF2-40B4-BE49-F238E27FC236}">
                <a16:creationId xmlns:a16="http://schemas.microsoft.com/office/drawing/2014/main" id="{FF4D8EA0-08E1-41DD-8045-0F71BF7D3034}"/>
              </a:ext>
            </a:extLst>
          </p:cNvPr>
          <p:cNvSpPr txBox="1">
            <a:spLocks/>
          </p:cNvSpPr>
          <p:nvPr/>
        </p:nvSpPr>
        <p:spPr>
          <a:xfrm>
            <a:off x="5848350" y="4281630"/>
            <a:ext cx="6038850" cy="178906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The MASS NUMBER is RARELY a whole number because of ISOTOPES. If it is shown as a whole number it is usually in [  ] because we don’t have enough data to work it out more precisely.</a:t>
            </a:r>
          </a:p>
        </p:txBody>
      </p:sp>
    </p:spTree>
    <p:custDataLst>
      <p:tags r:id="rId1"/>
    </p:custDataLst>
    <p:extLst>
      <p:ext uri="{BB962C8B-B14F-4D97-AF65-F5344CB8AC3E}">
        <p14:creationId xmlns:p14="http://schemas.microsoft.com/office/powerpoint/2010/main" val="30167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randombar(horizontal)">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6" grpId="0"/>
      <p:bldP spid="7" grpId="0"/>
      <p:bldP spid="8" grpId="0"/>
      <p:bldP spid="9"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716E2380-62B3-4EED-9062-B55E11CD7B37}"/>
              </a:ext>
            </a:extLst>
          </p:cNvPr>
          <p:cNvSpPr txBox="1">
            <a:spLocks/>
          </p:cNvSpPr>
          <p:nvPr/>
        </p:nvSpPr>
        <p:spPr>
          <a:xfrm>
            <a:off x="284594" y="311055"/>
            <a:ext cx="11602606" cy="42237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sz="2133" dirty="0">
                <a:latin typeface="Arial" panose="020B0604020202020204" pitchFamily="34" charset="0"/>
                <a:cs typeface="Arial" panose="020B0604020202020204" pitchFamily="34" charset="0"/>
              </a:rPr>
              <a:t>Exercise:</a:t>
            </a:r>
          </a:p>
        </p:txBody>
      </p:sp>
      <p:sp>
        <p:nvSpPr>
          <p:cNvPr id="2" name="TextBox 1">
            <a:extLst>
              <a:ext uri="{FF2B5EF4-FFF2-40B4-BE49-F238E27FC236}">
                <a16:creationId xmlns:a16="http://schemas.microsoft.com/office/drawing/2014/main" id="{5748E4CD-2C37-460A-8C7D-E4E02CEA6453}"/>
              </a:ext>
            </a:extLst>
          </p:cNvPr>
          <p:cNvSpPr txBox="1"/>
          <p:nvPr/>
        </p:nvSpPr>
        <p:spPr>
          <a:xfrm>
            <a:off x="1094219" y="1146334"/>
            <a:ext cx="1543050" cy="2215991"/>
          </a:xfrm>
          <a:prstGeom prst="rect">
            <a:avLst/>
          </a:prstGeom>
          <a:noFill/>
        </p:spPr>
        <p:txBody>
          <a:bodyPr wrap="square" rtlCol="0">
            <a:spAutoFit/>
          </a:bodyPr>
          <a:lstStyle/>
          <a:p>
            <a:r>
              <a:rPr lang="en-GB" sz="13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p>
        </p:txBody>
      </p:sp>
      <p:sp>
        <p:nvSpPr>
          <p:cNvPr id="15" name="TextBox 14">
            <a:extLst>
              <a:ext uri="{FF2B5EF4-FFF2-40B4-BE49-F238E27FC236}">
                <a16:creationId xmlns:a16="http://schemas.microsoft.com/office/drawing/2014/main" id="{25B5E168-E5B4-4C34-9E75-F7D8FC73AEF6}"/>
              </a:ext>
            </a:extLst>
          </p:cNvPr>
          <p:cNvSpPr txBox="1"/>
          <p:nvPr/>
        </p:nvSpPr>
        <p:spPr>
          <a:xfrm>
            <a:off x="284594" y="1079659"/>
            <a:ext cx="933450" cy="769441"/>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p>
        </p:txBody>
      </p:sp>
      <p:sp>
        <p:nvSpPr>
          <p:cNvPr id="16" name="TextBox 15">
            <a:extLst>
              <a:ext uri="{FF2B5EF4-FFF2-40B4-BE49-F238E27FC236}">
                <a16:creationId xmlns:a16="http://schemas.microsoft.com/office/drawing/2014/main" id="{77FEB0C8-41DA-43EA-8816-094DA21D531A}"/>
              </a:ext>
            </a:extLst>
          </p:cNvPr>
          <p:cNvSpPr txBox="1"/>
          <p:nvPr/>
        </p:nvSpPr>
        <p:spPr>
          <a:xfrm>
            <a:off x="465570" y="2659559"/>
            <a:ext cx="628649" cy="769441"/>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p:txBody>
      </p:sp>
      <p:sp>
        <p:nvSpPr>
          <p:cNvPr id="5" name="TextBox 4">
            <a:extLst>
              <a:ext uri="{FF2B5EF4-FFF2-40B4-BE49-F238E27FC236}">
                <a16:creationId xmlns:a16="http://schemas.microsoft.com/office/drawing/2014/main" id="{CAA00929-57B0-46C6-B253-C4BDCBE68B84}"/>
              </a:ext>
            </a:extLst>
          </p:cNvPr>
          <p:cNvSpPr txBox="1"/>
          <p:nvPr/>
        </p:nvSpPr>
        <p:spPr>
          <a:xfrm>
            <a:off x="3313543" y="1146334"/>
            <a:ext cx="3781425" cy="369332"/>
          </a:xfrm>
          <a:prstGeom prst="rect">
            <a:avLst/>
          </a:prstGeom>
          <a:noFill/>
        </p:spPr>
        <p:txBody>
          <a:bodyPr wrap="square" rtlCol="0">
            <a:spAutoFit/>
          </a:bodyPr>
          <a:lstStyle/>
          <a:p>
            <a:r>
              <a:rPr lang="en-GB" dirty="0"/>
              <a:t>What is this element’s name?</a:t>
            </a:r>
          </a:p>
        </p:txBody>
      </p:sp>
      <p:sp>
        <p:nvSpPr>
          <p:cNvPr id="17" name="TextBox 16">
            <a:extLst>
              <a:ext uri="{FF2B5EF4-FFF2-40B4-BE49-F238E27FC236}">
                <a16:creationId xmlns:a16="http://schemas.microsoft.com/office/drawing/2014/main" id="{F8409F92-31EA-435E-A661-41EC263BB1EA}"/>
              </a:ext>
            </a:extLst>
          </p:cNvPr>
          <p:cNvSpPr txBox="1"/>
          <p:nvPr/>
        </p:nvSpPr>
        <p:spPr>
          <a:xfrm>
            <a:off x="7580743" y="1146334"/>
            <a:ext cx="3781425" cy="369332"/>
          </a:xfrm>
          <a:prstGeom prst="rect">
            <a:avLst/>
          </a:prstGeom>
          <a:noFill/>
        </p:spPr>
        <p:txBody>
          <a:bodyPr wrap="square" rtlCol="0">
            <a:spAutoFit/>
          </a:bodyPr>
          <a:lstStyle/>
          <a:p>
            <a:r>
              <a:rPr lang="en-GB" dirty="0"/>
              <a:t>CARBON</a:t>
            </a:r>
          </a:p>
        </p:txBody>
      </p:sp>
      <p:sp>
        <p:nvSpPr>
          <p:cNvPr id="18" name="TextBox 17">
            <a:extLst>
              <a:ext uri="{FF2B5EF4-FFF2-40B4-BE49-F238E27FC236}">
                <a16:creationId xmlns:a16="http://schemas.microsoft.com/office/drawing/2014/main" id="{EE495541-3EBB-4311-AAA4-7D0A9E36C615}"/>
              </a:ext>
            </a:extLst>
          </p:cNvPr>
          <p:cNvSpPr txBox="1"/>
          <p:nvPr/>
        </p:nvSpPr>
        <p:spPr>
          <a:xfrm>
            <a:off x="3313543" y="1664434"/>
            <a:ext cx="3849257" cy="369332"/>
          </a:xfrm>
          <a:prstGeom prst="rect">
            <a:avLst/>
          </a:prstGeom>
          <a:noFill/>
        </p:spPr>
        <p:txBody>
          <a:bodyPr wrap="square" rtlCol="0">
            <a:spAutoFit/>
          </a:bodyPr>
          <a:lstStyle/>
          <a:p>
            <a:r>
              <a:rPr lang="en-GB" dirty="0"/>
              <a:t>What is this element’s atomic number?</a:t>
            </a:r>
          </a:p>
        </p:txBody>
      </p:sp>
      <p:sp>
        <p:nvSpPr>
          <p:cNvPr id="19" name="TextBox 18">
            <a:extLst>
              <a:ext uri="{FF2B5EF4-FFF2-40B4-BE49-F238E27FC236}">
                <a16:creationId xmlns:a16="http://schemas.microsoft.com/office/drawing/2014/main" id="{933BB0E2-EC11-42FD-9C09-932B03DCEDAA}"/>
              </a:ext>
            </a:extLst>
          </p:cNvPr>
          <p:cNvSpPr txBox="1"/>
          <p:nvPr/>
        </p:nvSpPr>
        <p:spPr>
          <a:xfrm>
            <a:off x="7580742" y="1652468"/>
            <a:ext cx="3781425" cy="369332"/>
          </a:xfrm>
          <a:prstGeom prst="rect">
            <a:avLst/>
          </a:prstGeom>
          <a:noFill/>
        </p:spPr>
        <p:txBody>
          <a:bodyPr wrap="square" rtlCol="0">
            <a:spAutoFit/>
          </a:bodyPr>
          <a:lstStyle/>
          <a:p>
            <a:r>
              <a:rPr lang="en-GB" dirty="0"/>
              <a:t>6</a:t>
            </a:r>
          </a:p>
        </p:txBody>
      </p:sp>
      <p:sp>
        <p:nvSpPr>
          <p:cNvPr id="20" name="TextBox 19">
            <a:extLst>
              <a:ext uri="{FF2B5EF4-FFF2-40B4-BE49-F238E27FC236}">
                <a16:creationId xmlns:a16="http://schemas.microsoft.com/office/drawing/2014/main" id="{74DB45A5-AEB8-4781-81AD-B50F3EE806C0}"/>
              </a:ext>
            </a:extLst>
          </p:cNvPr>
          <p:cNvSpPr txBox="1"/>
          <p:nvPr/>
        </p:nvSpPr>
        <p:spPr>
          <a:xfrm>
            <a:off x="3313543" y="2182534"/>
            <a:ext cx="3849257" cy="369332"/>
          </a:xfrm>
          <a:prstGeom prst="rect">
            <a:avLst/>
          </a:prstGeom>
          <a:noFill/>
        </p:spPr>
        <p:txBody>
          <a:bodyPr wrap="square" rtlCol="0">
            <a:spAutoFit/>
          </a:bodyPr>
          <a:lstStyle/>
          <a:p>
            <a:r>
              <a:rPr lang="en-GB" dirty="0"/>
              <a:t>What is this element’s mass number?</a:t>
            </a:r>
          </a:p>
        </p:txBody>
      </p:sp>
      <p:sp>
        <p:nvSpPr>
          <p:cNvPr id="21" name="TextBox 20">
            <a:extLst>
              <a:ext uri="{FF2B5EF4-FFF2-40B4-BE49-F238E27FC236}">
                <a16:creationId xmlns:a16="http://schemas.microsoft.com/office/drawing/2014/main" id="{0C57BB1A-F8BA-4A64-AD66-7C1A8D3E29AC}"/>
              </a:ext>
            </a:extLst>
          </p:cNvPr>
          <p:cNvSpPr txBox="1"/>
          <p:nvPr/>
        </p:nvSpPr>
        <p:spPr>
          <a:xfrm>
            <a:off x="7580742" y="2182534"/>
            <a:ext cx="3781425" cy="369332"/>
          </a:xfrm>
          <a:prstGeom prst="rect">
            <a:avLst/>
          </a:prstGeom>
          <a:noFill/>
        </p:spPr>
        <p:txBody>
          <a:bodyPr wrap="square" rtlCol="0">
            <a:spAutoFit/>
          </a:bodyPr>
          <a:lstStyle/>
          <a:p>
            <a:r>
              <a:rPr lang="en-GB" dirty="0"/>
              <a:t>12</a:t>
            </a:r>
          </a:p>
        </p:txBody>
      </p:sp>
      <p:sp>
        <p:nvSpPr>
          <p:cNvPr id="22" name="TextBox 21">
            <a:extLst>
              <a:ext uri="{FF2B5EF4-FFF2-40B4-BE49-F238E27FC236}">
                <a16:creationId xmlns:a16="http://schemas.microsoft.com/office/drawing/2014/main" id="{3C2C72F0-970A-480E-897F-57A682948791}"/>
              </a:ext>
            </a:extLst>
          </p:cNvPr>
          <p:cNvSpPr txBox="1"/>
          <p:nvPr/>
        </p:nvSpPr>
        <p:spPr>
          <a:xfrm>
            <a:off x="3313543" y="2659559"/>
            <a:ext cx="3849257" cy="369332"/>
          </a:xfrm>
          <a:prstGeom prst="rect">
            <a:avLst/>
          </a:prstGeom>
          <a:noFill/>
        </p:spPr>
        <p:txBody>
          <a:bodyPr wrap="square" rtlCol="0">
            <a:spAutoFit/>
          </a:bodyPr>
          <a:lstStyle/>
          <a:p>
            <a:r>
              <a:rPr lang="en-GB" dirty="0"/>
              <a:t>How many protons does carbon have?</a:t>
            </a:r>
          </a:p>
        </p:txBody>
      </p:sp>
      <p:sp>
        <p:nvSpPr>
          <p:cNvPr id="23" name="TextBox 22">
            <a:extLst>
              <a:ext uri="{FF2B5EF4-FFF2-40B4-BE49-F238E27FC236}">
                <a16:creationId xmlns:a16="http://schemas.microsoft.com/office/drawing/2014/main" id="{F345EEBD-3625-4E5C-A8DC-ABBD2F3FC2DA}"/>
              </a:ext>
            </a:extLst>
          </p:cNvPr>
          <p:cNvSpPr txBox="1"/>
          <p:nvPr/>
        </p:nvSpPr>
        <p:spPr>
          <a:xfrm>
            <a:off x="7580741" y="2659559"/>
            <a:ext cx="3781425" cy="369332"/>
          </a:xfrm>
          <a:prstGeom prst="rect">
            <a:avLst/>
          </a:prstGeom>
          <a:noFill/>
        </p:spPr>
        <p:txBody>
          <a:bodyPr wrap="square" rtlCol="0">
            <a:spAutoFit/>
          </a:bodyPr>
          <a:lstStyle/>
          <a:p>
            <a:r>
              <a:rPr lang="en-GB" dirty="0"/>
              <a:t>6</a:t>
            </a:r>
          </a:p>
        </p:txBody>
      </p:sp>
      <p:sp>
        <p:nvSpPr>
          <p:cNvPr id="24" name="TextBox 23">
            <a:extLst>
              <a:ext uri="{FF2B5EF4-FFF2-40B4-BE49-F238E27FC236}">
                <a16:creationId xmlns:a16="http://schemas.microsoft.com/office/drawing/2014/main" id="{E2A73DCC-15CD-47F1-ABE0-EBDE2C130E2F}"/>
              </a:ext>
            </a:extLst>
          </p:cNvPr>
          <p:cNvSpPr txBox="1"/>
          <p:nvPr/>
        </p:nvSpPr>
        <p:spPr>
          <a:xfrm>
            <a:off x="3313543" y="3177659"/>
            <a:ext cx="3944507" cy="369332"/>
          </a:xfrm>
          <a:prstGeom prst="rect">
            <a:avLst/>
          </a:prstGeom>
          <a:noFill/>
        </p:spPr>
        <p:txBody>
          <a:bodyPr wrap="square" rtlCol="0">
            <a:spAutoFit/>
          </a:bodyPr>
          <a:lstStyle/>
          <a:p>
            <a:r>
              <a:rPr lang="en-GB" dirty="0"/>
              <a:t>How many electrons does carbon have?</a:t>
            </a:r>
          </a:p>
        </p:txBody>
      </p:sp>
      <p:sp>
        <p:nvSpPr>
          <p:cNvPr id="26" name="TextBox 25">
            <a:extLst>
              <a:ext uri="{FF2B5EF4-FFF2-40B4-BE49-F238E27FC236}">
                <a16:creationId xmlns:a16="http://schemas.microsoft.com/office/drawing/2014/main" id="{3F8EC9C7-C67B-4343-8E8F-67C08644B102}"/>
              </a:ext>
            </a:extLst>
          </p:cNvPr>
          <p:cNvSpPr txBox="1"/>
          <p:nvPr/>
        </p:nvSpPr>
        <p:spPr>
          <a:xfrm>
            <a:off x="7580740" y="3189625"/>
            <a:ext cx="3781425" cy="369332"/>
          </a:xfrm>
          <a:prstGeom prst="rect">
            <a:avLst/>
          </a:prstGeom>
          <a:noFill/>
        </p:spPr>
        <p:txBody>
          <a:bodyPr wrap="square" rtlCol="0">
            <a:spAutoFit/>
          </a:bodyPr>
          <a:lstStyle/>
          <a:p>
            <a:r>
              <a:rPr lang="en-GB" dirty="0"/>
              <a:t>6</a:t>
            </a:r>
          </a:p>
        </p:txBody>
      </p:sp>
      <p:sp>
        <p:nvSpPr>
          <p:cNvPr id="27" name="TextBox 26">
            <a:extLst>
              <a:ext uri="{FF2B5EF4-FFF2-40B4-BE49-F238E27FC236}">
                <a16:creationId xmlns:a16="http://schemas.microsoft.com/office/drawing/2014/main" id="{2B27A73B-467F-407D-BA6F-C6F95672535A}"/>
              </a:ext>
            </a:extLst>
          </p:cNvPr>
          <p:cNvSpPr txBox="1"/>
          <p:nvPr/>
        </p:nvSpPr>
        <p:spPr>
          <a:xfrm>
            <a:off x="3313543" y="3654684"/>
            <a:ext cx="3944507" cy="369332"/>
          </a:xfrm>
          <a:prstGeom prst="rect">
            <a:avLst/>
          </a:prstGeom>
          <a:noFill/>
        </p:spPr>
        <p:txBody>
          <a:bodyPr wrap="square" rtlCol="0">
            <a:spAutoFit/>
          </a:bodyPr>
          <a:lstStyle/>
          <a:p>
            <a:r>
              <a:rPr lang="en-GB" dirty="0"/>
              <a:t>How many neutrons does carbon have?</a:t>
            </a:r>
          </a:p>
        </p:txBody>
      </p:sp>
      <p:sp>
        <p:nvSpPr>
          <p:cNvPr id="28" name="TextBox 27">
            <a:extLst>
              <a:ext uri="{FF2B5EF4-FFF2-40B4-BE49-F238E27FC236}">
                <a16:creationId xmlns:a16="http://schemas.microsoft.com/office/drawing/2014/main" id="{CC7DEC11-1656-44D4-B436-E2A48AC27A7F}"/>
              </a:ext>
            </a:extLst>
          </p:cNvPr>
          <p:cNvSpPr txBox="1"/>
          <p:nvPr/>
        </p:nvSpPr>
        <p:spPr>
          <a:xfrm>
            <a:off x="7580739" y="3657184"/>
            <a:ext cx="4220736" cy="369332"/>
          </a:xfrm>
          <a:prstGeom prst="rect">
            <a:avLst/>
          </a:prstGeom>
          <a:noFill/>
        </p:spPr>
        <p:txBody>
          <a:bodyPr wrap="square" rtlCol="0">
            <a:spAutoFit/>
          </a:bodyPr>
          <a:lstStyle/>
          <a:p>
            <a:r>
              <a:rPr lang="en-GB" dirty="0"/>
              <a:t>6 (in this example anyway, but can vary)</a:t>
            </a:r>
          </a:p>
        </p:txBody>
      </p:sp>
      <p:sp>
        <p:nvSpPr>
          <p:cNvPr id="29" name="TextBox 28">
            <a:extLst>
              <a:ext uri="{FF2B5EF4-FFF2-40B4-BE49-F238E27FC236}">
                <a16:creationId xmlns:a16="http://schemas.microsoft.com/office/drawing/2014/main" id="{1E25C791-4447-471D-BF38-9F405E03BCFF}"/>
              </a:ext>
            </a:extLst>
          </p:cNvPr>
          <p:cNvSpPr txBox="1"/>
          <p:nvPr/>
        </p:nvSpPr>
        <p:spPr>
          <a:xfrm>
            <a:off x="3313543" y="4172784"/>
            <a:ext cx="3944507" cy="369332"/>
          </a:xfrm>
          <a:prstGeom prst="rect">
            <a:avLst/>
          </a:prstGeom>
          <a:noFill/>
        </p:spPr>
        <p:txBody>
          <a:bodyPr wrap="square" rtlCol="0">
            <a:spAutoFit/>
          </a:bodyPr>
          <a:lstStyle/>
          <a:p>
            <a:r>
              <a:rPr lang="en-GB" dirty="0"/>
              <a:t>How did I work out the last answer?</a:t>
            </a:r>
          </a:p>
        </p:txBody>
      </p:sp>
      <p:sp>
        <p:nvSpPr>
          <p:cNvPr id="30" name="TextBox 29">
            <a:extLst>
              <a:ext uri="{FF2B5EF4-FFF2-40B4-BE49-F238E27FC236}">
                <a16:creationId xmlns:a16="http://schemas.microsoft.com/office/drawing/2014/main" id="{F1599DB1-F7DB-4E30-B7E8-486FBE9C2B00}"/>
              </a:ext>
            </a:extLst>
          </p:cNvPr>
          <p:cNvSpPr txBox="1"/>
          <p:nvPr/>
        </p:nvSpPr>
        <p:spPr>
          <a:xfrm>
            <a:off x="7580739" y="4163318"/>
            <a:ext cx="4220736" cy="369332"/>
          </a:xfrm>
          <a:prstGeom prst="rect">
            <a:avLst/>
          </a:prstGeom>
          <a:noFill/>
        </p:spPr>
        <p:txBody>
          <a:bodyPr wrap="square" rtlCol="0">
            <a:spAutoFit/>
          </a:bodyPr>
          <a:lstStyle/>
          <a:p>
            <a:r>
              <a:rPr lang="en-GB" dirty="0"/>
              <a:t>MASS NUMBER – ATOMIC NUMBER</a:t>
            </a:r>
          </a:p>
        </p:txBody>
      </p:sp>
    </p:spTree>
    <p:custDataLst>
      <p:tags r:id="rId1"/>
    </p:custDataLst>
    <p:extLst>
      <p:ext uri="{BB962C8B-B14F-4D97-AF65-F5344CB8AC3E}">
        <p14:creationId xmlns:p14="http://schemas.microsoft.com/office/powerpoint/2010/main" val="98071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1+#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1+#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1+#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arn(inVertical)">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1+#ppt_w/2"/>
                                          </p:val>
                                        </p:tav>
                                        <p:tav tm="100000">
                                          <p:val>
                                            <p:strVal val="#ppt_x"/>
                                          </p:val>
                                        </p:tav>
                                      </p:tavLst>
                                    </p:anim>
                                    <p:anim calcmode="lin" valueType="num">
                                      <p:cBhvr additive="base">
                                        <p:cTn id="7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19" grpId="0"/>
      <p:bldP spid="20" grpId="0"/>
      <p:bldP spid="21" grpId="0"/>
      <p:bldP spid="22" grpId="0"/>
      <p:bldP spid="23" grpId="0"/>
      <p:bldP spid="24" grpId="0"/>
      <p:bldP spid="26" grpId="0"/>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1427</Words>
  <Application>Microsoft Office PowerPoint</Application>
  <PresentationFormat>Widescreen</PresentationFormat>
  <Paragraphs>94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Introducing Atoms and Molecules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Atoms and Molecules</dc:title>
  <dc:creator>Martyn J Cox</dc:creator>
  <cp:lastModifiedBy>Martyn J Cox</cp:lastModifiedBy>
  <cp:revision>23</cp:revision>
  <dcterms:created xsi:type="dcterms:W3CDTF">2021-03-24T10:22:17Z</dcterms:created>
  <dcterms:modified xsi:type="dcterms:W3CDTF">2021-03-24T13:32:37Z</dcterms:modified>
</cp:coreProperties>
</file>