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dMasterIdLst>
    <p:sldMasterId id="2147483648" r:id="rId5"/>
  </p:sldMasterIdLst>
  <p:sldIdLst>
    <p:sldId id="256" r:id="rId6"/>
    <p:sldId id="258" r:id="rId7"/>
    <p:sldId id="259" r:id="rId8"/>
    <p:sldId id="260" r:id="rId9"/>
    <p:sldId id="261" r:id="rId10"/>
    <p:sldId id="264" r:id="rId11"/>
    <p:sldId id="263" r:id="rId12"/>
    <p:sldId id="257" r:id="rId13"/>
    <p:sldId id="265" r:id="rId14"/>
    <p:sldId id="266" r:id="rId15"/>
    <p:sldId id="267" r:id="rId16"/>
    <p:sldId id="268" r:id="rId17"/>
    <p:sldId id="262" r:id="rId18"/>
    <p:sldId id="272" r:id="rId19"/>
    <p:sldId id="270" r:id="rId20"/>
    <p:sldId id="273" r:id="rId21"/>
    <p:sldId id="271" r:id="rId22"/>
    <p:sldId id="274" r:id="rId23"/>
    <p:sldId id="269" r:id="rId24"/>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615733573" val="1030" rev64="64" revOS="4"/>
      <pr:smFileRevision xmlns:pr="smNativeData" xmlns="smNativeData" dt="1615733573" val="101"/>
      <pr:guideOptions xmlns:pr="smNativeData" xmlns="smNativeData" dt="1615733573"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ideViewPr>
    <p:cSldViewPr snapToObjects="1" showGuides="1">
      <p:cViewPr varScale="1">
        <p:scale>
          <a:sx n="52" d="100"/>
          <a:sy n="52" d="100"/>
        </p:scale>
        <p:origin x="384" y="238"/>
      </p:cViewPr>
      <p:guideLst x="0" y="0">
        <p:guide orient="horz" pos="2160"/>
        <p:guide pos="3840"/>
      </p:guideLst>
    </p:cSldViewPr>
  </p:slideViewPr>
  <p:outlineViewPr>
    <p:cViewPr>
      <p:scale>
        <a:sx n="33" d="100"/>
        <a:sy n="33" d="100"/>
      </p:scale>
      <p:origin x="0" y="0"/>
    </p:cViewPr>
  </p:outlineViewPr>
  <p:sorterViewPr>
    <p:cViewPr>
      <p:scale>
        <a:sx n="17" d="100"/>
        <a:sy n="17" d="100"/>
      </p:scale>
      <p:origin x="0" y="0"/>
    </p:cViewPr>
  </p:sorterViewPr>
  <p:notesViewPr>
    <p:cSldViewPr snapToObjects="1" showGuides="1">
      <p:cViewPr>
        <p:scale>
          <a:sx n="52" d="100"/>
          <a:sy n="52" d="100"/>
        </p:scale>
        <p:origin x="384" y="238"/>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cSld name="Title slide">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EAAAAAAAAAMAAAABQAAAAAAAAAAAD//wAAAQAAAP//AAABAA=="/>
              </a:ext>
            </a:extLst>
          </p:cNvSpPr>
          <p:nvPr>
            <p:ph type="ctrTitle"/>
          </p:nvPr>
        </p:nvSpPr>
        <p:spPr>
          <a:xfrm>
            <a:off x="914400" y="2129790"/>
            <a:ext cx="10363200" cy="1470660"/>
          </a:xfrm>
        </p:spPr>
        <p:txBody>
          <a:bodyPr/>
          <a:lstStyle/>
          <a:p>
            <a:pPr/>
            <a:r>
              <a:t>Click to edit Master title style</a:t>
            </a:r>
          </a:p>
        </p:txBody>
      </p:sp>
      <p:sp>
        <p:nvSpPr>
          <p:cNvPr id="3" name="SlideSubtitle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GAAAAAAAAAMAAAABQAAAAAAAAAAAD//wAAAQAAAP//AAABAA=="/>
              </a:ext>
            </a:extLst>
          </p:cNvSpPr>
          <p:nvPr>
            <p:ph type="subTitle" idx="1"/>
          </p:nvPr>
        </p:nvSpPr>
        <p:spPr>
          <a:xfrm>
            <a:off x="1828800" y="3886200"/>
            <a:ext cx="85344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t>Click to edit Master subtitle style</a:t>
            </a:r>
          </a:p>
        </p:txBody>
      </p:sp>
      <p:sp>
        <p:nvSpPr>
          <p:cNvPr id="4"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E1BD-F3D1-EA17-9F07-0542AF496950}" type="datetime1">
              <a:t/>
            </a:fld>
          </a:p>
        </p:txBody>
      </p:sp>
      <p:sp>
        <p:nvSpPr>
          <p:cNvPr id="5"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FA4C-02D1-EA0C-9F07-F459B44969A1}" type="slidenum">
              <a:t/>
            </a:fld>
          </a:p>
        </p:txBody>
      </p:sp>
    </p:spTree>
  </p:cSld>
  <p:clrMapOvr>
    <a:masterClrMapping/>
  </p:clrMapOvr>
  <p:hf hdr="0" ftr="0"/>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x">
  <p:cSld name="Title and vertical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4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RSNOYB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IAAAAAAAAAMAAAABQAAAAAAAAAAAD//wAAAQAAAP//AAABAA=="/>
              </a:ext>
            </a:extLst>
          </p:cNvSpPr>
          <p:nvPr>
            <p:ph idx="1"/>
          </p:nvPr>
        </p:nvSpPr>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D469-27D1-EA22-9F07-D1779A496984}" type="datetime1">
              <a:t/>
            </a:fld>
          </a:p>
        </p:txBody>
      </p:sp>
      <p:sp>
        <p:nvSpPr>
          <p:cNvPr id="5"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6c3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8E9B-D5D1-EA78-9F07-232DC0496976}" type="slidenum">
              <a:t/>
            </a:fld>
          </a:p>
        </p:txBody>
      </p:sp>
    </p:spTree>
  </p:cSld>
  <p:clrMapOvr>
    <a:masterClrMapping/>
  </p:clrMapOvr>
  <p:hf hdr="0" ftr="0"/>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itleAndTx">
  <p:cSld name="Vertical title and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AAAAAAAAAMAAAABQAAAAAAAAAAAD//wAAAQAAAP//AAABAA=="/>
              </a:ext>
            </a:extLst>
          </p:cNvSpPr>
          <p:nvPr>
            <p:ph type="title"/>
          </p:nvPr>
        </p:nvSpPr>
        <p:spPr>
          <a:xfrm>
            <a:off x="8839200" y="274320"/>
            <a:ext cx="2743200" cy="5852160"/>
          </a:xfrm>
        </p:spPr>
        <p:txBody>
          <a:bodyPr vert="vert" wrap="square"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RSNOYB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AAAAAAAAAMAAAABQAAAAAAAAAAAD//wAAAQAAAP//AAABAA=="/>
              </a:ext>
            </a:extLst>
          </p:cNvSpPr>
          <p:nvPr>
            <p:ph idx="1"/>
          </p:nvPr>
        </p:nvSpPr>
        <p:spPr>
          <a:xfrm>
            <a:off x="609600" y="274320"/>
            <a:ext cx="8025765" cy="5852160"/>
          </a:xfrm>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ADEA-A4D1-EA5B-9F07-520EE3496907}" type="datetime1">
              <a:t/>
            </a:fld>
          </a:p>
        </p:txBody>
      </p:sp>
      <p:sp>
        <p:nvSpPr>
          <p:cNvPr id="5"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A251-1FD1-EA54-9F07-E901EC4969BC}" type="slidenum">
              <a:t/>
            </a:fld>
          </a:p>
        </p:txBody>
      </p:sp>
    </p:spTree>
  </p:cSld>
  <p:clrMapOvr>
    <a:masterClrMapping/>
  </p:clrMapOvr>
  <p:hf hdr="0" ftr="0"/>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x">
  <p:cSld name="Title and conten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AAAAAAAAAAMAAAABQAAAAAAAAAAAD//wAAAQAAAP//AAAB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8589-C7D1-EA73-9F07-3126CB496964}" type="datetime1">
              <a:t/>
            </a:fld>
          </a:p>
        </p:txBody>
      </p:sp>
      <p:sp>
        <p:nvSpPr>
          <p:cNvPr id="5"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BC08-46D1-EA4A-9F07-B01FF24969E5}" type="slidenum">
              <a:t/>
            </a:fld>
          </a:p>
        </p:txBody>
      </p:sp>
    </p:spTree>
  </p:cSld>
  <p:clrMapOvr>
    <a:masterClrMapping/>
  </p:clrMapOvr>
  <p:hf hdr="0" ftr="0"/>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secHead">
  <p:cSld name="Section header">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GAAAAAAAAAMAAAABQAAAAAAAAAAAD//wAAAQAAAP//AAABAA=="/>
              </a:ext>
            </a:extLst>
          </p:cNvSpPr>
          <p:nvPr>
            <p:ph type="title"/>
          </p:nvPr>
        </p:nvSpPr>
        <p:spPr>
          <a:xfrm>
            <a:off x="963295" y="4406900"/>
            <a:ext cx="10363200" cy="1362075"/>
          </a:xfrm>
        </p:spPr>
        <p:txBody>
          <a:bodyPr vert="horz" wrap="square" numCol="1" spcCol="215900" anchor="t">
            <a:prstTxWarp prst="textNoShape">
              <a:avLst/>
            </a:prstTxWarp>
          </a:bodyPr>
          <a:lstStyle>
            <a:lvl1pPr algn="l">
              <a:defRPr sz="4000" b="1" cap="all"/>
            </a:lvl1pPr>
          </a:lstStyle>
          <a:p>
            <a:pPr>
              <a:defRPr cap="all"/>
            </a:pPr>
            <a:r>
              <a:t>Click to edit Master title style</a:t>
            </a:r>
          </a:p>
        </p:txBody>
      </p:sp>
      <p:sp>
        <p:nvSpPr>
          <p:cNvPr id="3" name="SlideText1"/>
          <p:cNvSpPr>
            <a:spLocks noGrp="1" noChangeArrowheads="1"/>
            <a:extLst>
              <a:ext uri="smNativeData">
                <pr:smNativeData xmlns:pr="smNativeData" xmlns="smNativeData" val="SMDATA_16_RSNO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GAAAAAAAAAMAAAABQAAAAAAAAAAAD//wAAAQAAAP//AAABAA=="/>
              </a:ext>
            </a:extLst>
          </p:cNvSpPr>
          <p:nvPr>
            <p:ph idx="1"/>
          </p:nvPr>
        </p:nvSpPr>
        <p:spPr>
          <a:xfrm>
            <a:off x="963295" y="2906395"/>
            <a:ext cx="10363200" cy="1500505"/>
          </a:xfrm>
        </p:spPr>
        <p:txBody>
          <a:bodyPr vert="horz" wrap="square" numCol="1" spcCol="215900" anchor="b">
            <a:prstTxWarp prst="textNoShape">
              <a:avLst/>
            </a:prstTxWarp>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a:r>
              <a:t>Click to edit Master text styles</a:t>
            </a:r>
          </a:p>
        </p:txBody>
      </p:sp>
      <p:sp>
        <p:nvSpPr>
          <p:cNvPr id="4"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B7DB-95D1-EA41-9F07-6314F9496936}" type="datetime1">
              <a:t/>
            </a:fld>
          </a:p>
        </p:txBody>
      </p:sp>
      <p:sp>
        <p:nvSpPr>
          <p:cNvPr id="5"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81B5-FBD1-EA77-9F07-0D22CF496958}" type="slidenum">
              <a:t/>
            </a:fld>
          </a:p>
        </p:txBody>
      </p:sp>
    </p:spTree>
  </p:cSld>
  <p:clrMapOvr>
    <a:masterClrMapping/>
  </p:clrMapOvr>
  <p:hf hdr="0" ftr="0"/>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ColTx">
  <p:cSld name="Title and two content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GAAAAAAAAAMAAAABQAAAAAAAAAAAD//wAAAQAAAP//AAABAA=="/>
              </a:ext>
            </a:extLst>
          </p:cNvSpPr>
          <p:nvPr>
            <p:ph idx="1"/>
          </p:nvPr>
        </p:nvSpPr>
        <p:spPr>
          <a:xfrm>
            <a:off x="609600" y="1600200"/>
            <a:ext cx="5385435"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GAAAAAAAAAMAAAABQAAAAAAAAAAAD//wAAAQAAAP//AAABAA=="/>
              </a:ext>
            </a:extLst>
          </p:cNvSpPr>
          <p:nvPr>
            <p:ph idx="2"/>
          </p:nvPr>
        </p:nvSpPr>
        <p:spPr>
          <a:xfrm>
            <a:off x="6196965" y="1600200"/>
            <a:ext cx="5385435"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DD2D-63D1-EA2B-9F07-957E934969C0}" type="datetime1">
              <a:t/>
            </a:fld>
          </a:p>
        </p:txBody>
      </p:sp>
      <p:sp>
        <p:nvSpPr>
          <p:cNvPr id="6"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83C2-8CD1-EA75-9F07-7A20CD49692F}" type="slidenum">
              <a:t/>
            </a:fld>
          </a:p>
        </p:txBody>
      </p:sp>
    </p:spTree>
  </p:cSld>
  <p:clrMapOvr>
    <a:masterClrMapping/>
  </p:clrMapOvr>
  <p:hf hdr="0" ftr="0"/>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cSld name="Comparis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xmlns="smNativeData" val="SMDATA_16_RSNO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GAAAAAAAAAMAAAABQAAAAAAAAAAAD//wAAAQAAAP//AAABAA=="/>
              </a:ext>
            </a:extLst>
          </p:cNvSpPr>
          <p:nvPr>
            <p:ph idx="1"/>
          </p:nvPr>
        </p:nvSpPr>
        <p:spPr>
          <a:xfrm>
            <a:off x="609600" y="1534795"/>
            <a:ext cx="5386705"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a:r>
              <a:t>Click to edit Master text styles</a:t>
            </a:r>
          </a:p>
        </p:txBody>
      </p:sp>
      <p:sp>
        <p:nvSpPr>
          <p:cNvPr id="4" name="SlideText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GAAAAAAAAAMAAAABQAAAAAAAAAAAD//wAAAQAAAP//AAABAA=="/>
              </a:ext>
            </a:extLst>
          </p:cNvSpPr>
          <p:nvPr>
            <p:ph idx="2"/>
          </p:nvPr>
        </p:nvSpPr>
        <p:spPr>
          <a:xfrm>
            <a:off x="609600" y="2174875"/>
            <a:ext cx="5386705"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xmlns="smNativeData" val="SMDATA_16_RSNO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GAAAAAAAAAMAAAABQAAAAAAAAAAAD//wAAAQAAAP//AAABAA=="/>
              </a:ext>
            </a:extLst>
          </p:cNvSpPr>
          <p:nvPr>
            <p:ph idx="3"/>
          </p:nvPr>
        </p:nvSpPr>
        <p:spPr>
          <a:xfrm>
            <a:off x="6195695" y="1534795"/>
            <a:ext cx="5386705"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a:r>
              <a:t>Click to edit Master text styles</a:t>
            </a:r>
          </a:p>
        </p:txBody>
      </p:sp>
      <p:sp>
        <p:nvSpPr>
          <p:cNvPr id="6" name="SlideText4"/>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GAAAAAAAAAMAAAABQAAAAAAAAAAAD//wAAAQAAAP//AAABAA=="/>
              </a:ext>
            </a:extLst>
          </p:cNvSpPr>
          <p:nvPr>
            <p:ph idx="4"/>
          </p:nvPr>
        </p:nvSpPr>
        <p:spPr>
          <a:xfrm>
            <a:off x="6195695" y="2174875"/>
            <a:ext cx="5386705"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F518-56D1-EA03-9F07-A056BB4969F5}" type="datetime1">
              <a:t/>
            </a:fld>
          </a:p>
        </p:txBody>
      </p:sp>
      <p:sp>
        <p:nvSpPr>
          <p:cNvPr id="8"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9"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BFC4-8AD1-EA49-9F07-7C1CF1496929}" type="slidenum">
              <a:t/>
            </a:fld>
          </a:p>
        </p:txBody>
      </p:sp>
    </p:spTree>
  </p:cSld>
  <p:clrMapOvr>
    <a:masterClrMapping/>
  </p:clrMapOvr>
  <p:hf hdr="0" ftr="0"/>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cSld name="Title only">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DBA8-E6D1-EA2D-9F07-107895496945}" type="datetime1">
              <a:t/>
            </a:fld>
          </a:p>
        </p:txBody>
      </p:sp>
      <p:sp>
        <p:nvSpPr>
          <p:cNvPr id="4"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5"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CD16-58D1-EA3B-9F07-AE6E834969FB}" type="slidenum">
              <a:t/>
            </a:fld>
          </a:p>
        </p:txBody>
      </p:sp>
    </p:spTree>
  </p:cSld>
  <p:clrMapOvr>
    <a:masterClrMapping/>
  </p:clrMapOvr>
  <p:hf hdr="0" ftr="0"/>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cSld name="Blank">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BA2C-62D1-EA4C-9F07-9419F44969C1}" type="datetime1">
              <a:t/>
            </a:fld>
          </a:p>
        </p:txBody>
      </p:sp>
      <p:sp>
        <p:nvSpPr>
          <p:cNvPr id="3"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4"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AF96-D8D1-EA59-9F07-2E0CE149697B}" type="slidenum">
              <a:t/>
            </a:fld>
          </a:p>
        </p:txBody>
      </p:sp>
    </p:spTree>
  </p:cSld>
  <p:clrMapOvr>
    <a:masterClrMapping/>
  </p:clrMapOvr>
  <p:hf hdr="0" ftr="0"/>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Tx">
  <p:cSld name="Content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GAAAAAAAAAMAAAABQAAAAAAAAAAAD//wAAAQAAAP//AAABAA=="/>
              </a:ext>
            </a:extLst>
          </p:cNvSpPr>
          <p:nvPr>
            <p:ph type="title"/>
          </p:nvPr>
        </p:nvSpPr>
        <p:spPr>
          <a:xfrm>
            <a:off x="609600" y="273050"/>
            <a:ext cx="4011295" cy="1162050"/>
          </a:xfrm>
        </p:spPr>
        <p:txBody>
          <a:bodyPr vert="horz" wrap="square" numCol="1" spcCol="215900" anchor="b">
            <a:prstTxWarp prst="textNoShape">
              <a:avLst/>
            </a:prstTxWarp>
          </a:bodyPr>
          <a:lstStyle>
            <a:lvl1pPr algn="l">
              <a:defRPr sz="2000" b="1"/>
            </a:lvl1pPr>
          </a:lstStyle>
          <a:p>
            <a:pPr/>
            <a:r>
              <a:t>Click to edit Master title style</a:t>
            </a:r>
          </a:p>
        </p:txBody>
      </p:sp>
      <p:sp>
        <p:nvSpPr>
          <p:cNvPr id="3" name="SlideText2"/>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GAAAAAAAAAMAAAABQAAAAAAAAAAAD//wAAAQAAAP//AAABAA=="/>
              </a:ext>
            </a:extLst>
          </p:cNvSpPr>
          <p:nvPr>
            <p:ph idx="1"/>
          </p:nvPr>
        </p:nvSpPr>
        <p:spPr>
          <a:xfrm>
            <a:off x="4766945" y="273050"/>
            <a:ext cx="6815455" cy="58534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GAAAAAAAAAMAAAABQAAAAAAAAAAAD//wAAAQAAAP//AAABAA=="/>
              </a:ext>
            </a:extLst>
          </p:cNvSpPr>
          <p:nvPr>
            <p:ph idx="2"/>
          </p:nvPr>
        </p:nvSpPr>
        <p:spPr>
          <a:xfrm>
            <a:off x="609600" y="1435100"/>
            <a:ext cx="4011295" cy="46913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r>
              <a:t>Click to edit Master text styles</a:t>
            </a:r>
          </a:p>
        </p:txBody>
      </p:sp>
      <p:sp>
        <p:nvSpPr>
          <p:cNvPr id="5"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F375-3BD1-EA05-9F07-CD50BD496998}" type="datetime1">
              <a:t/>
            </a:fld>
          </a:p>
        </p:txBody>
      </p:sp>
      <p:sp>
        <p:nvSpPr>
          <p:cNvPr id="6"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NwY0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AD03-4DD1-EA5B-9F07-BB0EE34969EE}" type="slidenum">
              <a:t/>
            </a:fld>
          </a:p>
        </p:txBody>
      </p:sp>
    </p:spTree>
  </p:cSld>
  <p:clrMapOvr>
    <a:masterClrMapping/>
  </p:clrMapOvr>
  <p:hf hdr="0" ftr="0"/>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picTx">
  <p:cSld name="Picture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GAAAAAAAAAMAAAABQAAAAAAAAAAAD//wAAAQAAAP//AAABAA=="/>
              </a:ext>
            </a:extLst>
          </p:cNvSpPr>
          <p:nvPr>
            <p:ph type="title"/>
          </p:nvPr>
        </p:nvSpPr>
        <p:spPr>
          <a:xfrm>
            <a:off x="2389505" y="4800600"/>
            <a:ext cx="7315200" cy="566420"/>
          </a:xfrm>
        </p:spPr>
        <p:txBody>
          <a:bodyPr vert="horz" wrap="square" numCol="1" spcCol="215900" anchor="b">
            <a:prstTxWarp prst="textNoShape">
              <a:avLst/>
            </a:prstTxWarp>
          </a:bodyPr>
          <a:lstStyle>
            <a:lvl1pPr algn="l">
              <a:defRPr sz="2000" b="1"/>
            </a:lvl1pPr>
          </a:lstStyle>
          <a:p>
            <a:pPr/>
            <a:r>
              <a:t>Click to edit Master title style</a:t>
            </a:r>
          </a:p>
        </p:txBody>
      </p:sp>
      <p:sp>
        <p:nvSpPr>
          <p:cNvPr id="3" name="SlideText2"/>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GAAAAAAAAAMAAAABQAAAAAAAAAAAD//wAAAQAAAP//AAABAA=="/>
              </a:ext>
            </a:extLst>
          </p:cNvSpPr>
          <p:nvPr>
            <p:ph idx="1"/>
          </p:nvPr>
        </p:nvSpPr>
        <p:spPr>
          <a:xfrm>
            <a:off x="2389505" y="61341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r>
              <a:t>Click to edit Master text styles</a:t>
            </a:r>
          </a:p>
        </p:txBody>
      </p:sp>
      <p:sp>
        <p:nvSpPr>
          <p:cNvPr id="4" name="SlideText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GAAAAAAAAAMAAAABQAAAAAAAAAAAD//wAAAQAAAP//AAABAA=="/>
              </a:ext>
            </a:extLst>
          </p:cNvSpPr>
          <p:nvPr>
            <p:ph idx="2"/>
          </p:nvPr>
        </p:nvSpPr>
        <p:spPr>
          <a:xfrm>
            <a:off x="2389505" y="5367020"/>
            <a:ext cx="7315200" cy="805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r>
              <a:t>Click to edit Master text styles</a:t>
            </a:r>
          </a:p>
        </p:txBody>
      </p:sp>
      <p:sp>
        <p:nvSpPr>
          <p:cNvPr id="5"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CBFD319-57D1-EA25-9F07-A1709D4969F4}" type="datetime1">
              <a:t/>
            </a:fld>
          </a:p>
        </p:txBody>
      </p:sp>
      <p:sp>
        <p:nvSpPr>
          <p:cNvPr id="6"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CBFFE65-2BD1-EA08-9F07-DD5DB0496988}" type="slidenum">
              <a:t/>
            </a:fld>
          </a:p>
        </p:txBody>
      </p:sp>
    </p:spTree>
  </p:cSld>
  <p:clrMapOvr>
    <a:masterClrMapping/>
  </p:clrMapOvr>
  <p:hf hdr="0" ftr="0"/>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Default design">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P//////////MAAAABQAAAAAAAAAAAD//wAAAQAAAP//AAABAA=="/>
              </a:ext>
            </a:extLst>
          </p:cNvSpPr>
          <p:nvPr>
            <p:ph type="title"/>
          </p:nvPr>
        </p:nvSpPr>
        <p:spPr>
          <a:xfrm>
            <a:off x="609600" y="274320"/>
            <a:ext cx="10972800" cy="1143000"/>
          </a:xfrm>
          <a:prstGeom prst="rect">
            <a:avLst/>
          </a:prstGeom>
          <a:noFill/>
          <a:ln>
            <a:noFill/>
          </a:ln>
          <a:effectLst/>
        </p:spPr>
        <p:txBody>
          <a:bodyPr vert="horz" wrap="square" numCol="1" spcCol="215900" anchor="ctr">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P//////////MAAAABQAAAAAAAAAAAD//wAAAQAAAP//AAABAA=="/>
              </a:ext>
            </a:extLst>
          </p:cNvSpPr>
          <p:nvPr>
            <p:ph type="body" idx="1"/>
          </p:nvPr>
        </p:nvSpPr>
        <p:spPr>
          <a:xfrm>
            <a:off x="609600" y="1600200"/>
            <a:ext cx="10972800" cy="4526280"/>
          </a:xfrm>
          <a:prstGeom prst="rect">
            <a:avLst/>
          </a:prstGeom>
          <a:noFill/>
          <a:ln>
            <a:noFill/>
          </a:ln>
          <a:effectLst/>
        </p:spPr>
        <p:txBody>
          <a:bodyPr vert="horz"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P//////////MAAAABQAAAAAAAAAAAD//wAAAQAAAP//AAABAA=="/>
              </a:ext>
            </a:extLst>
          </p:cNvSpPr>
          <p:nvPr>
            <p:ph type="dt" sz="quarter" idx="2"/>
          </p:nvPr>
        </p:nvSpPr>
        <p:spPr>
          <a:xfrm>
            <a:off x="609600" y="6356985"/>
            <a:ext cx="2844165" cy="364490"/>
          </a:xfrm>
          <a:prstGeom prst="rect">
            <a:avLst/>
          </a:prstGeom>
          <a:noFill/>
          <a:ln>
            <a:noFill/>
          </a:ln>
          <a:effectLst/>
        </p:spPr>
        <p:txBody>
          <a:bodyPr vert="horz" wrap="square" numCol="1" spcCol="215900" anchor="ctr">
            <a:prstTxWarp prst="textNoShape">
              <a:avLst/>
            </a:prstTxWarp>
          </a:bodyPr>
          <a:lstStyle>
            <a:lvl1pPr algn="l">
              <a:defRPr sz="1200"/>
            </a:lvl1pPr>
          </a:lstStyle>
          <a:p>
            <a:pPr/>
            <a:fld id="{3CBFBE2F-61D1-EA48-9F07-971DF04969C2}" type="datetime1">
              <a:t/>
            </a:fld>
          </a:p>
        </p:txBody>
      </p:sp>
      <p:sp>
        <p:nvSpPr>
          <p:cNvPr id="5" name="Foot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P//////////MAAAABQAAAAAAAAAAAD//wAAAQAAAP//AAABAA=="/>
              </a:ext>
            </a:extLst>
          </p:cNvSpPr>
          <p:nvPr>
            <p:ph type="ftr" sz="quarter" idx="3"/>
          </p:nvPr>
        </p:nvSpPr>
        <p:spPr>
          <a:xfrm>
            <a:off x="4166235" y="6356985"/>
            <a:ext cx="3859530" cy="364490"/>
          </a:xfrm>
          <a:prstGeom prst="rect">
            <a:avLst/>
          </a:prstGeom>
          <a:noFill/>
          <a:ln>
            <a:noFill/>
          </a:ln>
          <a:effectLst/>
        </p:spPr>
        <p:txBody>
          <a:bodyPr vert="horz" wrap="square" numCol="1" spcCol="215900" anchor="ctr">
            <a:prstTxWarp prst="textNoShape">
              <a:avLst/>
            </a:prstTxWarp>
          </a:bodyPr>
          <a:lstStyle>
            <a:lvl1pPr algn="ctr">
              <a:defRPr sz="1200"/>
            </a:lvl1pPr>
          </a:lstStyle>
          <a:p>
            <a:pPr/>
          </a:p>
        </p:txBody>
      </p:sp>
      <p:sp>
        <p:nvSpPr>
          <p:cNvPr id="6" name="SlideNumberArea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P//////////MAAAABQAAAAAAAAAAAD//wAAAQAAAP//AAABAA=="/>
              </a:ext>
            </a:extLst>
          </p:cNvSpPr>
          <p:nvPr>
            <p:ph type="sldNum" sz="quarter" idx="4"/>
          </p:nvPr>
        </p:nvSpPr>
        <p:spPr>
          <a:xfrm>
            <a:off x="8738235" y="6356985"/>
            <a:ext cx="2844165" cy="364490"/>
          </a:xfrm>
          <a:prstGeom prst="rect">
            <a:avLst/>
          </a:prstGeom>
          <a:noFill/>
          <a:ln>
            <a:noFill/>
          </a:ln>
          <a:effectLst/>
        </p:spPr>
        <p:txBody>
          <a:bodyPr vert="horz" wrap="square" numCol="1" spcCol="215900" anchor="ctr">
            <a:prstTxWarp prst="textNoShape">
              <a:avLst/>
            </a:prstTxWarp>
          </a:bodyPr>
          <a:lstStyle>
            <a:lvl1pPr algn="r">
              <a:defRPr sz="1200"/>
            </a:lvl1pPr>
          </a:lstStyle>
          <a:p>
            <a:pPr/>
            <a:fld id="{3CBFF5BE-F0D1-EA03-9F07-0656BB496953}"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57200">
        <a:lnSpc>
          <a:spcPct val="100000"/>
        </a:lnSpc>
        <a:spcBef>
          <a:spcPts val="0"/>
        </a:spcBef>
        <a:spcAft>
          <a:spcPts val="0"/>
        </a:spcAft>
        <a:buNone/>
        <a:tabLst/>
        <a:defRPr sz="4400" b="0" i="0" u="none" strike="noStrike" kern="1" spc="0" baseline="0">
          <a:solidFill>
            <a:schemeClr val="tx2"/>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spc="0" baseline="0">
          <a:solidFill>
            <a:schemeClr val="tx1"/>
          </a:solidFill>
          <a:effectLst/>
          <a:latin typeface="Calibri" pitchFamily="2" charset="0"/>
          <a:ea typeface="SimSun" pitchFamily="0" charset="0"/>
          <a:cs typeface="Times New Roman" pitchFamily="1" charset="0"/>
        </a:defRPr>
      </a:lvl1pPr>
      <a:lvl2pPr marL="742950" marR="0" indent="-285750" algn="l" defTabSz="457200">
        <a:lnSpc>
          <a:spcPct val="100000"/>
        </a:lnSpc>
        <a:spcBef>
          <a:spcPts val="0"/>
        </a:spcBef>
        <a:spcAft>
          <a:spcPts val="0"/>
        </a:spcAft>
        <a:buClrTx/>
        <a:buSzTx/>
        <a:buFontTx/>
        <a:buChar char="–"/>
        <a:tabLst/>
        <a:defRPr sz="2800" b="0" i="0" u="none" strike="noStrike" kern="1" spc="0" baseline="0">
          <a:solidFill>
            <a:schemeClr val="tx1"/>
          </a:solidFill>
          <a:effectLst/>
          <a:latin typeface="Calibri" pitchFamily="2" charset="0"/>
          <a:ea typeface="SimSun" pitchFamily="0" charset="0"/>
          <a:cs typeface="Times New Roman" pitchFamily="1" charset="0"/>
        </a:defRPr>
      </a:lvl2pPr>
      <a:lvl3pPr marL="1143000" marR="0" indent="-228600" algn="l" defTabSz="457200">
        <a:lnSpc>
          <a:spcPct val="100000"/>
        </a:lnSpc>
        <a:spcBef>
          <a:spcPts val="0"/>
        </a:spcBef>
        <a:spcAft>
          <a:spcPts val="0"/>
        </a:spcAft>
        <a:buClrTx/>
        <a:buSzTx/>
        <a:buFontTx/>
        <a:buChar char="•"/>
        <a:tabLst/>
        <a:defRPr sz="2400" b="0" i="0" u="none" strike="noStrike" kern="1" spc="0" baseline="0">
          <a:solidFill>
            <a:schemeClr val="tx1"/>
          </a:solidFill>
          <a:effectLst/>
          <a:latin typeface="Calibri" pitchFamily="2" charset="0"/>
          <a:ea typeface="SimSun" pitchFamily="0" charset="0"/>
          <a:cs typeface="Times New Roman" pitchFamily="1" charset="0"/>
        </a:defRPr>
      </a:lvl3pPr>
      <a:lvl4pPr marL="16002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4pPr>
      <a:lvl5pPr marL="20574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5pPr>
      <a:lvl6pPr marL="25146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6pPr>
      <a:lvl7pPr marL="29718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7pPr>
      <a:lvl8pPr marL="34290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8pPr>
      <a:lvl9pPr marL="38862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 Id="rId3" Type="http://schemas.openxmlformats.org/officeDocument/2006/relationships/image" Target="../media/image10.png"/></Relationships>
</file>

<file path=ppt/slides/_rels/slide11.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5.png"/><Relationship Id="rId8" Type="http://schemas.openxmlformats.org/officeDocument/2006/relationships/image" Target="../media/image16.png"/></Relationships>
</file>

<file path=ppt/slides/_rels/slide12.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 Id="rId3" Type="http://schemas.openxmlformats.org/officeDocument/2006/relationships/image" Target="../media/image16.png"/><Relationship Id="rId4" Type="http://schemas.openxmlformats.org/officeDocument/2006/relationships/image" Target="../media/image17.png"/></Relationships>
</file>

<file path=ppt/slides/_rels/slide13.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png"/></Relationships>
</file>

<file path=ppt/slides/_rels/slide14.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1.png"/></Relationships>
</file>

<file path=ppt/slides/_rels/slide15.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2.png"/></Relationships>
</file>

<file path=ppt/slides/_rels/slide16.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3.png"/></Relationships>
</file>

<file path=ppt/slides/_rels/slide17.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4.png"/></Relationships>
</file>

<file path=ppt/slides/_rels/slide18.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5.png"/></Relationships>
</file>

<file path=ppt/slides/_rels/slide19.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6.png"/></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png"/></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 Id="rId3" Type="http://schemas.openxmlformats.org/officeDocument/2006/relationships/image" Target="../media/image7.png"/></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 Id="rId3" Type="http://schemas.openxmlformats.org/officeDocument/2006/relationships/image" Target="../media/image8.png"/></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AAAAAAAAAAMAAAABQAAAAAAAAAAAD//wAAAQAAAP//AAABAA=="/>
              </a:ext>
            </a:extLst>
          </p:cNvSpPr>
          <p:nvPr>
            <p:ph type="ctrTitle"/>
          </p:nvPr>
        </p:nvSpPr>
        <p:spPr/>
        <p:txBody>
          <a:bodyPr/>
          <a:lstStyle/>
          <a:p>
            <a:pPr/>
            <a:r>
              <a:t>Parallel Circuits</a:t>
            </a:r>
          </a:p>
        </p:txBody>
      </p:sp>
      <p:sp>
        <p:nvSpPr>
          <p:cNvPr id="3" name="SlideSubtitle1"/>
          <p:cNvSpPr>
            <a:spLocks noGrp="1" noChangeArrowheads="1"/>
            <a:extLst>
              <a:ext uri="smNativeData">
                <pr:smNativeData xmlns:pr="smNativeData" xmlns="smNativeData" val="SMDATA_16_RSNO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AAAAAAAAAAMAAAABQAAAAAAAAAAAD//wAAAQAAAP//AAABAA=="/>
              </a:ext>
            </a:extLst>
          </p:cNvSpPr>
          <p:nvPr>
            <p:ph type="subTitle" idx="1"/>
          </p:nvPr>
        </p:nvSpPr>
        <p:spPr/>
        <p:txBody>
          <a:bodyPr/>
          <a:lstStyle/>
          <a:p>
            <a:pPr/>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X///86AwAAOSAAAJYdAAAQAAAAJgAAAAgAAAD//////////zAAAAAUAAAAAAAAAAAA//8AAAEAAAD//wAAAQA="/>
              </a:ext>
            </a:extLst>
          </p:cNvPicPr>
          <p:nvPr/>
        </p:nvPicPr>
        <p:blipFill>
          <a:blip r:embed="rId2"/>
          <a:stretch>
            <a:fillRect/>
          </a:stretch>
        </p:blipFill>
        <p:spPr>
          <a:xfrm>
            <a:off x="-6985" y="524510"/>
            <a:ext cx="5245100" cy="4284980"/>
          </a:xfrm>
          <a:prstGeom prst="rect">
            <a:avLst/>
          </a:prstGeom>
          <a:noFill/>
          <a:ln>
            <a:noFill/>
          </a:ln>
          <a:effectLst/>
        </p:spPr>
      </p:pic>
      <p:pic>
        <p:nvPicPr>
          <p:cNvPr id="3"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DkgAAD9AAAAE0gAANMfAAAQAAAAJgAAAAgAAAD//////////zAAAAAUAAAAAAAAAAAA//8AAAEAAAD//wAAAQA="/>
              </a:ext>
            </a:extLst>
          </p:cNvPicPr>
          <p:nvPr/>
        </p:nvPicPr>
        <p:blipFill>
          <a:blip r:embed="rId3"/>
          <a:stretch>
            <a:fillRect/>
          </a:stretch>
        </p:blipFill>
        <p:spPr>
          <a:xfrm>
            <a:off x="5238115" y="160655"/>
            <a:ext cx="6478270" cy="5012690"/>
          </a:xfrm>
          <a:prstGeom prst="rect">
            <a:avLst/>
          </a:prstGeom>
          <a:noFill/>
          <a:ln>
            <a:noFill/>
          </a:ln>
          <a:effectLst/>
        </p:spPr>
      </p:pic>
      <p:sp>
        <p:nvSpPr>
          <p:cNvPr id="4" name="Textbox1"/>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NwI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Hv///78UAAD6BwAA/xYAABAgAAAmAAAACAAAAP//////////MAAAABQAAAAAAAAAAAD//wAAAQAAAP//AAABAA=="/>
              </a:ext>
            </a:extLst>
          </p:cNvSpPr>
          <p:nvPr/>
        </p:nvSpPr>
        <p:spPr>
          <a:xfrm>
            <a:off x="-143510" y="3372485"/>
            <a:ext cx="1440180" cy="365760"/>
          </a:xfrm>
          <a:prstGeom prst="rect">
            <a:avLst/>
          </a:prstGeom>
          <a:noFill/>
          <a:ln>
            <a:noFill/>
          </a:ln>
          <a:effectLst/>
        </p:spPr>
        <p:txBody>
          <a:bodyPr vert="horz" wrap="square" numCol="1" spcCol="215900" anchor="t"/>
          <a:lstStyle/>
          <a:p>
            <a:pPr/>
          </a:p>
        </p:txBody>
      </p:sp>
      <p:sp>
        <p:nvSpPr>
          <p:cNvPr id="5" name="Textbox2"/>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EUJ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gAAADkgAAC3SQAAFCUAABAAAAAmAAAACAAAAP//////////MAAAABQAAAAAAAAAAAD//wAAAQAAAP//AAABAA=="/>
              </a:ext>
            </a:extLst>
          </p:cNvSpPr>
          <p:nvPr/>
        </p:nvSpPr>
        <p:spPr>
          <a:xfrm>
            <a:off x="143510" y="5238115"/>
            <a:ext cx="11839575" cy="789305"/>
          </a:xfrm>
          <a:prstGeom prst="rect">
            <a:avLst/>
          </a:prstGeom>
          <a:noFill/>
          <a:ln>
            <a:noFill/>
          </a:ln>
          <a:effectLst/>
        </p:spPr>
        <p:txBody>
          <a:bodyPr vert="horz" wrap="square" numCol="1" spcCol="215900" anchor="t"/>
          <a:lstStyle/>
          <a:p>
            <a:pPr algn="ctr">
              <a:defRPr sz="2200"/>
            </a:pPr>
            <a:r>
              <a:t>The circuit on the LEFT is a diagrammatical representation of a SIMULATION created in a CIRCUIT SIMULATOR program</a:t>
            </a:r>
          </a:p>
        </p:txBody>
      </p:sp>
    </p:spTree>
  </p:cSld>
  <p:clrMapOvr>
    <a:masterClrMapping/>
  </p:clrMapOvr>
  <p:timing>
    <p:tnLst>
      <p:par>
        <p:cTn id="1" dur="indefinite" restart="never" nodeType="tmRoot"/>
      </p:par>
    </p:tnLst>
  </p:timing>
</p:sld>
</file>

<file path=ppt/slides/slide1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IIAADqBwAARigAAEYiAAAQAAAAJgAAAAgAAAD//////////zAAAAAUAAAAAAAAAAAA//8AAAEAAAD//wAAAQA="/>
              </a:ext>
            </a:extLst>
          </p:cNvPicPr>
          <p:nvPr/>
        </p:nvPicPr>
        <p:blipFill>
          <a:blip r:embed="rId2"/>
          <a:stretch>
            <a:fillRect/>
          </a:stretch>
        </p:blipFill>
        <p:spPr>
          <a:xfrm>
            <a:off x="1301750" y="1286510"/>
            <a:ext cx="5245100" cy="4284980"/>
          </a:xfrm>
          <a:prstGeom prst="rect">
            <a:avLst/>
          </a:prstGeom>
          <a:noFill/>
          <a:ln>
            <a:noFill/>
          </a:ln>
          <a:effectLst/>
        </p:spPr>
      </p:pic>
      <p:pic>
        <p:nvPicPr>
          <p:cNvPr id="3" name="Picture3"/>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H4CAAA1AgAAXhsAAG0JAAAQAAAAJgAAAAgAAAD//////////zAAAAAUAAAAAAAAAAAA//8AAAEAAAD//wAAAQA="/>
              </a:ext>
            </a:extLst>
          </p:cNvPicPr>
          <p:nvPr/>
        </p:nvPicPr>
        <p:blipFill>
          <a:blip r:embed="rId3"/>
          <a:stretch>
            <a:fillRect/>
          </a:stretch>
        </p:blipFill>
        <p:spPr>
          <a:xfrm>
            <a:off x="405130" y="358775"/>
            <a:ext cx="4043680" cy="1173480"/>
          </a:xfrm>
          <a:prstGeom prst="rect">
            <a:avLst/>
          </a:prstGeom>
          <a:noFill/>
          <a:ln>
            <a:noFill/>
          </a:ln>
          <a:effectLst/>
        </p:spPr>
      </p:pic>
      <p:pic>
        <p:nvPicPr>
          <p:cNvPr id="4"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cuAACvDQAAmj8AADsSAAAQAAAAJgAAAAgAAAD//////////zAAAAAUAAAAAAAAAAAA//8AAAEAAAD//wAAAQA="/>
              </a:ext>
            </a:extLst>
          </p:cNvPicPr>
          <p:nvPr/>
        </p:nvPicPr>
        <p:blipFill>
          <a:blip r:embed="rId4"/>
          <a:stretch>
            <a:fillRect/>
          </a:stretch>
        </p:blipFill>
        <p:spPr>
          <a:xfrm>
            <a:off x="7634605" y="2224405"/>
            <a:ext cx="2704465" cy="739140"/>
          </a:xfrm>
          <a:prstGeom prst="rect">
            <a:avLst/>
          </a:prstGeom>
          <a:noFill/>
          <a:ln>
            <a:noFill/>
          </a:ln>
          <a:effectLst/>
        </p:spPr>
      </p:pic>
      <p:pic>
        <p:nvPicPr>
          <p:cNvPr id="5" name="Picture4"/>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cuAABlEwAAvT8AAPUXAAAQAAAAJgAAAAgAAAD//////////zAAAAAUAAAAAAAAAAAA//8AAAEAAAD//wAAAQA="/>
              </a:ext>
            </a:extLst>
          </p:cNvPicPr>
          <p:nvPr/>
        </p:nvPicPr>
        <p:blipFill>
          <a:blip r:embed="rId5"/>
          <a:stretch>
            <a:fillRect/>
          </a:stretch>
        </p:blipFill>
        <p:spPr>
          <a:xfrm>
            <a:off x="7634605" y="3152775"/>
            <a:ext cx="2726690" cy="741680"/>
          </a:xfrm>
          <a:prstGeom prst="rect">
            <a:avLst/>
          </a:prstGeom>
          <a:noFill/>
          <a:ln>
            <a:noFill/>
          </a:ln>
          <a:effectLst/>
        </p:spPr>
      </p:pic>
      <p:pic>
        <p:nvPicPr>
          <p:cNvPr id="6" name="Picture5"/>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cuAAADGQAAuz8AAJMdAAAQAAAAJgAAAAgAAAD//////////zAAAAAUAAAAAAAAAAAA//8AAAEAAAD//wAAAQA="/>
              </a:ext>
            </a:extLst>
          </p:cNvPicPr>
          <p:nvPr/>
        </p:nvPicPr>
        <p:blipFill>
          <a:blip r:embed="rId6"/>
          <a:stretch>
            <a:fillRect/>
          </a:stretch>
        </p:blipFill>
        <p:spPr>
          <a:xfrm>
            <a:off x="7634605" y="4065905"/>
            <a:ext cx="2725420" cy="741680"/>
          </a:xfrm>
          <a:prstGeom prst="rect">
            <a:avLst/>
          </a:prstGeom>
          <a:noFill/>
          <a:ln>
            <a:noFill/>
          </a:ln>
          <a:effectLst/>
        </p:spPr>
      </p:pic>
      <p:pic>
        <p:nvPicPr>
          <p:cNvPr id="7" name="Picture6"/>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O0rAAA1AgAAiUgAAD8KAAAQAAAAJgAAAAgAAAD//////////zAAAAAUAAAAAAAAAAAA//8AAAEAAAD//wAAAQA="/>
              </a:ext>
            </a:extLst>
          </p:cNvPicPr>
          <p:nvPr/>
        </p:nvPicPr>
        <p:blipFill>
          <a:blip r:embed="rId7"/>
          <a:stretch>
            <a:fillRect/>
          </a:stretch>
        </p:blipFill>
        <p:spPr>
          <a:xfrm>
            <a:off x="7140575" y="358775"/>
            <a:ext cx="4650740" cy="1306830"/>
          </a:xfrm>
          <a:prstGeom prst="rect">
            <a:avLst/>
          </a:prstGeom>
          <a:noFill/>
          <a:ln>
            <a:noFill/>
          </a:ln>
          <a:effectLst/>
        </p:spPr>
      </p:pic>
      <p:pic>
        <p:nvPicPr>
          <p:cNvPr id="8" name="Picture7"/>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IiAACiIAAAiUgAAJwoAAAQAAAAJgAAAAgAAAD//////////zAAAAAUAAAAAAAAAAAA//8AAAEAAAD//wAAAQA="/>
              </a:ext>
            </a:extLst>
          </p:cNvPicPr>
          <p:nvPr/>
        </p:nvPicPr>
        <p:blipFill>
          <a:blip r:embed="rId8"/>
          <a:stretch>
            <a:fillRect/>
          </a:stretch>
        </p:blipFill>
        <p:spPr>
          <a:xfrm>
            <a:off x="5548630" y="5304790"/>
            <a:ext cx="6242685" cy="129667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1+#ppt_w/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ppt_x</p:attrName>
                                        </p:attrNameLst>
                                      </p:cBhvr>
                                      <p:tavLst>
                                        <p:tav tm="0">
                                          <p:val>
                                            <p:strVal val="1+#ppt_w/2"/>
                                          </p:val>
                                        </p:tav>
                                        <p:tav tm="100000">
                                          <p:val>
                                            <p:strVal val="#ppt_x"/>
                                          </p:val>
                                        </p:tav>
                                      </p:tavLst>
                                    </p:anim>
                                    <p:anim calcmode="lin" valueType="num">
                                      <p:cBhvr>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ppt_x</p:attrName>
                                        </p:attrNameLst>
                                      </p:cBhvr>
                                      <p:tavLst>
                                        <p:tav tm="0">
                                          <p:val>
                                            <p:strVal val="1+#ppt_w/2"/>
                                          </p:val>
                                        </p:tav>
                                        <p:tav tm="100000">
                                          <p:val>
                                            <p:strVal val="#ppt_x"/>
                                          </p:val>
                                        </p:tav>
                                      </p:tavLst>
                                    </p:anim>
                                    <p:anim calcmode="lin" valueType="num">
                                      <p:cBhvr>
                                        <p:cTn id="20"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edge">
                                      <p:cBhvr>
                                        <p:cTn id="25" dur="10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dissolve">
                                      <p:cBhvr>
                                        <p:cTn id="3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dvAuto="0"/>
      <p:bldP spid="5" grpId="0" animBg="1" advAuto="0"/>
      <p:bldP spid="6" grpId="0" animBg="1" advAuto="0"/>
      <p:bldP spid="7" grpId="0" animBg="1" advAuto="0"/>
      <p:bldP spid="8" grpId="0" animBg="1" advAuto="0"/>
    </p:bldLst>
    <p:extLst>
      <p:ext uri="smNativeData">
        <pr:smNativeData xmlns:pr="smNativeData" xmlns="smNativeData" val="RSNOYAUAAAAFAAAA/f///wEAAAACAAAAAgAAAAAAAAAAAAAAAAAAAAsAAAD9////AQAAAAIAAAACAAAAAAAAAAAAAAAAAAAAEQAAAP3///8BAAAAAgAAAAIAAAAAAAAAAAAAAAAAAAAXAAAA/f///wEAAAAUAAAAAAAAAAAAAAAAAAAAAAAAABwAAAD9////AQAAAAkAAAAAAAAAAAAAAAAAAAAAAAAA"/>
      </p:ext>
    </p:extLst>
  </p:timing>
</p:sld>
</file>

<file path=ppt/slides/slide1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N4BAABzAQAAIiIAAM8bAAAQAAAAJgAAAAgAAAD//////////zAAAAAUAAAAAAAAAAAA//8AAAEAAAD//wAAAQA="/>
              </a:ext>
            </a:extLst>
          </p:cNvPicPr>
          <p:nvPr/>
        </p:nvPicPr>
        <p:blipFill>
          <a:blip r:embed="rId2"/>
          <a:stretch>
            <a:fillRect/>
          </a:stretch>
        </p:blipFill>
        <p:spPr>
          <a:xfrm>
            <a:off x="303530" y="235585"/>
            <a:ext cx="5245100" cy="4284980"/>
          </a:xfrm>
          <a:prstGeom prst="rect">
            <a:avLst/>
          </a:prstGeom>
          <a:noFill/>
          <a:ln>
            <a:noFill/>
          </a:ln>
          <a:effectLst/>
        </p:spPr>
      </p:pic>
      <p:pic>
        <p:nvPicPr>
          <p:cNvPr id="3" name="Picture7"/>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IiAACeAgAAiUgAAJgKAAAQAAAAJgAAAAgAAAD//////////zAAAAAUAAAAAAAAAAAA//8AAAEAAAD//wAAAQA="/>
              </a:ext>
            </a:extLst>
          </p:cNvPicPr>
          <p:nvPr/>
        </p:nvPicPr>
        <p:blipFill>
          <a:blip r:embed="rId3"/>
          <a:stretch>
            <a:fillRect/>
          </a:stretch>
        </p:blipFill>
        <p:spPr>
          <a:xfrm>
            <a:off x="5548630" y="425450"/>
            <a:ext cx="6242685" cy="1296670"/>
          </a:xfrm>
          <a:prstGeom prst="rect">
            <a:avLst/>
          </a:prstGeom>
          <a:noFill/>
          <a:ln>
            <a:noFill/>
          </a:ln>
          <a:effectLst/>
        </p:spPr>
      </p:pic>
      <p:sp>
        <p:nvSpPr>
          <p:cNvPr id="4" name="Textbox1"/>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EUJ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SAAACkOAAARRwAAGRIAABAgAAAmAAAACAAAAP//////////MAAAABQAAAAAAAAAAAD//wAAAQAAAP//AAABAA=="/>
              </a:ext>
            </a:extLst>
          </p:cNvSpPr>
          <p:nvPr/>
        </p:nvSpPr>
        <p:spPr>
          <a:xfrm>
            <a:off x="5238115" y="2301875"/>
            <a:ext cx="6314440" cy="640080"/>
          </a:xfrm>
          <a:prstGeom prst="rect">
            <a:avLst/>
          </a:prstGeom>
          <a:noFill/>
          <a:ln>
            <a:noFill/>
          </a:ln>
          <a:effectLst/>
        </p:spPr>
        <p:txBody>
          <a:bodyPr vert="horz" wrap="square" numCol="1" spcCol="215900" anchor="t"/>
          <a:lstStyle/>
          <a:p>
            <a:pPr algn="ctr"/>
            <a:r>
              <a:t>THE TOTAL RESISTANCE IN A PARALLEL CIRCUIT IS LOWER THAN THE SMALLEST INDIVIDUAL RESISTANCE.</a:t>
            </a:r>
          </a:p>
        </p:txBody>
      </p:sp>
      <p:sp>
        <p:nvSpPr>
          <p:cNvPr id="5" name="Textbox2"/>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EUJ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SAAAE4UAAARRwAAPhgAABAgAAAmAAAACAAAAP//////////MAAAABQAAAAAAAAAAAD//wAAAQAAAP//AAABAA=="/>
              </a:ext>
            </a:extLst>
          </p:cNvSpPr>
          <p:nvPr/>
        </p:nvSpPr>
        <p:spPr>
          <a:xfrm>
            <a:off x="5238115" y="3300730"/>
            <a:ext cx="6314440" cy="640080"/>
          </a:xfrm>
          <a:prstGeom prst="rect">
            <a:avLst/>
          </a:prstGeom>
          <a:noFill/>
          <a:ln>
            <a:noFill/>
          </a:ln>
          <a:effectLst/>
        </p:spPr>
        <p:txBody>
          <a:bodyPr vert="horz" wrap="square" numCol="1" spcCol="215900" anchor="t"/>
          <a:lstStyle/>
          <a:p>
            <a:pPr algn="ctr"/>
            <a:r>
              <a:t>A FOURTH resistance of, say, 2 OHM added parallel to the existing resistors will reduce the overall circuit resistance to below 2</a:t>
            </a:r>
          </a:p>
        </p:txBody>
      </p:sp>
      <p:sp>
        <p:nvSpPr>
          <p:cNvPr id="6" name="Textbox3"/>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EUJAAD/fwAA/38AAAAAAAAJAAAABAAAAGxvdX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iQMAAM8bAAASRwAAOSAAABAAAAAmAAAACAAAAP//////////MAAAABQAAAAAAAAAAAD//wAAAQAAAP//AAABAA=="/>
              </a:ext>
            </a:extLst>
          </p:cNvSpPr>
          <p:nvPr/>
        </p:nvSpPr>
        <p:spPr>
          <a:xfrm>
            <a:off x="574675" y="4520565"/>
            <a:ext cx="10978515" cy="717550"/>
          </a:xfrm>
          <a:prstGeom prst="rect">
            <a:avLst/>
          </a:prstGeom>
          <a:noFill/>
          <a:ln>
            <a:noFill/>
          </a:ln>
          <a:effectLst/>
        </p:spPr>
        <p:txBody>
          <a:bodyPr vert="horz" wrap="square" numCol="1" spcCol="215900" anchor="t"/>
          <a:lstStyle/>
          <a:p>
            <a:pPr algn="l"/>
            <a:r>
              <a:t>An extra 2 OHMS will draw an extra 6 AMPS on the circuit (from I = V/R = 12/2 = 6) which will raise the overall circuit current to 7.9+6=13.9A</a:t>
            </a:r>
          </a:p>
        </p:txBody>
      </p:sp>
      <p:pic>
        <p:nvPicPr>
          <p:cNvPr id="7"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DoNAADpIAAAxz0AAN0oAAAQAAAAJgAAAAgAAAD//////////zAAAAAUAAAAAAAAAAAA//8AAAEAAAD//wAAAQA="/>
              </a:ext>
            </a:extLst>
          </p:cNvPicPr>
          <p:nvPr/>
        </p:nvPicPr>
        <p:blipFill>
          <a:blip r:embed="rId4"/>
          <a:stretch>
            <a:fillRect/>
          </a:stretch>
        </p:blipFill>
        <p:spPr>
          <a:xfrm>
            <a:off x="2150110" y="5349875"/>
            <a:ext cx="7892415" cy="129286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P spid="6" grpId="0" animBg="1" advAuto="0"/>
      <p:bldP spid="7" grpId="0" animBg="1" advAuto="0"/>
    </p:bldLst>
    <p:extLst>
      <p:ext uri="smNativeData">
        <pr:smNativeData xmlns:pr="smNativeData" xmlns="smNativeData" val="RSNOYAUAAAAFAAAA/f///wEAAAAJAAAAAAAAAAAAAAAAAAAAAAAAAAoAAAD9////AQAAAAkAAAAAAAAAAAAAAAAAAAAAAAAADwAAAP3///8BAAAACQAAAAAAAAAAAAAAAAAAAAAAAAAUAAAA/f///wEAAAAJAAAAAAAAAAAAAAAAAAAAAAAAABkAAAD9////AQAAAAkAAAAAAAAAAAAAAAAAAAAAAAAA"/>
      </p:ext>
    </p:extLst>
  </p:timing>
</p:sld>
</file>

<file path=ppt/slides/slide1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N4BAABzAQAAIiIAAM8bAAAQAAAAJgAAAAgAAAD//////////zAAAAAUAAAAAAAAAAAA//8AAAEAAAD//wAAAQA="/>
              </a:ext>
            </a:extLst>
          </p:cNvPicPr>
          <p:nvPr/>
        </p:nvPicPr>
        <p:blipFill>
          <a:blip r:embed="rId2"/>
          <a:stretch>
            <a:fillRect/>
          </a:stretch>
        </p:blipFill>
        <p:spPr>
          <a:xfrm>
            <a:off x="303530" y="235585"/>
            <a:ext cx="5245100" cy="4284980"/>
          </a:xfrm>
          <a:prstGeom prst="rect">
            <a:avLst/>
          </a:prstGeom>
          <a:noFill/>
          <a:ln>
            <a:noFill/>
          </a:ln>
          <a:effectLst/>
        </p:spPr>
      </p:pic>
      <p:sp>
        <p:nvSpPr>
          <p:cNvPr id="3" name="Textbox1"/>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J8G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SMAAPICAAC+RQAA4gYAABAgAAAmAAAACAAAAP//////////MAAAABQAAAAAAAAAAAD//wAAAQAAAP//AAABAA=="/>
              </a:ext>
            </a:extLst>
          </p:cNvSpPr>
          <p:nvPr/>
        </p:nvSpPr>
        <p:spPr>
          <a:xfrm>
            <a:off x="5812155" y="478790"/>
            <a:ext cx="5525135" cy="640080"/>
          </a:xfrm>
          <a:prstGeom prst="rect">
            <a:avLst/>
          </a:prstGeom>
          <a:noFill/>
          <a:ln>
            <a:noFill/>
          </a:ln>
          <a:effectLst/>
        </p:spPr>
        <p:txBody>
          <a:bodyPr vert="horz" wrap="square" numCol="1" spcCol="215900" anchor="t"/>
          <a:lstStyle/>
          <a:p>
            <a:pPr/>
            <a:r>
              <a:t>The TOTAL RESISTANCE in a PARALLEL CIRCUIT is lower than the lowest resistance of a component in the circuit.</a:t>
            </a:r>
          </a:p>
        </p:txBody>
      </p:sp>
      <p:pic>
        <p:nvPicPr>
          <p:cNvPr id="4"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MCAACpGgAADUgAAA0pAAAQAAAAJgAAAAgAAAD//////////zAAAAAUAAAAAAAAAAAA//8AAAEAAAD//wAAAQA="/>
              </a:ext>
            </a:extLst>
          </p:cNvPicPr>
          <p:nvPr/>
        </p:nvPicPr>
        <p:blipFill>
          <a:blip r:embed="rId3"/>
          <a:stretch>
            <a:fillRect/>
          </a:stretch>
        </p:blipFill>
        <p:spPr>
          <a:xfrm>
            <a:off x="479425" y="4333875"/>
            <a:ext cx="11233150" cy="2339340"/>
          </a:xfrm>
          <a:prstGeom prst="rect">
            <a:avLst/>
          </a:prstGeom>
          <a:noFill/>
          <a:ln>
            <a:noFill/>
          </a:ln>
          <a:effectLst/>
        </p:spPr>
      </p:pic>
      <p:pic>
        <p:nvPicPr>
          <p:cNvPr id="5" name="Picture3"/>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8Ag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ckAAAwCAAAF0UAABMPAAAQAAAAJgAAAAgAAAD//////////zAAAAAUAAAAAAAAAAAA//8AAAEAAAD//wAAAQA="/>
              </a:ext>
            </a:extLst>
          </p:cNvPicPr>
          <p:nvPr/>
        </p:nvPicPr>
        <p:blipFill>
          <a:blip r:embed="rId4"/>
          <a:stretch>
            <a:fillRect/>
          </a:stretch>
        </p:blipFill>
        <p:spPr>
          <a:xfrm>
            <a:off x="5907405" y="1330960"/>
            <a:ext cx="5323840" cy="1119505"/>
          </a:xfrm>
          <a:prstGeom prst="rect">
            <a:avLst/>
          </a:prstGeom>
          <a:noFill/>
          <a:ln>
            <a:noFill/>
          </a:ln>
          <a:effectLst/>
        </p:spPr>
      </p:pic>
      <p:pic>
        <p:nvPicPr>
          <p:cNvPr id="6" name="Picture4"/>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CBAQ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UfAABDEAAADUgAADcWAAAQAAAAJgAAAAgAAAD//////////zAAAAAUAAAAAAAAAAAA//8AAAEAAAD//wAAAQA="/>
              </a:ext>
            </a:extLst>
          </p:cNvPicPr>
          <p:nvPr/>
        </p:nvPicPr>
        <p:blipFill>
          <a:blip r:embed="rId5"/>
          <a:stretch>
            <a:fillRect/>
          </a:stretch>
        </p:blipFill>
        <p:spPr>
          <a:xfrm>
            <a:off x="5042535" y="2643505"/>
            <a:ext cx="6670040" cy="96774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right)">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P spid="6" grpId="0" animBg="1" advAuto="0"/>
    </p:bldLst>
    <p:extLst>
      <p:ext uri="smNativeData">
        <pr:smNativeData xmlns:pr="smNativeData" xmlns="smNativeData" val="RSNOYAQAAAAFAAAA/f///wEAAAAJAAAAAAAAAAAAAAAAAAAAAAAAAAoAAAD9////AQAAAAkAAAAAAAAAAAAAAAAAAAAAAAAADwAAAP3///8BAAAAFgAAAAIAAAAAAAAAAAAAAAAAAAAUAAAA/f///wEAAAAWAAAAAgAAAAAAAAAAAAAAAAAAAA=="/>
      </p:ext>
    </p:extLst>
  </p:timing>
</p:sld>
</file>

<file path=ppt/slides/slide1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Exercise 1</a:t>
            </a:r>
          </a:p>
        </p:txBody>
      </p:sp>
      <p:pic>
        <p:nvPicPr>
          <p:cNvPr id="3"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A0CgAAQEcAAPgoAAAQAAAAJgAAAAgAAAD//////////zAAAAAUAAAAAAAAAAAA//8AAAEAAAD//wAAAQA="/>
              </a:ext>
            </a:extLst>
          </p:cNvPicPr>
          <p:nvPr/>
        </p:nvPicPr>
        <p:blipFill>
          <a:blip r:embed="rId2"/>
          <a:stretch>
            <a:fillRect/>
          </a:stretch>
        </p:blipFill>
        <p:spPr>
          <a:xfrm>
            <a:off x="609600" y="1658620"/>
            <a:ext cx="10972800" cy="5001260"/>
          </a:xfrm>
          <a:prstGeom prst="rect">
            <a:avLst/>
          </a:prstGeom>
          <a:noFill/>
          <a:ln>
            <a:noFill/>
          </a:ln>
          <a:effectLst/>
        </p:spPr>
      </p:pic>
    </p:spTree>
  </p:cSld>
  <p:clrMapOvr>
    <a:masterClrMapping/>
  </p:clrMapOvr>
  <p:timing>
    <p:tnLst>
      <p:par>
        <p:cTn id="1" dur="indefinite" restart="never" nodeType="tmRoot"/>
      </p:par>
    </p:tnLst>
  </p:timing>
</p:sld>
</file>

<file path=ppt/slides/slide1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Exercise 1</a:t>
            </a:r>
          </a:p>
        </p:txBody>
      </p:sp>
      <p:pic>
        <p:nvPicPr>
          <p:cNvPr id="3"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B7CgAASkcAALgYAAAQAAAAJgAAAAgAAAD//////////zAAAAAUAAAAAAAAAAAA//8AAAEAAAD//wAAAQA="/>
              </a:ext>
            </a:extLst>
          </p:cNvPicPr>
          <p:nvPr/>
        </p:nvPicPr>
        <p:blipFill>
          <a:blip r:embed="rId2"/>
          <a:stretch>
            <a:fillRect/>
          </a:stretch>
        </p:blipFill>
        <p:spPr>
          <a:xfrm>
            <a:off x="609600" y="1703705"/>
            <a:ext cx="10979150" cy="2314575"/>
          </a:xfrm>
          <a:prstGeom prst="rect">
            <a:avLst/>
          </a:prstGeom>
          <a:noFill/>
          <a:ln>
            <a:noFill/>
          </a:ln>
          <a:effectLst/>
        </p:spPr>
      </p:pic>
    </p:spTree>
  </p:cSld>
  <p:clrMapOvr>
    <a:masterClrMapping/>
  </p:clrMapOvr>
  <p:timing>
    <p:tnLst>
      <p:par>
        <p:cTn id="1" dur="indefinite" restart="never" nodeType="tmRoot"/>
      </p:par>
    </p:tnLst>
  </p:timing>
</p:sld>
</file>

<file path=ppt/slides/slide1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Exercise 2</a:t>
            </a:r>
          </a:p>
        </p:txBody>
      </p:sp>
      <p:pic>
        <p:nvPicPr>
          <p:cNvPr id="3"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LsDAAC2CQAACjgAAC4pAAAQAAAAJgAAAAgAAAD//////////zAAAAAUAAAAAAAAAAAA//8AAAEAAAD//wAAAQA="/>
              </a:ext>
            </a:extLst>
          </p:cNvPicPr>
          <p:nvPr/>
        </p:nvPicPr>
        <p:blipFill>
          <a:blip r:embed="rId2"/>
          <a:stretch>
            <a:fillRect/>
          </a:stretch>
        </p:blipFill>
        <p:spPr>
          <a:xfrm>
            <a:off x="606425" y="1578610"/>
            <a:ext cx="8503285" cy="5115560"/>
          </a:xfrm>
          <a:prstGeom prst="rect">
            <a:avLst/>
          </a:prstGeom>
          <a:noFill/>
          <a:ln>
            <a:noFill/>
          </a:ln>
          <a:effectLst/>
        </p:spPr>
      </p:pic>
    </p:spTree>
  </p:cSld>
  <p:clrMapOvr>
    <a:masterClrMapping/>
  </p:clrMapOvr>
  <p:timing>
    <p:tnLst>
      <p:par>
        <p:cTn id="1" dur="indefinite" restart="never" nodeType="tmRoot"/>
      </p:par>
    </p:tnLst>
  </p:timing>
</p:sld>
</file>

<file path=ppt/slides/slide1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Exercise 2</a:t>
            </a:r>
          </a:p>
        </p:txBody>
      </p:sp>
      <p:pic>
        <p:nvPicPr>
          <p:cNvPr id="3"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DHCQAA4kYAACsoAAAQAAAAJgAAAAgAAAD//////////zAAAAAUAAAAAAAAAAAA//8AAAEAAAD//wAAAQA="/>
              </a:ext>
            </a:extLst>
          </p:cNvPicPr>
          <p:nvPr/>
        </p:nvPicPr>
        <p:blipFill>
          <a:blip r:embed="rId2"/>
          <a:stretch>
            <a:fillRect/>
          </a:stretch>
        </p:blipFill>
        <p:spPr>
          <a:xfrm>
            <a:off x="609600" y="1589405"/>
            <a:ext cx="10913110" cy="4940300"/>
          </a:xfrm>
          <a:prstGeom prst="rect">
            <a:avLst/>
          </a:prstGeom>
          <a:noFill/>
          <a:ln>
            <a:noFill/>
          </a:ln>
          <a:effectLst/>
        </p:spPr>
      </p:pic>
    </p:spTree>
  </p:cSld>
  <p:clrMapOvr>
    <a:masterClrMapping/>
  </p:clrMapOvr>
  <p:timing>
    <p:tnLst>
      <p:par>
        <p:cTn id="1" dur="indefinite" restart="never" nodeType="tmRoot"/>
      </p:par>
    </p:tnLst>
  </p:timing>
</p:sld>
</file>

<file path=ppt/slides/slide1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Exercise 3</a:t>
            </a:r>
          </a:p>
        </p:txBody>
      </p:sp>
      <p:pic>
        <p:nvPicPr>
          <p:cNvPr id="3"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AnCgAAQEcAAB0mAAAQAAAAJgAAAAgAAAD//////////zAAAAAUAAAAAAAAAAAA//8AAAEAAAD//wAAAQA="/>
              </a:ext>
            </a:extLst>
          </p:cNvPicPr>
          <p:nvPr/>
        </p:nvPicPr>
        <p:blipFill>
          <a:blip r:embed="rId2"/>
          <a:stretch>
            <a:fillRect/>
          </a:stretch>
        </p:blipFill>
        <p:spPr>
          <a:xfrm>
            <a:off x="609600" y="1650365"/>
            <a:ext cx="10972800" cy="4545330"/>
          </a:xfrm>
          <a:prstGeom prst="rect">
            <a:avLst/>
          </a:prstGeom>
          <a:noFill/>
          <a:ln>
            <a:noFill/>
          </a:ln>
          <a:effectLst/>
        </p:spPr>
      </p:pic>
    </p:spTree>
  </p:cSld>
  <p:clrMapOvr>
    <a:masterClrMapping/>
  </p:clrMapOvr>
  <p:timing>
    <p:tnLst>
      <p:par>
        <p:cTn id="1" dur="indefinite" restart="never" nodeType="tmRoot"/>
      </p:par>
    </p:tnLst>
  </p:timing>
</p:sld>
</file>

<file path=ppt/slides/slide1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RSNO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Exercise 3</a:t>
            </a:r>
          </a:p>
        </p:txBody>
      </p:sp>
      <p:pic>
        <p:nvPicPr>
          <p:cNvPr id="3"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DxCQAAVkcAADIkAAAQAAAAJgAAAAgAAAD//////////zAAAAAUAAAAAAAAAAAA//8AAAEAAAD//wAAAQA="/>
              </a:ext>
            </a:extLst>
          </p:cNvPicPr>
          <p:nvPr/>
        </p:nvPicPr>
        <p:blipFill>
          <a:blip r:embed="rId2"/>
          <a:stretch>
            <a:fillRect/>
          </a:stretch>
        </p:blipFill>
        <p:spPr>
          <a:xfrm>
            <a:off x="609600" y="1616075"/>
            <a:ext cx="10986770" cy="4267835"/>
          </a:xfrm>
          <a:prstGeom prst="rect">
            <a:avLst/>
          </a:prstGeom>
          <a:noFill/>
          <a:ln>
            <a:noFill/>
          </a:ln>
          <a:effectLst/>
        </p:spPr>
      </p:pic>
    </p:spTree>
  </p:cSld>
  <p:clrMapOvr>
    <a:masterClrMapping/>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xAg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KYCAACmAgAAlCcAALonAAAQAAAAJgAAAAgAAAD//////////zAAAAAUAAAAAAAAAAAA//8AAAEAAAD//wAAAQA="/>
              </a:ext>
            </a:extLst>
          </p:cNvPicPr>
          <p:nvPr/>
        </p:nvPicPr>
        <p:blipFill>
          <a:blip r:embed="rId2"/>
          <a:stretch>
            <a:fillRect/>
          </a:stretch>
        </p:blipFill>
        <p:spPr>
          <a:xfrm>
            <a:off x="430530" y="430530"/>
            <a:ext cx="6003290" cy="6027420"/>
          </a:xfrm>
          <a:prstGeom prst="rect">
            <a:avLst/>
          </a:prstGeom>
          <a:noFill/>
          <a:ln>
            <a:noFill/>
          </a:ln>
          <a:effectLst/>
        </p:spPr>
      </p:pic>
      <p:sp>
        <p:nvSpPr>
          <p:cNvPr id="3" name="Textbox1"/>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K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GoEAABkSAAAegsAABAAAAAmAAAACAAAAP//////////MAAAABQAAAAAAAAAAAD//wAAAQAAAP//AAABAA=="/>
              </a:ext>
            </a:extLst>
          </p:cNvSpPr>
          <p:nvPr/>
        </p:nvSpPr>
        <p:spPr>
          <a:xfrm>
            <a:off x="6433820" y="717550"/>
            <a:ext cx="5334000" cy="114808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 parallel circuits, components or groups of components reside on their own particular branch. </a:t>
            </a:r>
          </a:p>
        </p:txBody>
      </p:sp>
      <p:sp>
        <p:nvSpPr>
          <p:cNvPr id="4" name="Textbox2"/>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AgOAABkSAAAGBUAABAAAAAmAAAACAAAAP//////////MAAAABQAAAAAAAAAAAD//wAAAQAAAP//AAABAA=="/>
              </a:ext>
            </a:extLst>
          </p:cNvSpPr>
          <p:nvPr/>
        </p:nvSpPr>
        <p:spPr>
          <a:xfrm>
            <a:off x="6433820" y="2280920"/>
            <a:ext cx="5334000" cy="114808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Parallel circuits have far more uses than series circuits and are therefore more widely encountered.</a:t>
            </a:r>
          </a:p>
        </p:txBody>
      </p:sp>
      <p:sp>
        <p:nvSpPr>
          <p:cNvPr id="5" name="Textbox3"/>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HAXAABkSAAAGSYAABAAAAAmAAAACAAAAP//////////MAAAABQAAAAAAAAAAAD//wAAAQAAAP//AAABAA=="/>
              </a:ext>
            </a:extLst>
          </p:cNvSpPr>
          <p:nvPr/>
        </p:nvSpPr>
        <p:spPr>
          <a:xfrm>
            <a:off x="6433820" y="3810000"/>
            <a:ext cx="5334000" cy="238315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 the example shown we have a 12 V cell with an ammeter connected in series (an ammeter is always connected in series in circuits) and three identical filament lamps on their own individual branches, individually switched.</a:t>
            </a:r>
          </a:p>
          <a:p>
            <a:pPr marL="0" marR="0" indent="0" algn="l" defTabSz="914400">
              <a:lnSpc>
                <a:spcPct val="100000"/>
              </a:lnSpc>
              <a:spcBef>
                <a:spcPts val="500"/>
              </a:spcBef>
              <a:spcAft>
                <a:spcPts val="500"/>
              </a:spcAft>
              <a:buNone/>
              <a:tabLst/>
              <a:defRPr sz="1200">
                <a:solidFill>
                  <a:srgbClr val="000000"/>
                </a:solidFill>
                <a:latin typeface="Times New Roman" pitchFamily="1" charset="0"/>
                <a:ea typeface="Times New Roman" pitchFamily="1" charset="0"/>
                <a:cs typeface="Times New Roman" pitchFamily="1" charset="0"/>
              </a:defRPr>
            </a:p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Lst>
    <p:extLst>
      <p:ext uri="smNativeData">
        <pr:smNativeData xmlns:pr="smNativeData" xmlns="smNativeData" val="RSNOYAMAAAAFAAAA/f///wEAAAADAAAACgAAAAAAAAAAAAAAAAAAAAoAAAD9////AQAAAAMAAAAKAAAAAAAAAAAAAAAAAAAADwAAAP3///8BAAAAAwAAAAoAAAAAAAAAAAAAAAAAAAA="/>
      </p:ext>
    </p:ext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KYCAACmAgAAlCcAALonAAAQAAAAJgAAAAgAAAD//////////zAAAAAUAAAAAAAAAAAA//8AAAEAAAD//wAAAQA="/>
              </a:ext>
            </a:extLst>
          </p:cNvPicPr>
          <p:nvPr/>
        </p:nvPicPr>
        <p:blipFill>
          <a:blip r:embed="rId2"/>
          <a:stretch>
            <a:fillRect/>
          </a:stretch>
        </p:blipFill>
        <p:spPr>
          <a:xfrm>
            <a:off x="430530" y="430530"/>
            <a:ext cx="6003290" cy="6027420"/>
          </a:xfrm>
          <a:prstGeom prst="rect">
            <a:avLst/>
          </a:prstGeom>
          <a:noFill/>
          <a:ln>
            <a:noFill/>
          </a:ln>
          <a:effectLst/>
        </p:spPr>
      </p:pic>
      <p:sp>
        <p:nvSpPr>
          <p:cNvPr id="3" name="Textbox1"/>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KYCAADVSAAAkQ4AABAAAAAmAAAACAAAAP//////////MAAAABQAAAAAAAAAAAD//wAAAQAAAP//AAABAA=="/>
              </a:ext>
            </a:extLst>
          </p:cNvSpPr>
          <p:nvPr/>
        </p:nvSpPr>
        <p:spPr>
          <a:xfrm>
            <a:off x="6433820" y="430530"/>
            <a:ext cx="5405755" cy="193738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There is a "master" switch to the left of the cell which will control the whole circuit and finally a voltmeter across the third lamp (note, voltmeters are always connected in parallel that is "across" the component being tested).</a:t>
            </a:r>
          </a:p>
          <a:p>
            <a:pPr marL="0" marR="0" indent="0" algn="l" defTabSz="914400">
              <a:lnSpc>
                <a:spcPct val="100000"/>
              </a:lnSpc>
              <a:spcBef>
                <a:spcPts val="500"/>
              </a:spcBef>
              <a:spcAft>
                <a:spcPts val="500"/>
              </a:spcAft>
              <a:buNone/>
              <a:tabLst/>
              <a:defRPr sz="2200">
                <a:solidFill>
                  <a:srgbClr val="000000"/>
                </a:solidFill>
              </a:defRPr>
            </a:pPr>
          </a:p>
        </p:txBody>
      </p:sp>
      <p:sp>
        <p:nvSpPr>
          <p:cNvPr id="4" name="Textbox2"/>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w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DcRAADVSAAAsRwAABAAAAAmAAAACAAAAP//////////MAAAABQAAAAAAAAAAAD//wAAAQAAAP//AAABAA=="/>
              </a:ext>
            </a:extLst>
          </p:cNvSpPr>
          <p:nvPr/>
        </p:nvSpPr>
        <p:spPr>
          <a:xfrm>
            <a:off x="6433820" y="2798445"/>
            <a:ext cx="5405755" cy="186563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If the master switch is closed, nothing will happen because all of the lamps are individually switched, but when one of the individual lamps has its switch closed it will illuminate.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Lst>
    <p:extLst>
      <p:ext uri="smNativeData">
        <pr:smNativeData xmlns:pr="smNativeData" xmlns="smNativeData" val="RSNOYAIAAAAFAAAA/f///wEAAAAJAAAAAAAAAAAAAAAAAAAAAAAAAAoAAAD9////AQAAAAkAAAAAAAAAAAAAAAAAAAAAAAAA"/>
      </p:ext>
    </p:ext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KYCAACmAgAAlCcAALonAAAQAAAAJgAAAAgAAAD//////////zAAAAAUAAAAAAAAAAAA//8AAAEAAAD//wAAAQA="/>
              </a:ext>
            </a:extLst>
          </p:cNvPicPr>
          <p:nvPr/>
        </p:nvPicPr>
        <p:blipFill>
          <a:blip r:embed="rId2"/>
          <a:stretch>
            <a:fillRect/>
          </a:stretch>
        </p:blipFill>
        <p:spPr>
          <a:xfrm>
            <a:off x="430530" y="430530"/>
            <a:ext cx="6003290" cy="6027420"/>
          </a:xfrm>
          <a:prstGeom prst="rect">
            <a:avLst/>
          </a:prstGeom>
          <a:noFill/>
          <a:ln>
            <a:noFill/>
          </a:ln>
          <a:effectLst/>
        </p:spPr>
      </p:pic>
      <p:sp>
        <p:nvSpPr>
          <p:cNvPr id="3" name="Textbox1"/>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KcCAAA+SAAAkQ4AAAAAAAAmAAAACAAAAP//////////MAAAABQAAAAAAAAAAAD//wAAAQAAAP//AAABAA=="/>
              </a:ext>
            </a:extLst>
          </p:cNvSpPr>
          <p:nvPr/>
        </p:nvSpPr>
        <p:spPr>
          <a:xfrm>
            <a:off x="6433820" y="431165"/>
            <a:ext cx="5309870" cy="193675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Closing the individual switches of the other two lamps will mean that all of the lamps will stay on because in parallel circuits the potential difference is identical to that of the cell across every branch in the circuit.</a:t>
            </a:r>
          </a:p>
          <a:p>
            <a:pPr marL="0" marR="0" indent="0" algn="l" defTabSz="914400">
              <a:lnSpc>
                <a:spcPct val="100000"/>
              </a:lnSpc>
              <a:spcBef>
                <a:spcPts val="500"/>
              </a:spcBef>
              <a:spcAft>
                <a:spcPts val="500"/>
              </a:spcAft>
              <a:buNone/>
              <a:tabLst/>
              <a:defRPr sz="2200">
                <a:solidFill>
                  <a:srgbClr val="000000"/>
                </a:solidFill>
              </a:defRPr>
            </a:pPr>
          </a:p>
        </p:txBody>
      </p:sp>
      <p:sp>
        <p:nvSpPr>
          <p:cNvPr id="4" name="Textbox2"/>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26FY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B0QAAA+SAAA2CYAAAAAAAAmAAAACAAAAP//////////MAAAABQAAAAAAAAAAAD//wAAAQAAAP//AAABAA=="/>
              </a:ext>
            </a:extLst>
          </p:cNvSpPr>
          <p:nvPr/>
        </p:nvSpPr>
        <p:spPr>
          <a:xfrm>
            <a:off x="6433820" y="2619375"/>
            <a:ext cx="5309870" cy="369506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The potential difference across lamp number one will be the same as that across lamp number two, and the same as that across lamp number three ie: 12 V, because each branch of the circuit forms its own complete closed-loop from one end power supply to the 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down)">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Lst>
    <p:extLst>
      <p:ext uri="smNativeData">
        <pr:smNativeData xmlns:pr="smNativeData" xmlns="smNativeData" val="RSNOYAIAAAAFAAAA/f///wEAAAAFAAAACgAAAAAAAAAAAAAAAAAAAAoAAAD9////AQAAAAUAAAAKAAAAAAAAAAAAAAAAAAAA"/>
      </p:ext>
    </p:extLst>
  </p:timing>
</p:sld>
</file>

<file path=ppt/slides/slide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EkDAADLAgAAjCEAAN4gAAAQAAAAJgAAAAgAAAD//////////zAAAAAUAAAAAAAAAAAA//8AAAEAAAD//wAAAQA="/>
              </a:ext>
            </a:extLst>
          </p:cNvPicPr>
          <p:nvPr/>
        </p:nvPicPr>
        <p:blipFill>
          <a:blip r:embed="rId2"/>
          <a:stretch>
            <a:fillRect/>
          </a:stretch>
        </p:blipFill>
        <p:spPr>
          <a:xfrm>
            <a:off x="534035" y="454025"/>
            <a:ext cx="4919345" cy="4888865"/>
          </a:xfrm>
          <a:prstGeom prst="rect">
            <a:avLst/>
          </a:prstGeom>
          <a:noFill/>
          <a:ln>
            <a:noFill/>
          </a:ln>
          <a:effectLst/>
        </p:spPr>
      </p:pic>
      <p:sp>
        <p:nvSpPr>
          <p:cNvPr id="3" name="Textbox1"/>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KYCAADVSAAAtgkAABAAAAAmAAAACAAAAP//////////MAAAABQAAAAAAAAAAAD//wAAAQAAAP//AAABAA=="/>
              </a:ext>
            </a:extLst>
          </p:cNvSpPr>
          <p:nvPr/>
        </p:nvSpPr>
        <p:spPr>
          <a:xfrm>
            <a:off x="6433820" y="430530"/>
            <a:ext cx="5405755" cy="114808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 this similar circuit, there is a "master" switch to the left of the cell which will control the whole circuit</a:t>
            </a:r>
          </a:p>
        </p:txBody>
      </p:sp>
      <p:sp>
        <p:nvSpPr>
          <p:cNvPr id="4" name="Textbox2"/>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AkLAADVSAAAVRAAABAAAAAmAAAACAAAAP//////////MAAAABQAAAAAAAAAAAD//wAAAQAAAP//AAABAA=="/>
              </a:ext>
            </a:extLst>
          </p:cNvSpPr>
          <p:nvPr/>
        </p:nvSpPr>
        <p:spPr>
          <a:xfrm>
            <a:off x="6433820" y="1793875"/>
            <a:ext cx="5405755" cy="86106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Individual switches have gone, all 3 lights are controlled now by “the master” switch.</a:t>
            </a:r>
          </a:p>
        </p:txBody>
      </p:sp>
      <p:sp>
        <p:nvSpPr>
          <p:cNvPr id="5" name="Textbox3"/>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CcAAKgRAADVSAAAXhsAABAAAAAmAAAACAAAAP//////////MAAAABQAAAAAAAAAAAD//wAAAQAAAP//AAABAA=="/>
              </a:ext>
            </a:extLst>
          </p:cNvSpPr>
          <p:nvPr/>
        </p:nvSpPr>
        <p:spPr>
          <a:xfrm>
            <a:off x="6433820" y="2870200"/>
            <a:ext cx="5405755" cy="157861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Each of the 3 lights glow with the same brightness, because in PARALLEL circuits the Potential Difference (PD) is the SAME across ALL branches of the circuit.</a:t>
            </a:r>
          </a:p>
        </p:txBody>
      </p:sp>
      <p:pic>
        <p:nvPicPr>
          <p:cNvPr id="6"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CQAQ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KQIAABuIgAAzkIAAB4oAAAQAAAAJgAAAAgAAAD//////////zAAAAAUAAAAAAAAAAAA//8AAAEAAAD//wAAAQA="/>
              </a:ext>
            </a:extLst>
          </p:cNvPicPr>
          <p:nvPr/>
        </p:nvPicPr>
        <p:blipFill>
          <a:blip r:embed="rId3"/>
          <a:stretch>
            <a:fillRect/>
          </a:stretch>
        </p:blipFill>
        <p:spPr>
          <a:xfrm>
            <a:off x="1404620" y="5596890"/>
            <a:ext cx="9455150" cy="92456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Horizontal)">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P spid="6" grpId="0" animBg="1" advAuto="0"/>
    </p:bldLst>
    <p:extLst>
      <p:ext uri="smNativeData">
        <pr:smNativeData xmlns:pr="smNativeData" xmlns="smNativeData" val="RSNOYAQAAAAFAAAA/f///wEAAAAJAAAAAAAAAAAAAAAAAAAAAAAAAAoAAAD9////AQAAAAkAAAAAAAAAAAAAAAAAAAAAAAAADwAAAP3///8BAAAACQAAAAAAAAAAAAAAAAAAAAAAAAAUAAAA/f///wEAAAAQAAAAGgAAAAAAAAAAAAAAAAAAAA=="/>
      </p:ext>
    </p:extLst>
  </p:timing>
</p:sld>
</file>

<file path=ppt/slides/slide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JQEAABJHQAANkIAAFAjAAAQAAAAJgAAAAgAAAD//////////zAAAAAUAAAAAAAAAAAA//8AAAEAAAD//wAAAQA="/>
              </a:ext>
            </a:extLst>
          </p:cNvPicPr>
          <p:nvPr/>
        </p:nvPicPr>
        <p:blipFill>
          <a:blip r:embed="rId2"/>
          <a:stretch>
            <a:fillRect/>
          </a:stretch>
        </p:blipFill>
        <p:spPr>
          <a:xfrm>
            <a:off x="744220" y="4760595"/>
            <a:ext cx="10019030" cy="979805"/>
          </a:xfrm>
          <a:prstGeom prst="rect">
            <a:avLst/>
          </a:prstGeom>
          <a:noFill/>
          <a:ln>
            <a:noFill/>
          </a:ln>
          <a:effectLst/>
        </p:spPr>
      </p:pic>
      <p:pic>
        <p:nvPicPr>
          <p:cNvPr id="3"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K8GAAB6CwAAUUQAAIARAAAQAAAAJgAAAAgAAAD//////////zAAAAAUAAAAAAAAAAAA//8AAAEAAAD//wAAAQA="/>
              </a:ext>
            </a:extLst>
          </p:cNvPicPr>
          <p:nvPr/>
        </p:nvPicPr>
        <p:blipFill>
          <a:blip r:embed="rId3"/>
          <a:stretch>
            <a:fillRect/>
          </a:stretch>
        </p:blipFill>
        <p:spPr>
          <a:xfrm>
            <a:off x="1086485" y="1865630"/>
            <a:ext cx="10019030" cy="979170"/>
          </a:xfrm>
          <a:prstGeom prst="rect">
            <a:avLst/>
          </a:prstGeom>
          <a:noFill/>
          <a:ln>
            <a:noFill/>
          </a:ln>
          <a:effectLst/>
        </p:spPr>
      </p:pic>
      <p:sp>
        <p:nvSpPr>
          <p:cNvPr id="4" name="Textbox1"/>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GMI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wMAABAHAAC2RwAAsAkAABAgAAAmAAAACAAAAP//////////MAAAABQAAAAAAAAAAAD//wAAAQAAAP//AAABAA=="/>
              </a:ext>
            </a:extLst>
          </p:cNvSpPr>
          <p:nvPr/>
        </p:nvSpPr>
        <p:spPr>
          <a:xfrm>
            <a:off x="535305" y="1148080"/>
            <a:ext cx="11122025" cy="426720"/>
          </a:xfrm>
          <a:prstGeom prst="rect">
            <a:avLst/>
          </a:prstGeom>
          <a:noFill/>
          <a:ln>
            <a:noFill/>
          </a:ln>
          <a:effectLst/>
        </p:spPr>
        <p:txBody>
          <a:bodyPr vert="horz" wrap="square" numCol="1" spcCol="215900" anchor="t"/>
          <a:lstStyle/>
          <a:p>
            <a:pPr algn="ctr">
              <a:defRPr sz="2200"/>
            </a:pPr>
            <a:r>
              <a:t>In a SERIES CIRCUIT the PD is SHARED across ALL components in the circuit.</a:t>
            </a:r>
          </a:p>
        </p:txBody>
      </p:sp>
      <p:sp>
        <p:nvSpPr>
          <p:cNvPr id="5" name="Textbox2"/>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GMIAAD/fwAA/38AAAAAAAAJAAAABAAAAHg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wMAAMoBAAC2RwAAagQAABAgAAAmAAAACAAAAP//////////MAAAABQAAAAAAAAAAAD//wAAAQAAAP//AAABAA=="/>
              </a:ext>
            </a:extLst>
          </p:cNvSpPr>
          <p:nvPr/>
        </p:nvSpPr>
        <p:spPr>
          <a:xfrm>
            <a:off x="535305" y="290830"/>
            <a:ext cx="11122025" cy="426720"/>
          </a:xfrm>
          <a:prstGeom prst="rect">
            <a:avLst/>
          </a:prstGeom>
          <a:noFill/>
          <a:ln>
            <a:noFill/>
          </a:ln>
          <a:effectLst/>
        </p:spPr>
        <p:txBody>
          <a:bodyPr vert="horz" wrap="square" numCol="1" spcCol="215900" anchor="t"/>
          <a:lstStyle/>
          <a:p>
            <a:pPr algn="ctr">
              <a:defRPr sz="2200"/>
            </a:pPr>
            <a:r>
              <a:t>POTENTIAL DIFFERENCE - COMPARE SERIES AND PARALLEL</a:t>
            </a:r>
          </a:p>
        </p:txBody>
      </p:sp>
      <p:sp>
        <p:nvSpPr>
          <p:cNvPr id="6" name="Textbox3"/>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GMI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wMAAE0YAAC2RwAA7RoAABAgAAAmAAAACAAAAP//////////MAAAABQAAAAAAAAAAAD//wAAAQAAAP//AAABAA=="/>
              </a:ext>
            </a:extLst>
          </p:cNvSpPr>
          <p:nvPr/>
        </p:nvSpPr>
        <p:spPr>
          <a:xfrm>
            <a:off x="535305" y="3950335"/>
            <a:ext cx="11122025" cy="426720"/>
          </a:xfrm>
          <a:prstGeom prst="rect">
            <a:avLst/>
          </a:prstGeom>
          <a:noFill/>
          <a:ln>
            <a:noFill/>
          </a:ln>
          <a:effectLst/>
        </p:spPr>
        <p:txBody>
          <a:bodyPr vert="horz" wrap="square" numCol="1" spcCol="215900" anchor="t"/>
          <a:lstStyle/>
          <a:p>
            <a:pPr algn="ctr">
              <a:defRPr sz="2200"/>
            </a:pPr>
            <a:r>
              <a:t>In a PARALLEL CIRCUIT the PD is EQUAL across ALL components in the circuit.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out)">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out)">
                                      <p:cBhvr>
                                        <p:cTn id="2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P spid="4" grpId="0" animBg="1" advAuto="0"/>
      <p:bldP spid="6" grpId="0" animBg="1" advAuto="0"/>
    </p:bldLst>
    <p:extLst>
      <p:ext uri="smNativeData">
        <pr:smNativeData xmlns:pr="smNativeData" xmlns="smNativeData" val="RSNOYAQAAAAFAAAA/f///wEAAAAEAAAAIAAAAAAAAAAAAAAAAAAAAAoAAAD9////AQAAAAQAAAAgAAAAAAAAAAAAAAAAAAAADwAAAP3///8BAAAABAAAACAAAAAAAAAAAAAAAAAAAAAUAAAA/f///wEAAAAEAAAAIAAAAAAAAAAAAAAAAAAAAA=="/>
      </p:ext>
    </p:extLst>
  </p:timing>
</p:sld>
</file>

<file path=ppt/slides/slide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D0DAAC7AgAADikAABsnAAAQAAAAJgAAAAgAAAD//////////zAAAAAUAAAAAAAAAAAA//8AAAEAAAD//wAAAQA="/>
              </a:ext>
            </a:extLst>
          </p:cNvPicPr>
          <p:nvPr/>
        </p:nvPicPr>
        <p:blipFill>
          <a:blip r:embed="rId2"/>
          <a:stretch>
            <a:fillRect/>
          </a:stretch>
        </p:blipFill>
        <p:spPr>
          <a:xfrm>
            <a:off x="526415" y="443865"/>
            <a:ext cx="6147435" cy="5913120"/>
          </a:xfrm>
          <a:prstGeom prst="rect">
            <a:avLst/>
          </a:prstGeom>
          <a:noFill/>
          <a:ln>
            <a:noFill/>
          </a:ln>
          <a:effectLst/>
        </p:spPr>
      </p:pic>
      <p:sp>
        <p:nvSpPr>
          <p:cNvPr id="3" name="Textbox1"/>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0SoAALsCAADVSAAAegsAAAAAAAAmAAAACAAAAP//////////MAAAABQAAAAAAAAAAAD//wAAAQAAAP//AAABAA=="/>
              </a:ext>
            </a:extLst>
          </p:cNvSpPr>
          <p:nvPr/>
        </p:nvSpPr>
        <p:spPr>
          <a:xfrm>
            <a:off x="6960235" y="443865"/>
            <a:ext cx="4879340" cy="142176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 parallel circuits the current flowing around the circuit "splits" as it meets the junction with another branch of the circuit.</a:t>
            </a:r>
          </a:p>
        </p:txBody>
      </p:sp>
      <p:sp>
        <p:nvSpPr>
          <p:cNvPr id="4" name="Textbox2"/>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YC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0SoAAC4NAADVSAAAfBoAABAAAAAmAAAACAAAAP//////////MAAAABQAAAAAAAAAAAD//wAAAQAAAP//AAABAA=="/>
              </a:ext>
            </a:extLst>
          </p:cNvSpPr>
          <p:nvPr/>
        </p:nvSpPr>
        <p:spPr>
          <a:xfrm>
            <a:off x="6960235" y="2142490"/>
            <a:ext cx="4879340" cy="216281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Some of the current will travel off along THAT branch with the remainder of the current travelling along the continuation of the parallel circuit until it meets ANOTHER junction where it will split off a little bit more.</a:t>
            </a:r>
          </a:p>
        </p:txBody>
      </p:sp>
      <p:sp>
        <p:nvSpPr>
          <p:cNvPr id="5" name="Textbox3"/>
          <p:cNvSpPr txBox="1">
            <a:extLst>
              <a:ext uri="smNativeData">
                <pr:smNativeData xmlns:pr="smNativeData" xmlns="smNativeData" val="SMDATA_16_RSNO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C8B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0SoAADAcAADVSAAAfikAABAAAAAmAAAACAAAAP//////////MAAAABQAAAAAAAAAAAD//wAAAQAAAP//AAABAA=="/>
              </a:ext>
            </a:extLst>
          </p:cNvSpPr>
          <p:nvPr/>
        </p:nvSpPr>
        <p:spPr>
          <a:xfrm>
            <a:off x="6960235" y="4582160"/>
            <a:ext cx="4879340" cy="216281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In the circuit shown (assuming of course that the switch is closed, I have just left it shown open as a convenience in this case) a potential difference of 12 V passes around the circuit producing an overall current of 1.8 A as shown.</a:t>
            </a:r>
          </a:p>
          <a:p>
            <a:pPr marL="0" marR="0" indent="0" algn="l" defTabSz="914400">
              <a:lnSpc>
                <a:spcPct val="100000"/>
              </a:lnSpc>
              <a:spcBef>
                <a:spcPts val="500"/>
              </a:spcBef>
              <a:spcAft>
                <a:spcPts val="500"/>
              </a:spcAft>
              <a:buNone/>
              <a:tabLst/>
              <a:defRPr sz="1200">
                <a:solidFill>
                  <a:srgbClr val="000000"/>
                </a:solidFill>
                <a:latin typeface="Times New Roman" pitchFamily="1" charset="0"/>
                <a:ea typeface="Times New Roman" pitchFamily="1" charset="0"/>
                <a:cs typeface="Times New Roman" pitchFamily="1" charset="0"/>
              </a:defRPr>
            </a:p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Lst>
    <p:extLst>
      <p:ext uri="smNativeData">
        <pr:smNativeData xmlns:pr="smNativeData" xmlns="smNativeData" val="RSNOYAMAAAAFAAAA/f///wEAAAAWAAAAAQAAAAAAAAAAAAAAAAAAAAoAAAD9////AQAAABYAAAACAAAAAAAAAAAAAAAAAAAADwAAAP3///8BAAAAFgAAAAQAAAAAAAAAAAAAAAAAAAA="/>
      </p:ext>
    </p:extLst>
  </p:timing>
</p:sld>
</file>

<file path=ppt/slides/slide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pic>
        <p:nvPicPr>
          <p:cNvPr id="2"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J4YAACCAQAAhzQAAFocAAAQAAAAJgAAAAgAAAD//////////zAAAAAUAAAAAAAAAAAA//8AAAEAAAD//wAAAQA="/>
              </a:ext>
            </a:extLst>
          </p:cNvPicPr>
          <p:nvPr/>
        </p:nvPicPr>
        <p:blipFill>
          <a:blip r:embed="rId2"/>
          <a:stretch>
            <a:fillRect/>
          </a:stretch>
        </p:blipFill>
        <p:spPr>
          <a:xfrm>
            <a:off x="4001770" y="245110"/>
            <a:ext cx="4537075" cy="4363720"/>
          </a:xfrm>
          <a:prstGeom prst="rect">
            <a:avLst/>
          </a:prstGeom>
          <a:noFill/>
          <a:ln>
            <a:noFill/>
          </a:ln>
          <a:effectLst/>
        </p:spPr>
      </p:pic>
      <p:pic>
        <p:nvPicPr>
          <p:cNvPr id="3"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sEAADmHgAABUYAAAImAAAQAAAAJgAAAAgAAAD//////////zAAAAAUAAAAAAAAAAAA//8AAAEAAAD//wAAAQA="/>
              </a:ext>
            </a:extLst>
          </p:cNvPicPr>
          <p:nvPr/>
        </p:nvPicPr>
        <p:blipFill>
          <a:blip r:embed="rId3"/>
          <a:stretch>
            <a:fillRect/>
          </a:stretch>
        </p:blipFill>
        <p:spPr>
          <a:xfrm>
            <a:off x="809625" y="5022850"/>
            <a:ext cx="10572750" cy="1155700"/>
          </a:xfrm>
          <a:prstGeom prst="rect">
            <a:avLst/>
          </a:prstGeom>
          <a:noFill/>
          <a:ln>
            <a:noFill/>
          </a:ln>
          <a:effectLst/>
        </p:spPr>
      </p:pic>
    </p:spTree>
  </p:cSld>
  <p:clrMapOvr>
    <a:masterClrMapping/>
  </p:clrMapOvr>
  <p:timing>
    <p:tnLst>
      <p:par>
        <p:cTn id="1" dur="indefinite" restart="never" nodeType="tmRoot"/>
      </p:par>
    </p:tnLst>
  </p:timing>
</p:sld>
</file>

<file path=ppt/slides/slide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Textbox1"/>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GMI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wMAABAHAAC2RwAAsAkAABAgAAAmAAAACAAAAP//////////MAAAABQAAAAAAAAAAAD//wAAAQAAAP//AAABAA=="/>
              </a:ext>
            </a:extLst>
          </p:cNvSpPr>
          <p:nvPr/>
        </p:nvSpPr>
        <p:spPr>
          <a:xfrm>
            <a:off x="535305" y="1148080"/>
            <a:ext cx="11122025" cy="426720"/>
          </a:xfrm>
          <a:prstGeom prst="rect">
            <a:avLst/>
          </a:prstGeom>
          <a:noFill/>
          <a:ln>
            <a:noFill/>
          </a:ln>
          <a:effectLst/>
        </p:spPr>
        <p:txBody>
          <a:bodyPr vert="horz" wrap="square" numCol="1" spcCol="215900" anchor="t"/>
          <a:lstStyle/>
          <a:p>
            <a:pPr algn="ctr">
              <a:defRPr sz="2200"/>
            </a:pPr>
            <a:r>
              <a:t>In a SERIES CIRCUIT the CURRENT is EQUAL across ALL components in the circuit.</a:t>
            </a:r>
          </a:p>
        </p:txBody>
      </p:sp>
      <p:sp>
        <p:nvSpPr>
          <p:cNvPr id="3" name="Textbox2"/>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GMIAAD/fwAA/38AAAAAAAAJAAAABAAAAKoB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wMAAMoBAAC2RwAAagQAABAgAAAmAAAACAAAAP//////////MAAAABQAAAAAAAAAAAD//wAAAQAAAP//AAABAA=="/>
              </a:ext>
            </a:extLst>
          </p:cNvSpPr>
          <p:nvPr/>
        </p:nvSpPr>
        <p:spPr>
          <a:xfrm>
            <a:off x="535305" y="290830"/>
            <a:ext cx="11122025" cy="426720"/>
          </a:xfrm>
          <a:prstGeom prst="rect">
            <a:avLst/>
          </a:prstGeom>
          <a:noFill/>
          <a:ln>
            <a:noFill/>
          </a:ln>
          <a:effectLst/>
        </p:spPr>
        <p:txBody>
          <a:bodyPr vert="horz" wrap="square" numCol="1" spcCol="215900" anchor="t"/>
          <a:lstStyle/>
          <a:p>
            <a:pPr algn="ctr">
              <a:defRPr sz="2200"/>
            </a:pPr>
            <a:r>
              <a:t>CURRENT - COMPARE SERIES AND PARALLEL</a:t>
            </a:r>
          </a:p>
        </p:txBody>
      </p:sp>
      <p:sp>
        <p:nvSpPr>
          <p:cNvPr id="4" name="Textbox3"/>
          <p:cNvSpPr txBox="1">
            <a:extLst>
              <a:ext uri="smNativeData">
                <pr:smNativeData xmlns:pr="smNativeData" xmlns="smNativeData" val="SMDATA_16_RSNO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GMIAAD/fwAA/38AAAAAAAAJAAAABAAAAOIB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wMAAE0YAAC2RwAA7RoAABAgAAAmAAAACAAAAP//////////MAAAABQAAAAAAAAAAAD//wAAAQAAAP//AAABAA=="/>
              </a:ext>
            </a:extLst>
          </p:cNvSpPr>
          <p:nvPr/>
        </p:nvSpPr>
        <p:spPr>
          <a:xfrm>
            <a:off x="535305" y="3950335"/>
            <a:ext cx="11122025" cy="426720"/>
          </a:xfrm>
          <a:prstGeom prst="rect">
            <a:avLst/>
          </a:prstGeom>
          <a:noFill/>
          <a:ln>
            <a:noFill/>
          </a:ln>
          <a:effectLst/>
        </p:spPr>
        <p:txBody>
          <a:bodyPr vert="horz" wrap="square" numCol="1" spcCol="215900" anchor="t"/>
          <a:lstStyle/>
          <a:p>
            <a:pPr algn="ctr">
              <a:defRPr sz="2200"/>
            </a:pPr>
            <a:r>
              <a:t>In a PARALLEL CIRCUIT the CURRENT is SHARED across ALL branches in the circuit.</a:t>
            </a:r>
          </a:p>
        </p:txBody>
      </p:sp>
      <p:pic>
        <p:nvPicPr>
          <p:cNvPr id="5" name="Picture1"/>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sEAADmHgAABUYAAAImAAAQAAAAJgAAAAgAAAD//////////zAAAAAUAAAAAAAAAAAA//8AAAEAAAD//wAAAQA="/>
              </a:ext>
            </a:extLst>
          </p:cNvPicPr>
          <p:nvPr/>
        </p:nvPicPr>
        <p:blipFill>
          <a:blip r:embed="rId2"/>
          <a:stretch>
            <a:fillRect/>
          </a:stretch>
        </p:blipFill>
        <p:spPr>
          <a:xfrm>
            <a:off x="809625" y="5022850"/>
            <a:ext cx="10572750" cy="1155700"/>
          </a:xfrm>
          <a:prstGeom prst="rect">
            <a:avLst/>
          </a:prstGeom>
          <a:noFill/>
          <a:ln>
            <a:noFill/>
          </a:ln>
          <a:effectLst/>
        </p:spPr>
      </p:pic>
      <p:pic>
        <p:nvPicPr>
          <p:cNvPr id="6" name="Picture2"/>
          <p:cNvPicPr>
            <a:picLocks noChangeAspect="1"/>
            <a:extLst>
              <a:ext uri="smNativeData">
                <pr:smNativeData xmlns:pr="smNativeData" xmlns="smNativeData" val="SMDATA_18_RSNO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L0FAAAaDgAAx0YAADYVAAAQAAAAJgAAAAgAAAD//////////zAAAAAUAAAAAAAAAAAA//8AAAEAAAD//wAAAQA="/>
              </a:ext>
            </a:extLst>
          </p:cNvPicPr>
          <p:nvPr/>
        </p:nvPicPr>
        <p:blipFill>
          <a:blip r:embed="rId3"/>
          <a:stretch>
            <a:fillRect/>
          </a:stretch>
        </p:blipFill>
        <p:spPr>
          <a:xfrm>
            <a:off x="932815" y="2292350"/>
            <a:ext cx="10572750" cy="115570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4" grpId="0" animBg="1" advAuto="0"/>
    </p:bldLst>
    <p:extLst>
      <p:ext uri="smNativeData">
        <pr:smNativeData xmlns:pr="smNativeData" xmlns="smNativeData" val="RSNOYAIAAAAFAAAA/f///wEAAAAEAAAAIAAAAAAAAAAAAAAAAAAAAAoAAAD9////AQAAAAQAAAAgAAAAAAAAAAAAAAAAAAAA"/>
      </p:ext>
    </p:ext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marty</cp:lastModifiedBy>
  <cp:revision>0</cp:revision>
  <dcterms:created xsi:type="dcterms:W3CDTF">2021-03-14T11:57:34Z</dcterms:created>
  <dcterms:modified xsi:type="dcterms:W3CDTF">2021-03-14T14:52:53Z</dcterms:modified>
</cp:coreProperties>
</file>