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0" r:id="rId5"/>
    <p:sldId id="257" r:id="rId6"/>
    <p:sldId id="262" r:id="rId7"/>
    <p:sldId id="263" r:id="rId8"/>
    <p:sldId id="264" r:id="rId9"/>
    <p:sldId id="261" r:id="rId10"/>
  </p:sldIdLst>
  <p:sldSz cx="12192000" cy="6858000"/>
  <p:notesSz cx="6858000" cy="12192000"/>
  <p:defaultTextStyle>
    <a:lvl1pPr marL="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smNativeData" xmlns:pr="smNativeData" xmlns:p15="http://schemas.microsoft.com/office/powerpoint/2012/main" xmlns:p14="http://schemas.microsoft.com/office/powerpoint/2010/main" xmlns:mc="http://schemas.openxmlformats.org/markup-compatibility/2006" dt="1623857170" val="1032" rev64="64" revOS="4"/>
      <pr:smFileRevision xmlns="smNativeData" xmlns:pr="smNativeData" xmlns:p15="http://schemas.microsoft.com/office/powerpoint/2012/main" xmlns:p14="http://schemas.microsoft.com/office/powerpoint/2010/main" xmlns:mc="http://schemas.openxmlformats.org/markup-compatibility/2006" dt="1623857170" val="101"/>
      <pr:guideOptions xmlns="smNativeData" xmlns:pr="smNativeData" xmlns:p15="http://schemas.microsoft.com/office/powerpoint/2012/main" xmlns:p14="http://schemas.microsoft.com/office/powerpoint/2010/main" xmlns:mc="http://schemas.openxmlformats.org/markup-compatibility/2006" dt="1623857170" snapToGrid="1" snapToBorders="1" snapToGuides="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108" d="100"/>
          <a:sy n="108" d="100"/>
        </p:scale>
        <p:origin x="67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4" d="100"/>
        <a:sy n="14" d="100"/>
      </p:scale>
      <p:origin x="0" y="0"/>
    </p:cViewPr>
  </p:sorterViewPr>
  <p:notesViewPr>
    <p:cSldViewPr snapToObjects="1" showGuides="1">
      <p:cViewPr>
        <p:scale>
          <a:sx n="95" d="100"/>
          <a:sy n="95" d="100"/>
        </p:scale>
        <p:origin x="590" y="216"/>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oNAABgRQAAJhYAABAAAAAmAAAACAAAAAEAAAAAAAAAMAAAABQAAAAAAAAAAAD//wAAAQAAAP//AAABAA=="/>
              </a:ext>
            </a:extLst>
          </p:cNvSpPr>
          <p:nvPr>
            <p:ph type="ctrTitle"/>
          </p:nvPr>
        </p:nvSpPr>
        <p:spPr>
          <a:xfrm>
            <a:off x="914400" y="2129790"/>
            <a:ext cx="10363200" cy="1470660"/>
          </a:xfrm>
        </p:spPr>
        <p:txBody>
          <a:bodyPr/>
          <a:lstStyle/>
          <a:p>
            <a:r>
              <a:t>Click to edit Master title style</a:t>
            </a:r>
          </a:p>
        </p:txBody>
      </p:sp>
      <p:sp>
        <p:nvSpPr>
          <p:cNvPr id="3" name="SlideSub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BAAAAAmAAAACAAAAAGAAAAAAAAAMAAAABQAAAAAAAAAAAD//wAAAQAAAP//AAABAA=="/>
              </a:ext>
            </a:extLst>
          </p:cNvSpPr>
          <p:nvPr>
            <p:ph type="subTitle" idx="1"/>
          </p:nvPr>
        </p:nvSpPr>
        <p:spPr>
          <a:xfrm>
            <a:off x="1828800" y="3886200"/>
            <a:ext cx="85344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t>Click to edit Master subtitle style</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F667D84-CAD2-338B-9CDE-3CDE33906A69}" type="datetime1">
              <a:t>8/28/2021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F663D2F-61D2-33CB-9CDE-979E73906AC2}"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49Ij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AIAAAAAAAAAMAAAABQAAAAAAAAAAAD//wAAAQAAAP//AAABAA=="/>
              </a:ext>
            </a:extLst>
          </p:cNvSpPr>
          <p:nvPr>
            <p:ph idx="1"/>
          </p:nvPr>
        </p:nvSpPr>
        <p:spPr/>
        <p:txBody>
          <a:bodyPr vert="vert" wrap="square" numCol="1" spcCol="215900" anchor="t">
            <a:prstTxWarp prst="textNoShape">
              <a:avLst/>
            </a:prstTxWarp>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F6608F6-B8D2-33FE-9CDE-4EAB46906A1B}" type="datetime1">
              <a:t>8/28/2021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E6c3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F6667F9-B7D2-3391-9CDE-41C429906A14}"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C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DYAALABAABARwAAsCUAABAAAAAmAAAACAAAAIMAAAAAAAAAMAAAABQAAAAAAAAAAAD//wAAAQAAAP//AAABAA=="/>
              </a:ext>
            </a:extLst>
          </p:cNvSpPr>
          <p:nvPr>
            <p:ph type="title"/>
          </p:nvPr>
        </p:nvSpPr>
        <p:spPr>
          <a:xfrm>
            <a:off x="8839200" y="274320"/>
            <a:ext cx="2743200" cy="5852160"/>
          </a:xfrm>
        </p:spPr>
        <p:txBody>
          <a:bodyPr vert="vert" wrap="square" numCol="1" spcCol="215900" anchor="b">
            <a:prstTxWarp prst="textNoShape">
              <a:avLst/>
            </a:prstTxWarp>
          </a:bodyPr>
          <a:lstStyle/>
          <a:p>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AfNQAAsCUAABAAAAAmAAAACAAAAAMAAAAAAAAAMAAAABQAAAAAAAAAAAD//wAAAQAAAP//AAABAA=="/>
              </a:ext>
            </a:extLst>
          </p:cNvSpPr>
          <p:nvPr>
            <p:ph idx="1"/>
          </p:nvPr>
        </p:nvSpPr>
        <p:spPr>
          <a:xfrm>
            <a:off x="609600" y="274320"/>
            <a:ext cx="8025765" cy="5852160"/>
          </a:xfrm>
        </p:spPr>
        <p:txBody>
          <a:bodyPr vert="vert" wrap="square" numCol="1" spcCol="215900" anchor="t">
            <a:prstTxWarp prst="textNoShape">
              <a:avLst/>
            </a:prstTxWarp>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F66113B-75D2-33E7-9CDE-83B25F906AD6}" type="datetime1">
              <a:t>8/28/2021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F6635FD-B3D2-33C3-9CDE-45967B906A10}"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AAAAAAAAAAAMAAAABQAAAAAAAAAAAD//wAAAQAAAP//AAABAA=="/>
              </a:ext>
            </a:extLst>
          </p:cNvSpPr>
          <p:nvPr>
            <p:ph idx="1"/>
          </p:nvPr>
        </p:nvSpPr>
        <p:spPr/>
        <p:txBody>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F665117-59D2-33A7-9CDE-AFF21F906AFA}" type="datetime1">
              <a:t>8/28/2021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F660FF9-B7D2-33F9-9CDE-41AC41906A14}"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QUAABwbAACtRQAAfSMAABAAAAAmAAAACAAAAIGAAAAAAAAAMAAAABQAAAAAAAAAAAD//wAAAQAAAP//AAABAA=="/>
              </a:ext>
            </a:extLst>
          </p:cNvSpPr>
          <p:nvPr>
            <p:ph type="title"/>
          </p:nvPr>
        </p:nvSpPr>
        <p:spPr>
          <a:xfrm>
            <a:off x="963295" y="4406900"/>
            <a:ext cx="10363200" cy="1362075"/>
          </a:xfrm>
        </p:spPr>
        <p:txBody>
          <a:bodyPr vert="horz" wrap="square" numCol="1" spcCol="215900" anchor="t">
            <a:prstTxWarp prst="textNoShape">
              <a:avLst/>
            </a:prstTxWarp>
          </a:bodyPr>
          <a:lstStyle>
            <a:lvl1pPr algn="l">
              <a:defRPr sz="4000" b="1" cap="all"/>
            </a:lvl1pPr>
          </a:lstStyle>
          <a:p>
            <a:pPr>
              <a:defRPr cap="all"/>
            </a:pPr>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QUAAOERAACtRQAAHBsAABAAAAAmAAAACAAAAIGAAAAAAAAAMAAAABQAAAAAAAAAAAD//wAAAQAAAP//AAABAA=="/>
              </a:ext>
            </a:extLst>
          </p:cNvSpPr>
          <p:nvPr>
            <p:ph idx="1"/>
          </p:nvPr>
        </p:nvSpPr>
        <p:spPr>
          <a:xfrm>
            <a:off x="963295" y="2906395"/>
            <a:ext cx="10363200" cy="1500505"/>
          </a:xfrm>
        </p:spPr>
        <p:txBody>
          <a:bodyPr vert="horz" wrap="square" numCol="1" spcCol="215900" anchor="b">
            <a:prstTxWarp prst="textNoShape">
              <a:avLst/>
            </a:prstTxWarp>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r>
              <a:t>Click to edit Master text styles</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F662D96-D8D2-33DB-9CDE-2E8E63906A7B}" type="datetime1">
              <a:t>8/28/2021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F66247F-31D2-33D2-9CDE-C7876A906A92}"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ntents">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SlideText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DhJAAAsCUAABAAAAAmAAAACAAAAAGAAAAAAAAAMAAAABQAAAAAAAAAAAD//wAAAQAAAP//AAABAA=="/>
              </a:ext>
            </a:extLst>
          </p:cNvSpPr>
          <p:nvPr>
            <p:ph idx="1"/>
          </p:nvPr>
        </p:nvSpPr>
        <p:spPr>
          <a:xfrm>
            <a:off x="609600" y="1600200"/>
            <a:ext cx="5385435"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yYAANgJAABARwAAsCUAABAAAAAmAAAACAAAAAGAAAAAAAAAMAAAABQAAAAAAAAAAAD//wAAAQAAAP//AAABAA=="/>
              </a:ext>
            </a:extLst>
          </p:cNvSpPr>
          <p:nvPr>
            <p:ph idx="2"/>
          </p:nvPr>
        </p:nvSpPr>
        <p:spPr>
          <a:xfrm>
            <a:off x="6196965" y="1600200"/>
            <a:ext cx="5385435"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t>Click to edit Master text styles</a:t>
            </a:r>
          </a:p>
          <a:p>
            <a:pPr lvl="1"/>
            <a:r>
              <a:t>Second level</a:t>
            </a:r>
          </a:p>
          <a:p>
            <a:pPr lvl="2"/>
            <a:r>
              <a:t>Third level</a:t>
            </a:r>
          </a:p>
          <a:p>
            <a:pPr lvl="3"/>
            <a:r>
              <a:t>Fourth level</a:t>
            </a:r>
          </a:p>
          <a:p>
            <a:pPr lvl="4"/>
            <a:r>
              <a:t>Fifth level</a:t>
            </a:r>
          </a:p>
        </p:txBody>
      </p:sp>
      <p:sp>
        <p:nvSpPr>
          <p:cNvPr id="5"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F664852-1CD2-33BE-9CDE-EAEB06906ABF}" type="datetime1">
              <a:t>8/28/2021</a:t>
            </a:fld>
            <a:endParaRPr/>
          </a:p>
        </p:txBody>
      </p:sp>
      <p:sp>
        <p:nvSpPr>
          <p:cNvPr id="6"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7"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F665F6B-25D2-33A9-9CDE-D3FC11906A86}"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SlideText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HEJAADjJAAAYQ0AABAAAAAmAAAACAAAAIGAAAAAAAAAMAAAABQAAAAAAAAAAAD//wAAAQAAAP//AAABAA=="/>
              </a:ext>
            </a:extLst>
          </p:cNvSpPr>
          <p:nvPr>
            <p:ph idx="1"/>
          </p:nvPr>
        </p:nvSpPr>
        <p:spPr>
          <a:xfrm>
            <a:off x="609600" y="1534795"/>
            <a:ext cx="5386705" cy="640080"/>
          </a:xfrm>
        </p:spPr>
        <p:txBody>
          <a:bodyPr vert="horz" wrap="square" numCol="1" spcCol="215900" anchor="b">
            <a:prstTxWarp prst="textNoShape">
              <a:avLst/>
            </a:prstTxWarp>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t>Click to edit Master text styles</a:t>
            </a:r>
          </a:p>
        </p:txBody>
      </p:sp>
      <p:sp>
        <p:nvSpPr>
          <p:cNvPr id="4"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GENAADjJAAAsCUAABAAAAAmAAAACAAAAAGAAAAAAAAAMAAAABQAAAAAAAAAAAD//wAAAQAAAP//AAABAA=="/>
              </a:ext>
            </a:extLst>
          </p:cNvSpPr>
          <p:nvPr>
            <p:ph idx="2"/>
          </p:nvPr>
        </p:nvSpPr>
        <p:spPr>
          <a:xfrm>
            <a:off x="609600"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t>Click to edit Master text styles</a:t>
            </a:r>
          </a:p>
          <a:p>
            <a:pPr lvl="1"/>
            <a:r>
              <a:t>Second level</a:t>
            </a:r>
          </a:p>
          <a:p>
            <a:pPr lvl="2"/>
            <a:r>
              <a:t>Third level</a:t>
            </a:r>
          </a:p>
          <a:p>
            <a:pPr lvl="3"/>
            <a:r>
              <a:t>Fourth level</a:t>
            </a:r>
          </a:p>
          <a:p>
            <a:pPr lvl="4"/>
            <a:r>
              <a:t>Fifth level</a:t>
            </a:r>
          </a:p>
        </p:txBody>
      </p:sp>
      <p:sp>
        <p:nvSpPr>
          <p:cNvPr id="5" name="SlideText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SYAAHEJAABARwAAYQ0AABAAAAAmAAAACAAAAIGAAAAAAAAAMAAAABQAAAAAAAAAAAD//wAAAQAAAP//AAABAA=="/>
              </a:ext>
            </a:extLst>
          </p:cNvSpPr>
          <p:nvPr>
            <p:ph idx="3"/>
          </p:nvPr>
        </p:nvSpPr>
        <p:spPr>
          <a:xfrm>
            <a:off x="6195695" y="1534795"/>
            <a:ext cx="5386705" cy="640080"/>
          </a:xfrm>
        </p:spPr>
        <p:txBody>
          <a:bodyPr vert="horz" wrap="square" numCol="1" spcCol="215900" anchor="b">
            <a:prstTxWarp prst="textNoShape">
              <a:avLst/>
            </a:prstTxWarp>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t>Click to edit Master text styles</a:t>
            </a:r>
          </a:p>
        </p:txBody>
      </p:sp>
      <p:sp>
        <p:nvSpPr>
          <p:cNvPr id="6" name="SlideText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SYAAGENAABARwAAsCUAABAAAAAmAAAACAAAAAGAAAAAAAAAMAAAABQAAAAAAAAAAAD//wAAAQAAAP//AAABAA=="/>
              </a:ext>
            </a:extLst>
          </p:cNvSpPr>
          <p:nvPr>
            <p:ph idx="4"/>
          </p:nvPr>
        </p:nvSpPr>
        <p:spPr>
          <a:xfrm>
            <a:off x="6195695"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t>Click to edit Master text styles</a:t>
            </a:r>
          </a:p>
          <a:p>
            <a:pPr lvl="1"/>
            <a:r>
              <a:t>Second level</a:t>
            </a:r>
          </a:p>
          <a:p>
            <a:pPr lvl="2"/>
            <a:r>
              <a:t>Third level</a:t>
            </a:r>
          </a:p>
          <a:p>
            <a:pPr lvl="3"/>
            <a:r>
              <a:t>Fourth level</a:t>
            </a:r>
          </a:p>
          <a:p>
            <a:pPr lvl="4"/>
            <a:r>
              <a:t>Fifth level</a:t>
            </a:r>
          </a:p>
        </p:txBody>
      </p:sp>
      <p:sp>
        <p:nvSpPr>
          <p:cNvPr id="7"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F6627E6-A8D2-33D1-9CDE-5E8469906A0B}" type="datetime1">
              <a:t>8/28/2021</a:t>
            </a:fld>
            <a:endParaRPr/>
          </a:p>
        </p:txBody>
      </p:sp>
      <p:sp>
        <p:nvSpPr>
          <p:cNvPr id="8"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9"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F665FDE-90D2-33A9-9CDE-66FC11906A33}"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F662401-4FD2-33D2-9CDE-B9876A906AEC}" type="datetime1">
              <a:t>8/28/2021</a:t>
            </a:fld>
            <a:endParaRPr/>
          </a:p>
        </p:txBody>
      </p:sp>
      <p:sp>
        <p:nvSpPr>
          <p:cNvPr id="4"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5"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F664BFD-B3D2-33BD-9CDE-45E805906A10}"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F665DFB-B5D2-33AB-9CDE-43FE13906A16}" type="datetime1">
              <a:t>8/28/2021</a:t>
            </a:fld>
            <a:endParaRPr/>
          </a:p>
        </p:txBody>
      </p:sp>
      <p:sp>
        <p:nvSpPr>
          <p:cNvPr id="3"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4"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F6617F3-BDD2-33E1-9CDE-4BB459906A1E}"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K4BAABtHAAA1AgAABAAAAAmAAAACAAAAIGAAAAAAAAAMAAAABQAAAAAAAAAAAD//wAAAQAAAP//AAABAA=="/>
              </a:ext>
            </a:extLst>
          </p:cNvSpPr>
          <p:nvPr>
            <p:ph type="title"/>
          </p:nvPr>
        </p:nvSpPr>
        <p:spPr>
          <a:xfrm>
            <a:off x="609600" y="273050"/>
            <a:ext cx="4011295" cy="1162050"/>
          </a:xfrm>
        </p:spPr>
        <p:txBody>
          <a:bodyPr vert="horz" wrap="square" numCol="1" spcCol="215900" anchor="b">
            <a:prstTxWarp prst="textNoShape">
              <a:avLst/>
            </a:prstTxWarp>
          </a:bodyPr>
          <a:lstStyle>
            <a:lvl1pPr algn="l">
              <a:defRPr sz="2000" b="1"/>
            </a:lvl1pPr>
          </a:lstStyle>
          <a:p>
            <a:r>
              <a:t>Click to edit Master title style</a:t>
            </a:r>
          </a:p>
        </p:txBody>
      </p:sp>
      <p:sp>
        <p:nvSpPr>
          <p:cNvPr id="3" name="SlideText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x0AAK4BAABARwAAsCUAABAAAAAmAAAACAAAAAGAAAAAAAAAMAAAABQAAAAAAAAAAAD//wAAAQAAAP//AAABAA=="/>
              </a:ext>
            </a:extLst>
          </p:cNvSpPr>
          <p:nvPr>
            <p:ph idx="1"/>
          </p:nvPr>
        </p:nvSpPr>
        <p:spPr>
          <a:xfrm>
            <a:off x="4766945" y="273050"/>
            <a:ext cx="6815455"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QIAABtHAAAsCUAABAAAAAmAAAACAAAAAGAAAAAAAAAMAAAABQAAAAAAAAAAAD//wAAAQAAAP//AAABAA=="/>
              </a:ext>
            </a:extLst>
          </p:cNvSpPr>
          <p:nvPr>
            <p:ph idx="2"/>
          </p:nvPr>
        </p:nvSpPr>
        <p:spPr>
          <a:xfrm>
            <a:off x="609600" y="1435100"/>
            <a:ext cx="4011295"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t>Click to edit Master text styles</a:t>
            </a:r>
          </a:p>
        </p:txBody>
      </p:sp>
      <p:sp>
        <p:nvSpPr>
          <p:cNvPr id="5"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F662552-1CD2-33D3-9CDE-EA866B906ABF}" type="datetime1">
              <a:t>8/28/2021</a:t>
            </a:fld>
            <a:endParaRPr/>
          </a:p>
        </p:txBody>
      </p:sp>
      <p:sp>
        <p:nvSpPr>
          <p:cNvPr id="6"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NwY0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7"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F6615A7-E9D2-33E3-9CDE-1FB65B906A4A}"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IgdAACzOwAABCEAABAAAAAmAAAACAAAAIGAAAAAAAAAMAAAABQAAAAAAAAAAAD//wAAAQAAAP//AAABAA=="/>
              </a:ext>
            </a:extLst>
          </p:cNvSpPr>
          <p:nvPr>
            <p:ph type="title"/>
          </p:nvPr>
        </p:nvSpPr>
        <p:spPr>
          <a:xfrm>
            <a:off x="2389505" y="4800600"/>
            <a:ext cx="7315200" cy="566420"/>
          </a:xfrm>
        </p:spPr>
        <p:txBody>
          <a:bodyPr vert="horz" wrap="square" numCol="1" spcCol="215900" anchor="b">
            <a:prstTxWarp prst="textNoShape">
              <a:avLst/>
            </a:prstTxWarp>
          </a:bodyPr>
          <a:lstStyle>
            <a:lvl1pPr algn="l">
              <a:defRPr sz="2000" b="1"/>
            </a:lvl1pPr>
          </a:lstStyle>
          <a:p>
            <a:r>
              <a:t>Click to edit Master title style</a:t>
            </a:r>
          </a:p>
        </p:txBody>
      </p:sp>
      <p:sp>
        <p:nvSpPr>
          <p:cNvPr id="3" name="SlideText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MYDAACzOwAAFh0AABAAAAAmAAAACAAAAAGAAAAAAAAAMAAAABQAAAAAAAAAAAD//wAAAQAAAP//AAABAA=="/>
              </a:ext>
            </a:extLst>
          </p:cNvSpPr>
          <p:nvPr>
            <p:ph idx="1"/>
          </p:nvPr>
        </p:nvSpPr>
        <p:spPr>
          <a:xfrm>
            <a:off x="2389505" y="61341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t>Click to edit Master text styles</a:t>
            </a:r>
          </a:p>
        </p:txBody>
      </p:sp>
      <p:sp>
        <p:nvSpPr>
          <p:cNvPr id="4"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AQhAACzOwAA+CUAABAAAAAmAAAACAAAAAGAAAAAAAAAMAAAABQAAAAAAAAAAAD//wAAAQAAAP//AAABAA=="/>
              </a:ext>
            </a:extLst>
          </p:cNvSpPr>
          <p:nvPr>
            <p:ph idx="2"/>
          </p:nvPr>
        </p:nvSpPr>
        <p:spPr>
          <a:xfrm>
            <a:off x="2389505" y="5367020"/>
            <a:ext cx="7315200" cy="8051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t>Click to edit Master text styles</a:t>
            </a:r>
          </a:p>
        </p:txBody>
      </p:sp>
      <p:sp>
        <p:nvSpPr>
          <p:cNvPr id="5"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F666FD7-99D2-3399-9CDE-6FCC21906A3A}" type="datetime1">
              <a:t>8/28/2021</a:t>
            </a:fld>
            <a:endParaRPr/>
          </a:p>
        </p:txBody>
      </p:sp>
      <p:sp>
        <p:nvSpPr>
          <p:cNvPr id="6"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7"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F6627E1-AFD2-33D1-9CDE-598469906A0C}"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Default design">
    <p:bg>
      <p:bgPr>
        <a:solidFill>
          <a:schemeClr val="bg1"/>
        </a:solid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P//////////MAAAABQAAAAAAAAAAAD//wAAAQAAAP//AAABAA=="/>
              </a:ext>
            </a:extLst>
          </p:cNvSpPr>
          <p:nvPr>
            <p:ph type="title"/>
          </p:nvPr>
        </p:nvSpPr>
        <p:spPr>
          <a:xfrm>
            <a:off x="609600" y="274320"/>
            <a:ext cx="10972800" cy="1143000"/>
          </a:xfrm>
          <a:prstGeom prst="rect">
            <a:avLst/>
          </a:prstGeom>
          <a:noFill/>
          <a:ln>
            <a:noFill/>
          </a:ln>
          <a:effectLst/>
        </p:spPr>
        <p:txBody>
          <a:bodyPr vert="horz" wrap="square" numCol="1" spcCol="215900" anchor="ctr">
            <a:prstTxWarp prst="textNoShape">
              <a:avLst/>
            </a:prstTxWarp>
          </a:bodyPr>
          <a:lstStyle/>
          <a:p>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P//////////MAAAABQAAAAAAAAAAAD//wAAAQAAAP//AAABAA=="/>
              </a:ext>
            </a:extLst>
          </p:cNvSpPr>
          <p:nvPr>
            <p:ph type="body" idx="1"/>
          </p:nvPr>
        </p:nvSpPr>
        <p:spPr>
          <a:xfrm>
            <a:off x="609600" y="1600200"/>
            <a:ext cx="10972800" cy="4526280"/>
          </a:xfrm>
          <a:prstGeom prst="rect">
            <a:avLst/>
          </a:prstGeom>
          <a:noFill/>
          <a:ln>
            <a:noFill/>
          </a:ln>
          <a:effectLst/>
        </p:spPr>
        <p:txBody>
          <a:bodyPr vert="horz" wrap="square" numCol="1" spcCol="215900" anchor="t">
            <a:prstTxWarp prst="textNoShape">
              <a:avLst/>
            </a:prstTxWarp>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P//////////MAAAABQAAAAAAAAAAAD//wAAAQAAAP//AAABAA=="/>
              </a:ext>
            </a:extLst>
          </p:cNvSpPr>
          <p:nvPr>
            <p:ph type="dt" sz="quarter" idx="2"/>
          </p:nvPr>
        </p:nvSpPr>
        <p:spPr>
          <a:xfrm>
            <a:off x="609600" y="6356985"/>
            <a:ext cx="2844165" cy="364490"/>
          </a:xfrm>
          <a:prstGeom prst="rect">
            <a:avLst/>
          </a:prstGeom>
          <a:noFill/>
          <a:ln>
            <a:noFill/>
          </a:ln>
          <a:effectLst/>
        </p:spPr>
        <p:txBody>
          <a:bodyPr vert="horz" wrap="square" numCol="1" spcCol="215900" anchor="ctr">
            <a:prstTxWarp prst="textNoShape">
              <a:avLst/>
            </a:prstTxWarp>
          </a:bodyPr>
          <a:lstStyle>
            <a:lvl1pPr algn="l">
              <a:defRPr sz="1200"/>
            </a:lvl1pPr>
          </a:lstStyle>
          <a:p>
            <a:fld id="{3F667B31-7FD2-338D-9CDE-89D835906ADC}" type="datetime1">
              <a:t>8/28/2021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P//////////MAAAABQAAAAAAAAAAAD//wAAAQAAAP//AAABAA=="/>
              </a:ext>
            </a:extLst>
          </p:cNvSpPr>
          <p:nvPr>
            <p:ph type="ftr" sz="quarter" idx="3"/>
          </p:nvPr>
        </p:nvSpPr>
        <p:spPr>
          <a:xfrm>
            <a:off x="4166235" y="6356985"/>
            <a:ext cx="3859530" cy="364490"/>
          </a:xfrm>
          <a:prstGeom prst="rect">
            <a:avLst/>
          </a:prstGeom>
          <a:noFill/>
          <a:ln>
            <a:noFill/>
          </a:ln>
          <a:effectLst/>
        </p:spPr>
        <p:txBody>
          <a:bodyPr vert="horz" wrap="square" numCol="1" spcCol="215900" anchor="ctr">
            <a:prstTxWarp prst="textNoShape">
              <a:avLst/>
            </a:prstTxWarp>
          </a:bodyPr>
          <a:lstStyle>
            <a:lvl1pPr algn="ctr">
              <a:defRPr sz="1200"/>
            </a:lvl1p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P//////////MAAAABQAAAAAAAAAAAD//wAAAQAAAP//AAABAA=="/>
              </a:ext>
            </a:extLst>
          </p:cNvSpPr>
          <p:nvPr>
            <p:ph type="sldNum" sz="quarter" idx="4"/>
          </p:nvPr>
        </p:nvSpPr>
        <p:spPr>
          <a:xfrm>
            <a:off x="8738235" y="6356985"/>
            <a:ext cx="2844165" cy="364490"/>
          </a:xfrm>
          <a:prstGeom prst="rect">
            <a:avLst/>
          </a:prstGeom>
          <a:noFill/>
          <a:ln>
            <a:noFill/>
          </a:ln>
          <a:effectLst/>
        </p:spPr>
        <p:txBody>
          <a:bodyPr vert="horz" wrap="square" numCol="1" spcCol="215900" anchor="ctr">
            <a:prstTxWarp prst="textNoShape">
              <a:avLst/>
            </a:prstTxWarp>
          </a:bodyPr>
          <a:lstStyle>
            <a:lvl1pPr algn="r">
              <a:defRPr sz="1200"/>
            </a:lvl1pPr>
          </a:lstStyle>
          <a:p>
            <a:fld id="{3F667D83-CDD2-338B-9CDE-3BDE33906A6E}"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marR="0" indent="0" algn="ctr" defTabSz="457200">
        <a:lnSpc>
          <a:spcPct val="100000"/>
        </a:lnSpc>
        <a:spcBef>
          <a:spcPts val="0"/>
        </a:spcBef>
        <a:spcAft>
          <a:spcPts val="0"/>
        </a:spcAft>
        <a:buNone/>
        <a:tabLst/>
        <a:defRPr sz="4400" b="0" i="0" u="none" strike="noStrike" kern="1" spc="0" baseline="0">
          <a:solidFill>
            <a:schemeClr val="tx2"/>
          </a:solidFill>
          <a:effectLst/>
          <a:latin typeface="Calibri" pitchFamily="2" charset="0"/>
          <a:ea typeface="SimSun"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9pPr>
    </p:titleStyle>
    <p:bodyStyle>
      <a:lvl1pPr marL="342900" marR="0" indent="-342900" algn="l" defTabSz="457200">
        <a:lnSpc>
          <a:spcPct val="100000"/>
        </a:lnSpc>
        <a:spcBef>
          <a:spcPts val="0"/>
        </a:spcBef>
        <a:spcAft>
          <a:spcPts val="0"/>
        </a:spcAft>
        <a:buClrTx/>
        <a:buSzTx/>
        <a:buFontTx/>
        <a:buChar char="•"/>
        <a:tabLst/>
        <a:defRPr sz="3200" b="0" i="0" u="none" strike="noStrike" kern="1" spc="0" baseline="0">
          <a:solidFill>
            <a:schemeClr val="tx1"/>
          </a:solidFill>
          <a:effectLst/>
          <a:latin typeface="Calibri" pitchFamily="2" charset="0"/>
          <a:ea typeface="SimSun" charset="0"/>
          <a:cs typeface="Times New Roman" pitchFamily="1" charset="0"/>
        </a:defRPr>
      </a:lvl1pPr>
      <a:lvl2pPr marL="742950" marR="0" indent="-285750" algn="l" defTabSz="457200">
        <a:lnSpc>
          <a:spcPct val="100000"/>
        </a:lnSpc>
        <a:spcBef>
          <a:spcPts val="0"/>
        </a:spcBef>
        <a:spcAft>
          <a:spcPts val="0"/>
        </a:spcAft>
        <a:buClrTx/>
        <a:buSzTx/>
        <a:buFontTx/>
        <a:buChar char="–"/>
        <a:tabLst/>
        <a:defRPr sz="2800" b="0" i="0" u="none" strike="noStrike" kern="1" spc="0" baseline="0">
          <a:solidFill>
            <a:schemeClr val="tx1"/>
          </a:solidFill>
          <a:effectLst/>
          <a:latin typeface="Calibri" pitchFamily="2" charset="0"/>
          <a:ea typeface="SimSun" charset="0"/>
          <a:cs typeface="Times New Roman" pitchFamily="1" charset="0"/>
        </a:defRPr>
      </a:lvl2pPr>
      <a:lvl3pPr marL="1143000" marR="0" indent="-228600" algn="l" defTabSz="457200">
        <a:lnSpc>
          <a:spcPct val="100000"/>
        </a:lnSpc>
        <a:spcBef>
          <a:spcPts val="0"/>
        </a:spcBef>
        <a:spcAft>
          <a:spcPts val="0"/>
        </a:spcAft>
        <a:buClrTx/>
        <a:buSzTx/>
        <a:buFontTx/>
        <a:buChar char="•"/>
        <a:tabLst/>
        <a:defRPr sz="2400" b="0" i="0" u="none" strike="noStrike" kern="1" spc="0" baseline="0">
          <a:solidFill>
            <a:schemeClr val="tx1"/>
          </a:solidFill>
          <a:effectLst/>
          <a:latin typeface="Calibri" pitchFamily="2" charset="0"/>
          <a:ea typeface="SimSun" charset="0"/>
          <a:cs typeface="Times New Roman" pitchFamily="1" charset="0"/>
        </a:defRPr>
      </a:lvl3pPr>
      <a:lvl4pPr marL="1600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4pPr>
      <a:lvl5pPr marL="20574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5pPr>
      <a:lvl6pPr marL="25146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6pPr>
      <a:lvl7pPr marL="29718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7pPr>
      <a:lvl8pPr marL="34290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8pPr>
      <a:lvl9pPr marL="3886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9pPr>
    </p:bodyStyle>
    <p:otherStyle>
      <a:lvl1pPr marL="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oNAABgRQAAJhYAABAAAAAmAAAACAAAAAAAAAAAAAAAMAAAABQAAAAAAAAAAAD//wAAAQAAAP//AAABAA=="/>
              </a:ext>
            </a:extLst>
          </p:cNvSpPr>
          <p:nvPr>
            <p:ph type="ctrTitle"/>
          </p:nvPr>
        </p:nvSpPr>
        <p:spPr/>
        <p:txBody>
          <a:bodyPr/>
          <a:lstStyle/>
          <a:p>
            <a:r>
              <a:t>Planets Satellites and Orbits</a:t>
            </a:r>
          </a:p>
        </p:txBody>
      </p:sp>
      <p:sp>
        <p:nvSpPr>
          <p:cNvPr id="3" name="SlideSub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AAAAAAmAAAACAAAAAEAAAAAAAAAMAAAABQAAAAAAAAAAAD//wAAAQAAAP//AAABAA=="/>
              </a:ext>
            </a:extLst>
          </p:cNvSpPr>
          <p:nvPr>
            <p:ph type="subTitle" idx="1"/>
          </p:nvPr>
        </p:nvSpPr>
        <p:spPr>
          <a:xfrm>
            <a:off x="1828800" y="3886200"/>
            <a:ext cx="8534400" cy="1752600"/>
          </a:xfrm>
        </p:spPr>
        <p:txBody>
          <a:bodyPr/>
          <a:lstStyle/>
          <a:p>
            <a:r>
              <a:rPr lang="en-GB" dirty="0"/>
              <a:t>Introducing </a:t>
            </a:r>
            <a:r>
              <a:rPr dirty="0"/>
              <a:t>Red Shift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BQyn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Planets Satellites and Orbits</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IEHAAD/fwAA/38AAAAAAAAJAAAABAAAAIBwzX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hYAALYJAABARwAApg0AABAgAAAmAAAACAAAAP//////////MAAAABQAAAAAAAAAAAD//wAAAQAAAP//AAABAA=="/>
              </a:ext>
            </a:extLst>
          </p:cNvSpPr>
          <p:nvPr/>
        </p:nvSpPr>
        <p:spPr>
          <a:xfrm>
            <a:off x="3587750" y="1578610"/>
            <a:ext cx="7994650" cy="640080"/>
          </a:xfrm>
          <a:prstGeom prst="rect">
            <a:avLst/>
          </a:prstGeom>
          <a:noFill/>
          <a:ln>
            <a:noFill/>
          </a:ln>
          <a:effectLst/>
        </p:spPr>
        <p:txBody>
          <a:bodyPr vert="horz" wrap="square" numCol="1" spcCol="215900" anchor="t"/>
          <a:lstStyle/>
          <a:p>
            <a:r>
              <a:t>Our planet Earth, just like all of the other planets orbiting the Sun, is an a fairly circular orbit.</a:t>
            </a:r>
          </a:p>
        </p:txBody>
      </p:sp>
      <p:sp>
        <p:nvSpPr>
          <p:cNvPr id="4"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IEHAAD/fwAA/38AAAAAAAAJAAAABAAAAAI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hYAACkOAABARwAAaRAAABAgAAAmAAAACAAAAP//////////MAAAABQAAAAAAAAAAAD//wAAAQAAAP//AAABAA=="/>
              </a:ext>
            </a:extLst>
          </p:cNvSpPr>
          <p:nvPr/>
        </p:nvSpPr>
        <p:spPr>
          <a:xfrm>
            <a:off x="3587750" y="2301875"/>
            <a:ext cx="7994650" cy="365760"/>
          </a:xfrm>
          <a:prstGeom prst="rect">
            <a:avLst/>
          </a:prstGeom>
          <a:noFill/>
          <a:ln>
            <a:noFill/>
          </a:ln>
          <a:effectLst/>
        </p:spPr>
        <p:txBody>
          <a:bodyPr vert="horz" wrap="square" numCol="1" spcCol="215900" anchor="t"/>
          <a:lstStyle/>
          <a:p>
            <a:r>
              <a:t>There are TWO forces acting on the planet Earth:</a:t>
            </a:r>
          </a:p>
        </p:txBody>
      </p:sp>
      <p:sp>
        <p:nvSpPr>
          <p:cNvPr id="5"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IEHAAD/fwAA/38AAAAAAAAJAAAABAAAAGCVyn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hYAALYJAABARwAApg0AABAgAAAmAAAACAAAAP//////////MAAAABQAAAAAAAAAAAD//wAAAQAAAP//AAABAA=="/>
              </a:ext>
            </a:extLst>
          </p:cNvSpPr>
          <p:nvPr/>
        </p:nvSpPr>
        <p:spPr>
          <a:xfrm>
            <a:off x="3587750" y="1578610"/>
            <a:ext cx="7994650" cy="640080"/>
          </a:xfrm>
          <a:prstGeom prst="rect">
            <a:avLst/>
          </a:prstGeom>
          <a:noFill/>
          <a:ln>
            <a:noFill/>
          </a:ln>
          <a:effectLst/>
        </p:spPr>
        <p:txBody>
          <a:bodyPr vert="horz" wrap="square" numCol="1" spcCol="215900" anchor="t"/>
          <a:lstStyle/>
          <a:p>
            <a:r>
              <a:t>Our planet Earth, just like all of the other planets orbiting the Sun, is an a fairly circular orbit.</a:t>
            </a:r>
          </a:p>
        </p:txBody>
      </p:sp>
      <p:sp>
        <p:nvSpPr>
          <p:cNvPr id="6" name="Textbox4"/>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IEHAAD/fwAA/38AAAAAAAAJAAAABAAAAIDFGG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hYAAMYQAABARwAAYRMAABAAAAAmAAAACAAAAP//////////MAAAABQAAAAAAAAAAAD//wAAAQAAAP//AAABAA=="/>
              </a:ext>
            </a:extLst>
          </p:cNvSpPr>
          <p:nvPr/>
        </p:nvSpPr>
        <p:spPr>
          <a:xfrm>
            <a:off x="3587750" y="2726690"/>
            <a:ext cx="7994650" cy="423545"/>
          </a:xfrm>
          <a:prstGeom prst="rect">
            <a:avLst/>
          </a:prstGeom>
          <a:noFill/>
          <a:ln>
            <a:noFill/>
          </a:ln>
          <a:effectLst/>
        </p:spPr>
        <p:txBody>
          <a:bodyPr vert="horz" wrap="square" numCol="1" spcCol="215900" anchor="t"/>
          <a:lstStyle/>
          <a:p>
            <a:r>
              <a:t>1. The force attracting Earth to the Sun, ie: the Sun’s gravitational pull</a:t>
            </a:r>
          </a:p>
        </p:txBody>
      </p:sp>
      <p:sp>
        <p:nvSpPr>
          <p:cNvPr id="7" name="Textbox5"/>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IEHAAD/fwAA/38AAAAAAAAJAAAABAAAAHB+yn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hYAAGETAABARwAAURcAABAgAAAmAAAACAAAAP//////////MAAAABQAAAAAAAAAAAD//wAAAQAAAP//AAABAA=="/>
              </a:ext>
            </a:extLst>
          </p:cNvSpPr>
          <p:nvPr/>
        </p:nvSpPr>
        <p:spPr>
          <a:xfrm>
            <a:off x="3587750" y="3150235"/>
            <a:ext cx="7994650" cy="640080"/>
          </a:xfrm>
          <a:prstGeom prst="rect">
            <a:avLst/>
          </a:prstGeom>
          <a:noFill/>
          <a:ln>
            <a:noFill/>
          </a:ln>
          <a:effectLst/>
        </p:spPr>
        <p:txBody>
          <a:bodyPr vert="horz" wrap="square" numCol="1" spcCol="215900" anchor="t"/>
          <a:lstStyle/>
          <a:p>
            <a:r>
              <a:t>2. The “instantaneous” velocity of the Earth which is making it try to break free from the Sun’s pull, and continue in a straight line.</a:t>
            </a:r>
          </a:p>
        </p:txBody>
      </p:sp>
      <p:sp>
        <p:nvSpPr>
          <p:cNvPr id="8" name="Textbox6"/>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IEHAAD/fwAA/38AAAAAAAAJAAAABAAAAPCZyn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I8ZAABARwAAQBwAABAAAAAmAAAACAAAAP//////////MAAAABQAAAAAAAAAAAD//wAAAQAAAP//AAABAA=="/>
              </a:ext>
            </a:extLst>
          </p:cNvSpPr>
          <p:nvPr/>
        </p:nvSpPr>
        <p:spPr>
          <a:xfrm>
            <a:off x="609600" y="4154805"/>
            <a:ext cx="10972800" cy="437515"/>
          </a:xfrm>
          <a:prstGeom prst="rect">
            <a:avLst/>
          </a:prstGeom>
          <a:noFill/>
          <a:ln>
            <a:noFill/>
          </a:ln>
          <a:effectLst/>
        </p:spPr>
        <p:txBody>
          <a:bodyPr vert="horz" wrap="square" numCol="1" spcCol="215900" anchor="t"/>
          <a:lstStyle/>
          <a:p>
            <a:r>
              <a:t>These forces are in balance, so the Earth remains in a steady orbit, at a set speed.</a:t>
            </a:r>
          </a:p>
        </p:txBody>
      </p:sp>
      <p:pic>
        <p:nvPicPr>
          <p:cNvPr id="9" name="Picture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QAAAAAAAAAHAAAAAAAAAAEAAAB/f38AMgAAAAAAAAAAAAAAZAAAAB4AAABI9P//zMzMAAAAAABQAAAAUAAAAGQAAABkAAAAAAAAAAcAAAA4AAAAAAAAAAAAAAAAAAAA////AAAAAAAAAAAAAAAAAAAAAAAAAAAAAAAAAAAAAABkAAAAZAAAAAAAAAAjAAAABAAAAGQAAAAXAAAAFAAAAAAAAAAAAAAA/38AAP9/AAAAAAAACQAAAAQAAAAgHwAAHgAAAGgAAAAAAAAAAAAAAAAAAAAAAAAAAAAAABAnAAAQJwAAAAAAAAAAAAAAAAAAAAAAAAAAAAAAAAAAAAAAAAAAAADI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H9/fwDMzMwAwMD/AH9/fwAAAAAAAAAAAAAAAAD///8AAAAAACEAAAAYAAAAFAAAAOM0AAAnHQAA40AAAA0pAAAQAAAAJgAAAAgAAAD//////////zAAAAAUAAAAAAAAAAAA//8AAAEAAAD//wAAAQA="/>
              </a:ext>
            </a:extLst>
          </p:cNvPicPr>
          <p:nvPr/>
        </p:nvPicPr>
        <p:blipFill>
          <a:blip r:embed="rId2"/>
          <a:stretch>
            <a:fillRect/>
          </a:stretch>
        </p:blipFill>
        <p:spPr>
          <a:xfrm>
            <a:off x="8597265" y="4739005"/>
            <a:ext cx="1950720" cy="1934210"/>
          </a:xfrm>
          <a:prstGeom prst="rect">
            <a:avLst/>
          </a:prstGeom>
          <a:noFill/>
          <a:ln>
            <a:noFill/>
          </a:ln>
          <a:effectLst>
            <a:outerShdw blurRad="127000" sy="30000" kx="-1800000">
              <a:srgbClr val="7F7F7F">
                <a:alpha val="50000"/>
              </a:srgbClr>
            </a:outerShdw>
          </a:effectLst>
        </p:spPr>
      </p:pic>
      <p:sp>
        <p:nvSpPr>
          <p:cNvPr id="10" name="Textbox7"/>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IEHAAD/fwAA/38AAAAAAAAJAAAABAAAAICeyn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CcdAACsLwAAVx8AABAAAAAmAAAACAAAAP//////////MAAAABQAAAAAAAAAAAD//wAAAQAAAP//AAABAA=="/>
              </a:ext>
            </a:extLst>
          </p:cNvSpPr>
          <p:nvPr/>
        </p:nvSpPr>
        <p:spPr>
          <a:xfrm>
            <a:off x="609600" y="4739005"/>
            <a:ext cx="7139940" cy="355600"/>
          </a:xfrm>
          <a:prstGeom prst="rect">
            <a:avLst/>
          </a:prstGeom>
          <a:noFill/>
          <a:ln>
            <a:noFill/>
          </a:ln>
          <a:effectLst/>
        </p:spPr>
        <p:txBody>
          <a:bodyPr vert="horz" wrap="square" numCol="1" spcCol="215900" anchor="t"/>
          <a:lstStyle/>
          <a:p>
            <a:r>
              <a:t>SPEED is a SCALAR quantity,it has MAGNITUDE only.</a:t>
            </a:r>
          </a:p>
        </p:txBody>
      </p:sp>
      <p:sp>
        <p:nvSpPr>
          <p:cNvPr id="11" name="Textbox8"/>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IEHAAD/fwAA/38AAAAAAAAJAAAABAAAAOBwyn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M0fAACsLwAA/SEAABAAAAAmAAAACAAAAP//////////MAAAABQAAAAAAAAAAAD//wAAAQAAAP//AAABAA=="/>
              </a:ext>
            </a:extLst>
          </p:cNvSpPr>
          <p:nvPr/>
        </p:nvSpPr>
        <p:spPr>
          <a:xfrm>
            <a:off x="609600" y="5169535"/>
            <a:ext cx="7139940" cy="355600"/>
          </a:xfrm>
          <a:prstGeom prst="rect">
            <a:avLst/>
          </a:prstGeom>
          <a:noFill/>
          <a:ln>
            <a:noFill/>
          </a:ln>
          <a:effectLst/>
        </p:spPr>
        <p:txBody>
          <a:bodyPr vert="horz" wrap="square" numCol="1" spcCol="215900" anchor="t"/>
          <a:lstStyle/>
          <a:p>
            <a:r>
              <a:t>VELOCITY is a VECTOR quantity,it has MAGNITUDE and DIRECTION.</a:t>
            </a:r>
          </a:p>
        </p:txBody>
      </p:sp>
      <p:sp>
        <p:nvSpPr>
          <p:cNvPr id="12" name="Textbox9"/>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IEHAAD/fwAA/38AAAAAAAAJAAAABAAAAOC5yn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JwoAAN8iAABGKQAAtScAABAAAAAmAAAACAAAAP//////////MAAAABQAAAAAAAAAAAD//wAAAQAAAP//AAABAA=="/>
              </a:ext>
            </a:extLst>
          </p:cNvSpPr>
          <p:nvPr/>
        </p:nvSpPr>
        <p:spPr>
          <a:xfrm>
            <a:off x="1650365" y="5668645"/>
            <a:ext cx="5059045" cy="786130"/>
          </a:xfrm>
          <a:prstGeom prst="rect">
            <a:avLst/>
          </a:prstGeom>
          <a:noFill/>
          <a:ln>
            <a:noFill/>
          </a:ln>
          <a:effectLst/>
        </p:spPr>
        <p:txBody>
          <a:bodyPr vert="horz" wrap="square" numCol="1" spcCol="215900" anchor="t"/>
          <a:lstStyle/>
          <a:p>
            <a:pPr>
              <a:defRPr>
                <a:solidFill>
                  <a:srgbClr val="FF0000"/>
                </a:solidFill>
                <a:effectLst>
                  <a:outerShdw dist="63500" dir="3600000" algn="tl" rotWithShape="0">
                    <a:srgbClr val="000000">
                      <a:alpha val="40000"/>
                    </a:srgbClr>
                  </a:outerShdw>
                </a:effectLst>
              </a:defRPr>
            </a:pPr>
            <a:r>
              <a:rPr sz="2400"/>
              <a:t>The Orbit of the Earth has a FIXED speed but a CHANGING VELOCITY</a:t>
            </a:r>
          </a:p>
        </p:txBody>
      </p:sp>
      <p:pic>
        <p:nvPicPr>
          <p:cNvPr id="13" name="Picture3"/>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I4DAAB+CgAA4BUAAHcWAAAQAAAAJgAAAAgAAAD//////////zAAAAAUAAAAAAAAAAAA//8AAAEAAAD//wAAAQA="/>
              </a:ext>
            </a:extLst>
          </p:cNvPicPr>
          <p:nvPr/>
        </p:nvPicPr>
        <p:blipFill>
          <a:blip r:embed="rId3"/>
          <a:stretch>
            <a:fillRect/>
          </a:stretch>
        </p:blipFill>
        <p:spPr>
          <a:xfrm>
            <a:off x="577850" y="1705610"/>
            <a:ext cx="2978150" cy="1946275"/>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6" grpId="0" animBg="1" advAuto="0"/>
      <p:bldP spid="7" grpId="0" animBg="1" advAuto="0"/>
      <p:bldP spid="8" grpId="0" animBg="1" advAuto="0"/>
      <p:bldP spid="9" grpId="0" animBg="1" advAuto="0"/>
      <p:bldP spid="10" grpId="0" animBg="1" advAuto="0"/>
      <p:bldP spid="11" grpId="0" animBg="1" advAuto="0"/>
      <p:bldP spid="12"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EhjKYAkAAAAFAAAA/f///wEAAAAWAAAACAAAAAAAAAAAAAAAAAAAAAoAAAD9////AQAAABYAAAAIAAAAAAAAAAAAAAAAAAAADwAAAP3///8BAAAAFgAAAAgAAAAAAAAAAAAAAAAAAAAUAAAA/f///wEAAAAWAAAACAAAAAAAAAAAAAAAAAAAABkAAAD9////AQAAABYAAAAIAAAAAAAAAAAAAAAAAAAAHgAAAP3///8BAAAAFgAAAAgAAAAAAAAAAAAAAAAAAAAjAAAA/f///wEAAAAWAAAACAAAAAAAAAAAAAAAAAAAACgAAAD9////AQAAABYAAAAIAAAAAAAAAAAAAAAAAAAALQAAAP3///8BAAAAFgAAAAgAAAAAAAAAAAAAAAAAAAA="/>
      </p:ext>
    </p:ext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Planets Satellites and Orbits</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RAAALYJAACVLAAA9gsAABAAAAAmAAAACAAAAP//////////MAAAABQAAAAAAAAAAAD//wAAAQAAAP//AAABAA=="/>
              </a:ext>
            </a:extLst>
          </p:cNvSpPr>
          <p:nvPr/>
        </p:nvSpPr>
        <p:spPr>
          <a:xfrm>
            <a:off x="2616835" y="1578610"/>
            <a:ext cx="4630420" cy="365760"/>
          </a:xfrm>
          <a:prstGeom prst="rect">
            <a:avLst/>
          </a:prstGeom>
          <a:noFill/>
          <a:ln>
            <a:noFill/>
          </a:ln>
          <a:effectLst/>
        </p:spPr>
        <p:txBody>
          <a:bodyPr vert="horz" wrap="square" numCol="1" spcCol="215900" anchor="t"/>
          <a:lstStyle/>
          <a:p>
            <a:r>
              <a:t>How far away from the Earth is the sun?</a:t>
            </a:r>
          </a:p>
        </p:txBody>
      </p:sp>
      <p:sp>
        <p:nvSpPr>
          <p:cNvPr id="4"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Bi0AALYJAABARwAA9gsAABAAAAAmAAAACAAAAP//////////MAAAABQAAAAAAAAAAAD//wAAAQAAAP//AAABAA=="/>
              </a:ext>
            </a:extLst>
          </p:cNvSpPr>
          <p:nvPr/>
        </p:nvSpPr>
        <p:spPr>
          <a:xfrm>
            <a:off x="7319010" y="1578610"/>
            <a:ext cx="4263390" cy="365760"/>
          </a:xfrm>
          <a:prstGeom prst="rect">
            <a:avLst/>
          </a:prstGeom>
          <a:noFill/>
          <a:ln>
            <a:noFill/>
          </a:ln>
          <a:effectLst/>
        </p:spPr>
        <p:txBody>
          <a:bodyPr vert="horz" wrap="square" numCol="1" spcCol="215900" anchor="t"/>
          <a:lstStyle/>
          <a:p>
            <a:r>
              <a:t>Approximately 92.94 million miles!</a:t>
            </a:r>
          </a:p>
        </p:txBody>
      </p:sp>
      <p:pic>
        <p:nvPicPr>
          <p:cNvPr id="5"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QAAAAAAAAAHAAAAAAAAAAEAAAB/f38AMgAAAAAAAAAAAAAAZAAAAOL///9I9P//zMzMAAAAAABQAAAAUAAAAGQAAABkAAAAAAAAAAcAAAA4AAAAAAAAAAAAAAAAAAAA////AAAAAAAAAAAAAAAAAAAAAAAAAAAAAAAAAAAAAABkAAAAZAAAAAAAAAAjAAAABAAAAGQAAAAXAAAAFAAAAAAAAAAAAAAA/38AAP9/AAAAAAAACQAAAAQAAAAgHwAAHgAAAGgAAAAAAAAAAAAAAAAAAAAAAAAAAAAAABAnAAAQJwAAAAAAAAAAAAAAAAAAAAAAAAAAAAAAAAAAAAAAAAAAAADI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H9/fwDMzMwAwMD/AH9/fwAAAAAAAAAAAAAAAAD///8AAAAAACEAAAAYAAAAFAAAAMADAAC2CQAAlQ4AAL8UAAAQAAAAJgAAAAgAAAD//////////zAAAAAUAAAAAAAAAAAA//8AAAEAAAD//wAAAQA="/>
              </a:ext>
            </a:extLst>
          </p:cNvPicPr>
          <p:nvPr/>
        </p:nvPicPr>
        <p:blipFill>
          <a:blip r:embed="rId2"/>
          <a:stretch>
            <a:fillRect/>
          </a:stretch>
        </p:blipFill>
        <p:spPr>
          <a:xfrm>
            <a:off x="609600" y="1578610"/>
            <a:ext cx="1760855" cy="1793875"/>
          </a:xfrm>
          <a:prstGeom prst="rect">
            <a:avLst/>
          </a:prstGeom>
          <a:noFill/>
          <a:ln>
            <a:noFill/>
          </a:ln>
          <a:effectLst>
            <a:outerShdw blurRad="127000" sy="-30000" kx="-1800000">
              <a:srgbClr val="7F7F7F">
                <a:alpha val="50000"/>
              </a:srgbClr>
            </a:outerShdw>
          </a:effectLst>
        </p:spPr>
      </p:pic>
      <p:sp>
        <p:nvSpPr>
          <p:cNvPr id="6"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RAAAD4NAABARwAA+xIAABAAAAAmAAAACAAAAP//////////MAAAABQAAAAAAAAAAAD//wAAAQAAAP//AAABAA=="/>
              </a:ext>
            </a:extLst>
          </p:cNvSpPr>
          <p:nvPr/>
        </p:nvSpPr>
        <p:spPr>
          <a:xfrm>
            <a:off x="2616835" y="2152650"/>
            <a:ext cx="8965565" cy="93281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a:solidFill>
                  <a:srgbClr val="000000"/>
                </a:solidFill>
              </a:defRPr>
            </a:pPr>
            <a:r>
              <a:t>This can be described as the orbital radius of the planet, and if we wanted to, from this we could calculate the approximate circumference of the orbit which would be the distance travelled by the planet in one year.</a:t>
            </a:r>
          </a:p>
          <a:p>
            <a:pPr marL="0" marR="0" indent="0" algn="l" defTabSz="914400">
              <a:lnSpc>
                <a:spcPct val="100000"/>
              </a:lnSpc>
              <a:spcBef>
                <a:spcPts val="0"/>
              </a:spcBef>
              <a:spcAft>
                <a:spcPts val="0"/>
              </a:spcAft>
              <a:buNone/>
              <a:tabLst/>
              <a:defRPr>
                <a:solidFill>
                  <a:srgbClr val="000000"/>
                </a:solidFill>
              </a:defRPr>
            </a:pPr>
            <a:endParaRPr/>
          </a:p>
        </p:txBody>
      </p:sp>
      <p:sp>
        <p:nvSpPr>
          <p:cNvPr id="7" name="Textbox4"/>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OkWAABPKwAAKRkAABAAAAAmAAAACAAAAP//////////MAAAABQAAAAAAAAAAAD//wAAAQAAAP//AAABAA=="/>
              </a:ext>
            </a:extLst>
          </p:cNvSpPr>
          <p:nvPr/>
        </p:nvSpPr>
        <p:spPr>
          <a:xfrm>
            <a:off x="609600" y="3724275"/>
            <a:ext cx="6430645" cy="365760"/>
          </a:xfrm>
          <a:prstGeom prst="rect">
            <a:avLst/>
          </a:prstGeom>
          <a:noFill/>
          <a:ln>
            <a:noFill/>
          </a:ln>
          <a:effectLst/>
        </p:spPr>
        <p:txBody>
          <a:bodyPr vert="horz" wrap="square" numCol="1" spcCol="215900" anchor="t"/>
          <a:lstStyle/>
          <a:p>
            <a:r>
              <a:t>Q. Approximately how far does the planet Earth travel in one year?</a:t>
            </a:r>
          </a:p>
        </p:txBody>
      </p:sp>
      <p:pic>
        <p:nvPicPr>
          <p:cNvPr id="8" name="Picture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AEGgAAvkUAALUcAAAQAAAAJgAAAAgAAAD//////////zAAAAAUAAAAAAAAAAAA//8AAAEAAAD//wAAAQA="/>
              </a:ext>
            </a:extLst>
          </p:cNvPicPr>
          <p:nvPr/>
        </p:nvPicPr>
        <p:blipFill>
          <a:blip r:embed="rId3"/>
          <a:stretch>
            <a:fillRect/>
          </a:stretch>
        </p:blipFill>
        <p:spPr>
          <a:xfrm>
            <a:off x="609600" y="4229100"/>
            <a:ext cx="10727690" cy="437515"/>
          </a:xfrm>
          <a:prstGeom prst="rect">
            <a:avLst/>
          </a:prstGeom>
          <a:noFill/>
          <a:ln>
            <a:noFill/>
          </a:ln>
          <a:effectLst/>
        </p:spPr>
      </p:pic>
      <p:sp>
        <p:nvSpPr>
          <p:cNvPr id="9" name="Textbox5"/>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JMdAAAaSAAA/SEAABAAAAAmAAAACAAAAP//////////MAAAABQAAAAAAAAAAAD//wAAAQAAAP//AAABAA=="/>
              </a:ext>
            </a:extLst>
          </p:cNvSpPr>
          <p:nvPr/>
        </p:nvSpPr>
        <p:spPr>
          <a:xfrm>
            <a:off x="609600" y="4807585"/>
            <a:ext cx="11111230" cy="71755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a:solidFill>
                  <a:srgbClr val="000000"/>
                </a:solidFill>
              </a:defRPr>
            </a:pPr>
            <a:r>
              <a:t>Remember that this should be only taken as a guideline because the figures I've used are not particularly accurate, but we can say that the Earth travels roughly half a billion miles every year.</a:t>
            </a:r>
          </a:p>
          <a:p>
            <a:pPr marL="0" marR="0" indent="0" algn="l" defTabSz="914400">
              <a:lnSpc>
                <a:spcPct val="100000"/>
              </a:lnSpc>
              <a:spcBef>
                <a:spcPts val="0"/>
              </a:spcBef>
              <a:spcAft>
                <a:spcPts val="0"/>
              </a:spcAft>
              <a:buNone/>
              <a:tabLst/>
              <a:defRPr>
                <a:solidFill>
                  <a:srgbClr val="000000"/>
                </a:solidFill>
              </a:defRPr>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6" grpId="0" animBg="1" advAuto="0"/>
      <p:bldP spid="7" grpId="0" animBg="1" advAuto="0"/>
      <p:bldP spid="8" grpId="0" animBg="1" advAuto="0"/>
      <p:bldP spid="9"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EhjKYAYAAAAFAAAA/f///wEAAAAJAAAAAAAAAAAAAAAAAAAAAAAAAAoAAAD9////AQAAAAkAAAAAAAAAAAAAAAAAAAAAAAAADwAAAP3///8BAAAACQAAAAAAAAAAAAAAAAAAAAAAAAAUAAAA/f///wEAAAAJAAAAAAAAAAAAAAAAAAAAAAAAABkAAAD9////AQAAAAkAAAAAAAAAAAAAAAAAAAAAAAAAHgAAAP3///8BAAAACQAAAAAAAAAAAAAAAAAAAAAAAAA="/>
      </p:ext>
    </p:ext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Planets Satellites and Orbits</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QMAAEUJAABBRwAAegsAABAAAAAmAAAACAAAAP//////////MAAAABQAAAAAAAAAAAD//wAAAQAAAP//AAABAA=="/>
              </a:ext>
            </a:extLst>
          </p:cNvSpPr>
          <p:nvPr/>
        </p:nvSpPr>
        <p:spPr>
          <a:xfrm>
            <a:off x="610235" y="1506855"/>
            <a:ext cx="10972800" cy="35877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a:solidFill>
                  <a:srgbClr val="000000"/>
                </a:solidFill>
              </a:defRPr>
            </a:pPr>
            <a:r>
              <a:t>The closer you get to a star or planet the stronger will be the effect of the force of gravity on you. </a:t>
            </a:r>
          </a:p>
          <a:p>
            <a:pPr marL="0" marR="0" indent="0" algn="l" defTabSz="914400">
              <a:lnSpc>
                <a:spcPct val="100000"/>
              </a:lnSpc>
              <a:spcBef>
                <a:spcPts val="0"/>
              </a:spcBef>
              <a:spcAft>
                <a:spcPts val="0"/>
              </a:spcAft>
              <a:buNone/>
              <a:tabLst/>
              <a:defRPr>
                <a:solidFill>
                  <a:srgbClr val="000000"/>
                </a:solidFill>
              </a:defRPr>
            </a:pPr>
            <a:endParaRPr/>
          </a:p>
        </p:txBody>
      </p:sp>
      <p:sp>
        <p:nvSpPr>
          <p:cNvPr id="4"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vwMAAAcMAABARwAApxEAABAAAAAmAAAACAAAAP//////////MAAAABQAAAAAAAAAAAD//wAAAQAAAP//AAABAA=="/>
              </a:ext>
            </a:extLst>
          </p:cNvSpPr>
          <p:nvPr/>
        </p:nvSpPr>
        <p:spPr>
          <a:xfrm>
            <a:off x="608965" y="1955165"/>
            <a:ext cx="10973435" cy="914400"/>
          </a:xfrm>
          <a:prstGeom prst="rect">
            <a:avLst/>
          </a:prstGeom>
          <a:noFill/>
          <a:ln>
            <a:noFill/>
          </a:ln>
          <a:effectLst/>
        </p:spPr>
        <p:txBody>
          <a:bodyPr vert="horz" wrap="square" numCol="1" spcCol="215900" anchor="t"/>
          <a:lstStyle/>
          <a:p>
            <a:r>
              <a:t>The closer you are, the faster you will need to travel to stay in orbit and not be pulled towards the star or planet. So we can say that the larger planets such as Jupiter and Saturn etc travel more slowly around the Sun because they are further away and the pull of the Sun's gravitational field is quite a lot less</a:t>
            </a:r>
          </a:p>
        </p:txBody>
      </p:sp>
      <p:pic>
        <p:nvPicPr>
          <p:cNvPr id="5"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HoIAAA0EgAAhkIAAKgpAAAQAAAAJgAAAAgAAAD//////////zAAAAAUAAAAAAAAAAAA//8AAAEAAAD//wAAAQA="/>
              </a:ext>
            </a:extLst>
          </p:cNvPicPr>
          <p:nvPr/>
        </p:nvPicPr>
        <p:blipFill>
          <a:blip r:embed="rId2"/>
          <a:stretch>
            <a:fillRect/>
          </a:stretch>
        </p:blipFill>
        <p:spPr>
          <a:xfrm>
            <a:off x="1377950" y="2959100"/>
            <a:ext cx="9436100" cy="381254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EhjKYAMAAAAFAAAA/f///wEAAAAJAAAAAAAAAAAAAAAAAAAAAAAAAAoAAAD9////AQAAAAkAAAAAAAAAAAAAAAAAAAAAAAAADwAAAP3///8BAAAACQAAAAAAAAAAAAAAAAAAAAAAAAA="/>
      </p:ext>
    </p:ext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Hot Spot 1</a:t>
            </a:r>
          </a:p>
        </p:txBody>
      </p:sp>
      <p:pic>
        <p:nvPicPr>
          <p:cNvPr id="3"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PcFAAC2CQAAL0YAACIWAAAQAAAAJgAAAAgAAAD//////////zAAAAAUAAAAAAAAAAAA//8AAAEAAAD//wAAAQA="/>
              </a:ext>
            </a:extLst>
          </p:cNvPicPr>
          <p:nvPr/>
        </p:nvPicPr>
        <p:blipFill>
          <a:blip r:embed="rId2"/>
          <a:stretch>
            <a:fillRect/>
          </a:stretch>
        </p:blipFill>
        <p:spPr>
          <a:xfrm>
            <a:off x="969645" y="1578610"/>
            <a:ext cx="10439400" cy="2019300"/>
          </a:xfrm>
          <a:prstGeom prst="rect">
            <a:avLst/>
          </a:prstGeom>
          <a:noFill/>
          <a:ln>
            <a:noFill/>
          </a:ln>
          <a:effectLst/>
        </p:spPr>
      </p:pic>
      <p:pic>
        <p:nvPicPr>
          <p:cNvPr id="4" name="Picture2"/>
          <p:cNvPicPr>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PcFAAAmDQAA2EIAAMYQAAAQAAAAJgAAAAgAAAD//////////zAAAAAUAAAAAAAAAAAA//8AAAEAAAD//wAAAQA="/>
              </a:ext>
            </a:extLst>
          </p:cNvPicPr>
          <p:nvPr/>
        </p:nvPicPr>
        <p:blipFill>
          <a:blip r:embed="rId3"/>
          <a:stretch>
            <a:fillRect/>
          </a:stretch>
        </p:blipFill>
        <p:spPr>
          <a:xfrm>
            <a:off x="969645" y="2137410"/>
            <a:ext cx="9896475" cy="589280"/>
          </a:xfrm>
          <a:prstGeom prst="rect">
            <a:avLst/>
          </a:prstGeom>
          <a:noFill/>
          <a:ln>
            <a:noFill/>
          </a:ln>
          <a:effectLst/>
        </p:spPr>
      </p:pic>
      <p:pic>
        <p:nvPicPr>
          <p:cNvPr id="5" name="Picture3"/>
          <p:cNvPicPr>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PYFAADGEAAAL0YAACIWAAAQAAAAJgAAAAgAAAD//////////zAAAAAUAAAAAAAAAAAA//8AAAEAAAD//wAAAQA="/>
              </a:ext>
            </a:extLst>
          </p:cNvPicPr>
          <p:nvPr/>
        </p:nvPicPr>
        <p:blipFill>
          <a:blip r:embed="rId3"/>
          <a:stretch>
            <a:fillRect/>
          </a:stretch>
        </p:blipFill>
        <p:spPr>
          <a:xfrm>
            <a:off x="969010" y="2726690"/>
            <a:ext cx="10440035" cy="871220"/>
          </a:xfrm>
          <a:prstGeom prst="rect">
            <a:avLst/>
          </a:prstGeom>
          <a:noFill/>
          <a:ln>
            <a:noFill/>
          </a:ln>
          <a:effectLst/>
        </p:spPr>
      </p:pic>
      <p:sp>
        <p:nvSpPr>
          <p:cNvPr id="6"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9wUAAK8WAAAvRgAACxoAABAAAAAmAAAACAAAAP//////////MAAAABQAAAAAAAAAAAD//wAAAQAAAP//AAABAA=="/>
              </a:ext>
            </a:extLst>
          </p:cNvSpPr>
          <p:nvPr/>
        </p:nvSpPr>
        <p:spPr>
          <a:xfrm>
            <a:off x="969645" y="3687445"/>
            <a:ext cx="10439400" cy="54610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a:solidFill>
                  <a:srgbClr val="000000"/>
                </a:solidFill>
              </a:defRPr>
            </a:pPr>
            <a:r>
              <a:t>A1. A natural satellite is a naturally occurring object which orbits the planet, with smaller mass than the planet, for example our moon.</a:t>
            </a:r>
          </a:p>
          <a:p>
            <a:pPr marL="0" marR="0" indent="0" algn="l" defTabSz="914400">
              <a:lnSpc>
                <a:spcPct val="100000"/>
              </a:lnSpc>
              <a:spcBef>
                <a:spcPts val="0"/>
              </a:spcBef>
              <a:spcAft>
                <a:spcPts val="0"/>
              </a:spcAft>
              <a:buNone/>
              <a:tabLst/>
              <a:defRPr>
                <a:solidFill>
                  <a:srgbClr val="000000"/>
                </a:solidFill>
              </a:defRPr>
            </a:pPr>
            <a:endParaRPr/>
          </a:p>
        </p:txBody>
      </p:sp>
      <p:sp>
        <p:nvSpPr>
          <p:cNvPr id="7"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9wUAALIaAACoEQAAsRwAABAAAAAmAAAACAAAAP//////////MAAAABQAAAAAAAAAAAD//wAAAQAAAP//AAABAA=="/>
              </a:ext>
            </a:extLst>
          </p:cNvSpPr>
          <p:nvPr/>
        </p:nvSpPr>
        <p:spPr>
          <a:xfrm>
            <a:off x="969645" y="4339590"/>
            <a:ext cx="1900555" cy="32448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a:solidFill>
                  <a:srgbClr val="000000"/>
                </a:solidFill>
              </a:defRPr>
            </a:pPr>
            <a:r>
              <a:t>A2. Gravity</a:t>
            </a:r>
          </a:p>
          <a:p>
            <a:pPr marL="0" marR="0" indent="0" algn="l" defTabSz="914400">
              <a:lnSpc>
                <a:spcPct val="100000"/>
              </a:lnSpc>
              <a:spcBef>
                <a:spcPts val="0"/>
              </a:spcBef>
              <a:spcAft>
                <a:spcPts val="0"/>
              </a:spcAft>
              <a:buNone/>
              <a:tabLst/>
              <a:defRPr>
                <a:solidFill>
                  <a:srgbClr val="000000"/>
                </a:solidFill>
              </a:defRPr>
            </a:pPr>
            <a:endParaRPr/>
          </a:p>
        </p:txBody>
      </p:sp>
      <p:sp>
        <p:nvSpPr>
          <p:cNvPr id="8"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C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UAAFgdAAAwRgAAyB8AABAAAAAmAAAACAAAAP//////////MAAAABQAAAAAAAAAAAD//wAAAQAAAP//AAABAA=="/>
              </a:ext>
            </a:extLst>
          </p:cNvSpPr>
          <p:nvPr/>
        </p:nvSpPr>
        <p:spPr>
          <a:xfrm>
            <a:off x="970280" y="4770120"/>
            <a:ext cx="10439400" cy="39624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a:solidFill>
                  <a:srgbClr val="000000"/>
                </a:solidFill>
              </a:defRPr>
            </a:pPr>
            <a:r>
              <a:t>A3. The force acts towards the centre of the sun/the centre of the orbit</a:t>
            </a:r>
          </a:p>
          <a:p>
            <a:pPr marL="0" marR="0" indent="0" algn="l" defTabSz="914400">
              <a:lnSpc>
                <a:spcPct val="100000"/>
              </a:lnSpc>
              <a:spcBef>
                <a:spcPts val="0"/>
              </a:spcBef>
              <a:spcAft>
                <a:spcPts val="0"/>
              </a:spcAft>
              <a:buNone/>
              <a:tabLst/>
              <a:defRPr>
                <a:solidFill>
                  <a:srgbClr val="000000"/>
                </a:solidFill>
              </a:defRPr>
            </a:pPr>
            <a:endParaRPr/>
          </a:p>
        </p:txBody>
      </p:sp>
      <p:sp>
        <p:nvSpPr>
          <p:cNvPr id="9" name="Textbox4"/>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Cjyn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xhAAAMgfAAAvRgAAuCMAABAAAAAmAAAACAAAAP//////////MAAAABQAAAAAAAAAAAD//wAAAQAAAP//AAABAA=="/>
              </a:ext>
            </a:extLst>
          </p:cNvSpPr>
          <p:nvPr/>
        </p:nvSpPr>
        <p:spPr>
          <a:xfrm>
            <a:off x="2726690" y="5166360"/>
            <a:ext cx="8682355" cy="640080"/>
          </a:xfrm>
          <a:prstGeom prst="rect">
            <a:avLst/>
          </a:prstGeom>
          <a:noFill/>
          <a:ln>
            <a:noFill/>
          </a:ln>
          <a:effectLst/>
        </p:spPr>
        <p:txBody>
          <a:bodyPr vert="horz" wrap="square" numCol="1" spcCol="215900" anchor="t"/>
          <a:lstStyle/>
          <a:p>
            <a:pPr>
              <a:defRPr>
                <a:solidFill>
                  <a:srgbClr val="0000FF"/>
                </a:solidFill>
              </a:defRPr>
            </a:pPr>
            <a:r>
              <a:t>If the planet Earth moved further away from the sun, what would happen to its speed (of the orbit) provided that it was going to remain in a stable orbit, and why would this be?</a:t>
            </a:r>
          </a:p>
        </p:txBody>
      </p:sp>
      <p:sp>
        <p:nvSpPr>
          <p:cNvPr id="10" name="Textbox5"/>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xhAAALgjAAAvRgAAfikAABAAAAAmAAAACAAAAP//////////MAAAABQAAAAAAAAAAAD//wAAAQAAAP//AAABAA=="/>
              </a:ext>
            </a:extLst>
          </p:cNvSpPr>
          <p:nvPr/>
        </p:nvSpPr>
        <p:spPr>
          <a:xfrm>
            <a:off x="2726690" y="5806440"/>
            <a:ext cx="8682355" cy="938530"/>
          </a:xfrm>
          <a:prstGeom prst="rect">
            <a:avLst/>
          </a:prstGeom>
          <a:noFill/>
          <a:ln>
            <a:noFill/>
          </a:ln>
          <a:effectLst/>
        </p:spPr>
        <p:txBody>
          <a:bodyPr vert="horz" wrap="square" numCol="1" spcCol="215900" anchor="t"/>
          <a:lstStyle/>
          <a:p>
            <a:r>
              <a:t>The speed of the orbit would decrease because the force of attraction between the Earth and the Sun would have been reduced and there would not be the need for such a great orbital velocity to keep the Earth in a stable orbit.</a:t>
            </a:r>
          </a:p>
        </p:txBody>
      </p:sp>
      <p:pic>
        <p:nvPicPr>
          <p:cNvPr id="11" name="Picture4"/>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sA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J8GAAA5IAAA5A8AAH4pAAAQAAAAJgAAAAgAAAD//////////zAAAAAUAAAAAAAAAAAA//8AAAEAAAD//wAAAQA="/>
              </a:ext>
            </a:extLst>
          </p:cNvPicPr>
          <p:nvPr/>
        </p:nvPicPr>
        <p:blipFill>
          <a:blip r:embed="rId4"/>
          <a:stretch>
            <a:fillRect/>
          </a:stretch>
        </p:blipFill>
        <p:spPr>
          <a:xfrm flipH="1">
            <a:off x="1076325" y="5238115"/>
            <a:ext cx="1506855" cy="1506855"/>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6" grpId="0" animBg="1" advAuto="0"/>
      <p:bldP spid="7" grpId="0" animBg="1" advAuto="0"/>
      <p:bldP spid="8" grpId="0" animBg="1" advAuto="0"/>
      <p:bldP spid="9" grpId="0" animBg="1" advAuto="0"/>
      <p:bldP spid="10" grpId="0" animBg="1" advAuto="0"/>
      <p:bldP spid="11"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EhjKYAgAAAAFAAAA/f///wEAAAAJAAAAAAAAAAAAAAAAAAAAAAAAAAoAAAD9////AgAAAAkAAAAAAAAAAAAAAAAAAAAAAAAADwAAAP3///8BAAAACQAAAAAAAAAAAAAAAAAAAAAAAAAUAAAA/f///wIAAAAJAAAAAAAAAAAAAAAAAAAAAAAAABkAAAD9////AQAAAAkAAAAAAAAAAAAAAAAAAAAAAAAAHgAAAP3///8BAAAAAwAAAAoAAAAAAAAAAAAAAAAAAAAhAAAA/f///wEAAAADAAAACgAAAAAAAAAAAAAAAAAAACYAAAD9////AQAAAAMAAAAKAAAAAAAAAAAAAAAAAAAA"/>
      </p:ext>
    </p:ext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The Big Bang and Steady State Theories</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LYJAABARwAAcw8AABAAAAAmAAAACAAAAP//////////MAAAABQAAAAAAAAAAAD//wAAAQAAAP//AAABAA=="/>
              </a:ext>
            </a:extLst>
          </p:cNvSpPr>
          <p:nvPr/>
        </p:nvSpPr>
        <p:spPr>
          <a:xfrm>
            <a:off x="609600" y="1578610"/>
            <a:ext cx="10972800" cy="932815"/>
          </a:xfrm>
          <a:prstGeom prst="rect">
            <a:avLst/>
          </a:prstGeom>
          <a:noFill/>
          <a:ln>
            <a:noFill/>
          </a:ln>
          <a:effectLst/>
        </p:spPr>
        <p:txBody>
          <a:bodyPr vert="horz" wrap="square" numCol="1" spcCol="215900" anchor="t"/>
          <a:lstStyle/>
          <a:p>
            <a:r>
              <a:t>Scientists know from observations that all of the galaxies in the universe are moving away from each other. If this is the case something must have started them off. The "Big Bang theory" suggested that everything started from a central point:</a:t>
            </a:r>
          </a:p>
        </p:txBody>
      </p:sp>
      <p:pic>
        <p:nvPicPr>
          <p:cNvPr id="4"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B8HAABxEAAA4kMAAOsdAAAQAAAAJgAAAAgAAAD//////////zAAAAAUAAAAAAAAAAAA//8AAAEAAAD//wAAAQA="/>
              </a:ext>
            </a:extLst>
          </p:cNvPicPr>
          <p:nvPr/>
        </p:nvPicPr>
        <p:blipFill>
          <a:blip r:embed="rId2"/>
          <a:stretch>
            <a:fillRect/>
          </a:stretch>
        </p:blipFill>
        <p:spPr>
          <a:xfrm>
            <a:off x="1157605" y="2672715"/>
            <a:ext cx="9877425" cy="2190750"/>
          </a:xfrm>
          <a:prstGeom prst="rect">
            <a:avLst/>
          </a:prstGeom>
          <a:noFill/>
          <a:ln>
            <a:noFill/>
          </a:ln>
          <a:effectLst/>
        </p:spPr>
      </p:pic>
      <p:sp>
        <p:nvSpPr>
          <p:cNvPr id="5"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H8fAABARwAAUCMAABAAAAAmAAAACAAAAP//////////MAAAABQAAAAAAAAAAAD//wAAAQAAAP//AAABAA=="/>
              </a:ext>
            </a:extLst>
          </p:cNvSpPr>
          <p:nvPr/>
        </p:nvSpPr>
        <p:spPr>
          <a:xfrm>
            <a:off x="609600" y="5120005"/>
            <a:ext cx="10972800" cy="62039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a:solidFill>
                  <a:srgbClr val="000000"/>
                </a:solidFill>
              </a:defRPr>
            </a:pPr>
            <a:r>
              <a:t>Before this, there was another theory called the "Steady-State Theory" . This suggested that the density (amount of stuff) in the universe was constant, being kept this way by the formation of new stars, as old ones died.</a:t>
            </a:r>
          </a:p>
          <a:p>
            <a:pPr marL="0" marR="0" indent="0" algn="l" defTabSz="914400">
              <a:lnSpc>
                <a:spcPct val="100000"/>
              </a:lnSpc>
              <a:spcBef>
                <a:spcPts val="0"/>
              </a:spcBef>
              <a:spcAft>
                <a:spcPts val="0"/>
              </a:spcAft>
              <a:buNone/>
              <a:tabLst/>
              <a:defRPr sz="1000">
                <a:solidFill>
                  <a:srgbClr val="000000"/>
                </a:solidFill>
              </a:defRPr>
            </a:pPr>
            <a:endParaRPr/>
          </a:p>
        </p:txBody>
      </p:sp>
      <p:sp>
        <p:nvSpPr>
          <p:cNvPr id="6"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KMkAABARwAAnCgAABAAAAAmAAAACAAAAP//////////MAAAABQAAAAAAAAAAAD//wAAAQAAAP//AAABAA=="/>
              </a:ext>
            </a:extLst>
          </p:cNvSpPr>
          <p:nvPr/>
        </p:nvSpPr>
        <p:spPr>
          <a:xfrm>
            <a:off x="609600" y="5955665"/>
            <a:ext cx="10972800" cy="64579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pPr>
            <a:r>
              <a:t>Scientists observed the light emitted from the galaxies and saw what they described as a “Red Shift” suggesting that the galaxies are moving away, and with nothing filling the space they leave behind, the SST was quickly dropped!</a:t>
            </a:r>
          </a:p>
          <a:p>
            <a:pPr marL="0" marR="0" indent="0" algn="l" defTabSz="914400">
              <a:lnSpc>
                <a:spcPct val="100000"/>
              </a:lnSpc>
              <a:spcBef>
                <a:spcPts val="0"/>
              </a:spcBef>
              <a:spcAft>
                <a:spcPts val="0"/>
              </a:spcAft>
              <a:buNone/>
              <a:tabLst/>
              <a:defRPr sz="1000">
                <a:solidFill>
                  <a:srgbClr val="000000"/>
                </a:solidFill>
              </a:defRPr>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EhjKYAQAAAAFAAAA/f///wEAAAAWAAAACAAAAAAAAAAAAAAAAAAAAAoAAAD9////AQAAABYAAAAIAAAAAAAAAAAAAAAAAAAADwAAAP3///8BAAAAFgAAAAgAAAAAAAAAAAAAAAAAAAAUAAAA/f///wEAAAAWAAAACAAAAAAAAAAAAAAAAAAAAA=="/>
      </p:ext>
    </p:ext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Red Shift</a:t>
            </a:r>
          </a:p>
        </p:txBody>
      </p:sp>
      <p:pic>
        <p:nvPicPr>
          <p:cNvPr id="3"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N8DAADMCQAABR8AALQSAAAQAAAAJgAAAAgAAAD//////////zAAAAAUAAAAAAAAAAAA//8AAAEAAAD//wAAAQA="/>
              </a:ext>
            </a:extLst>
          </p:cNvPicPr>
          <p:nvPr/>
        </p:nvPicPr>
        <p:blipFill>
          <a:blip r:embed="rId2"/>
          <a:stretch>
            <a:fillRect/>
          </a:stretch>
        </p:blipFill>
        <p:spPr>
          <a:xfrm>
            <a:off x="629285" y="1592580"/>
            <a:ext cx="4413250" cy="1447800"/>
          </a:xfrm>
          <a:prstGeom prst="rect">
            <a:avLst/>
          </a:prstGeom>
          <a:noFill/>
          <a:ln>
            <a:noFill/>
          </a:ln>
          <a:effectLst/>
        </p:spPr>
      </p:pic>
      <p:pic>
        <p:nvPicPr>
          <p:cNvPr id="4" name="Picture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DcQAABfFAAAaRoAAN0dAAAQAAAAJgAAAAgAAAD//////////zAAAAAUAAAAAAAAAAAA//8AAAEAAAD//wAAAQA="/>
              </a:ext>
            </a:extLst>
          </p:cNvPicPr>
          <p:nvPr/>
        </p:nvPicPr>
        <p:blipFill>
          <a:blip r:embed="rId3"/>
          <a:stretch>
            <a:fillRect/>
          </a:stretch>
        </p:blipFill>
        <p:spPr>
          <a:xfrm>
            <a:off x="2635885" y="3311525"/>
            <a:ext cx="1657350" cy="1543050"/>
          </a:xfrm>
          <a:prstGeom prst="rect">
            <a:avLst/>
          </a:prstGeom>
          <a:noFill/>
          <a:ln>
            <a:noFill/>
          </a:ln>
          <a:effectLst/>
        </p:spPr>
      </p:pic>
      <p:pic>
        <p:nvPicPr>
          <p:cNvPr id="5" name="Picture6"/>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FVCAABhHgAAt0kAANAnAAAQAAAAJgAAAAgAAAD//////////zAAAAAUAAAAAAAAAAAA//8AAAEAAAD//wAAAQA="/>
              </a:ext>
            </a:extLst>
          </p:cNvPicPr>
          <p:nvPr/>
        </p:nvPicPr>
        <p:blipFill>
          <a:blip r:embed="rId4"/>
          <a:stretch>
            <a:fillRect/>
          </a:stretch>
        </p:blipFill>
        <p:spPr>
          <a:xfrm>
            <a:off x="10782935" y="4938395"/>
            <a:ext cx="1200150" cy="1533525"/>
          </a:xfrm>
          <a:prstGeom prst="rect">
            <a:avLst/>
          </a:prstGeom>
          <a:noFill/>
          <a:ln>
            <a:noFill/>
          </a:ln>
          <a:effectLst/>
        </p:spPr>
      </p:pic>
      <p:sp>
        <p:nvSpPr>
          <p:cNvPr id="6"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BR8AALgIAABfRwAAzQwAABAAAAAmAAAACAAAAP//////////MAAAABQAAAAAAAAAAAD//wAAAQAAAP//AAABAA=="/>
              </a:ext>
            </a:extLst>
          </p:cNvSpPr>
          <p:nvPr/>
        </p:nvSpPr>
        <p:spPr>
          <a:xfrm>
            <a:off x="5042535" y="1417320"/>
            <a:ext cx="6559550" cy="663575"/>
          </a:xfrm>
          <a:prstGeom prst="rect">
            <a:avLst/>
          </a:prstGeom>
          <a:noFill/>
          <a:ln>
            <a:noFill/>
          </a:ln>
          <a:effectLst/>
        </p:spPr>
        <p:txBody>
          <a:bodyPr vert="horz" wrap="square" numCol="1" spcCol="215900" anchor="t"/>
          <a:lstStyle/>
          <a:p>
            <a:r>
              <a:t>As we know a light wave travels as a transverse wave, going "up and down" and having a frequency and wavelength.</a:t>
            </a:r>
          </a:p>
        </p:txBody>
      </p:sp>
      <p:sp>
        <p:nvSpPr>
          <p:cNvPr id="7"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BR8AAD4NAAD0SAAA+xIAABAAAAAmAAAACAAAAP//////////MAAAABQAAAAAAAAAAAD//wAAAQAAAP//AAABAA=="/>
              </a:ext>
            </a:extLst>
          </p:cNvSpPr>
          <p:nvPr/>
        </p:nvSpPr>
        <p:spPr>
          <a:xfrm>
            <a:off x="5042535" y="2152650"/>
            <a:ext cx="6816725" cy="93281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a:solidFill>
                  <a:srgbClr val="000000"/>
                </a:solidFill>
              </a:defRPr>
            </a:pPr>
            <a:r>
              <a:t>In this picture we can see that the wavelength is the distance between peaks, troughs or centre points, in other words one complete cycle of the wave.</a:t>
            </a:r>
          </a:p>
          <a:p>
            <a:pPr marL="0" marR="0" indent="0" algn="l" defTabSz="914400">
              <a:lnSpc>
                <a:spcPct val="100000"/>
              </a:lnSpc>
              <a:spcBef>
                <a:spcPts val="0"/>
              </a:spcBef>
              <a:spcAft>
                <a:spcPts val="0"/>
              </a:spcAft>
              <a:buNone/>
              <a:tabLst/>
              <a:defRPr>
                <a:solidFill>
                  <a:srgbClr val="000000"/>
                </a:solidFill>
              </a:defRPr>
            </a:pPr>
            <a:endParaRPr/>
          </a:p>
        </p:txBody>
      </p:sp>
      <p:pic>
        <p:nvPicPr>
          <p:cNvPr id="8" name="Picture2"/>
          <p:cNvPicPr>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N8DAABfFAAAVhEAAEcdAAAQAAAAJgAAAAgAAAD//////////zAAAAAUAAAAAAAAAAAA//8AAAEAAAD//wAAAQA="/>
              </a:ext>
            </a:extLst>
          </p:cNvPicPr>
          <p:nvPr/>
        </p:nvPicPr>
        <p:blipFill>
          <a:blip r:embed="rId2"/>
          <a:stretch>
            <a:fillRect/>
          </a:stretch>
        </p:blipFill>
        <p:spPr>
          <a:xfrm>
            <a:off x="629285" y="3311525"/>
            <a:ext cx="2188845" cy="1447800"/>
          </a:xfrm>
          <a:prstGeom prst="rect">
            <a:avLst/>
          </a:prstGeom>
          <a:noFill/>
          <a:ln>
            <a:noFill/>
          </a:ln>
          <a:effectLst/>
        </p:spPr>
      </p:pic>
      <p:sp>
        <p:nvSpPr>
          <p:cNvPr id="9"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RoAAF8UAADnQwAABRwAABAAAAAmAAAACAAAAP//////////MAAAABQAAAAAAAAAAAD//wAAAQAAAP//AAABAA=="/>
              </a:ext>
            </a:extLst>
          </p:cNvSpPr>
          <p:nvPr/>
        </p:nvSpPr>
        <p:spPr>
          <a:xfrm>
            <a:off x="4293235" y="3311525"/>
            <a:ext cx="6744970" cy="124333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a:solidFill>
                  <a:srgbClr val="000000"/>
                </a:solidFill>
              </a:defRPr>
            </a:pPr>
            <a:r>
              <a:t>If the light source is moving towards us, the waves are "compressed" as if they are being pushed back as shown. In this case the wavelength decreases, and the colour of light shifts towards the blue end of the spectrum. This is called a "blue shift".</a:t>
            </a:r>
          </a:p>
          <a:p>
            <a:pPr marL="0" marR="0" indent="0" algn="l" defTabSz="914400">
              <a:lnSpc>
                <a:spcPct val="100000"/>
              </a:lnSpc>
              <a:spcBef>
                <a:spcPts val="0"/>
              </a:spcBef>
              <a:spcAft>
                <a:spcPts val="0"/>
              </a:spcAft>
              <a:buNone/>
              <a:tabLst/>
              <a:defRPr>
                <a:solidFill>
                  <a:srgbClr val="000000"/>
                </a:solidFill>
              </a:defRPr>
            </a:pPr>
            <a:endParaRPr/>
          </a:p>
        </p:txBody>
      </p:sp>
      <p:pic>
        <p:nvPicPr>
          <p:cNvPr id="10" name="Picture3"/>
          <p:cNvPicPr>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DwaAAByHgAA80MAAFonAAAQAAAAJgAAAAgAAAD//////////zAAAAAUAAAAAAAAAAAA//8AAAEAAAD//wAAAQA="/>
              </a:ext>
            </a:extLst>
          </p:cNvPicPr>
          <p:nvPr/>
        </p:nvPicPr>
        <p:blipFill>
          <a:blip r:embed="rId2"/>
          <a:stretch>
            <a:fillRect/>
          </a:stretch>
        </p:blipFill>
        <p:spPr>
          <a:xfrm>
            <a:off x="4264660" y="4949190"/>
            <a:ext cx="6781165" cy="1447800"/>
          </a:xfrm>
          <a:prstGeom prst="rect">
            <a:avLst/>
          </a:prstGeom>
          <a:noFill/>
          <a:ln>
            <a:noFill/>
          </a:ln>
          <a:effectLst/>
        </p:spPr>
      </p:pic>
      <p:sp>
        <p:nvSpPr>
          <p:cNvPr id="11" name="Textbox4"/>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C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ngIAAN0dAAA8GgAADSkAABAAAAAmAAAACAAAAP//////////MAAAABQAAAAAAAAAAAD//wAAAQAAAP//AAABAA=="/>
              </a:ext>
            </a:extLst>
          </p:cNvSpPr>
          <p:nvPr/>
        </p:nvSpPr>
        <p:spPr>
          <a:xfrm>
            <a:off x="425450" y="4854575"/>
            <a:ext cx="3839210" cy="181864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pPr>
            <a:r>
              <a:t>If the light source is travelling away from us, the waves are stretched (lengthened) which causes them to move towards the red end of the spectrum. This is known as a "red shift".</a:t>
            </a:r>
          </a:p>
          <a:p>
            <a:pPr marL="0" marR="0" indent="0" algn="l" defTabSz="914400">
              <a:lnSpc>
                <a:spcPct val="100000"/>
              </a:lnSpc>
              <a:spcBef>
                <a:spcPts val="0"/>
              </a:spcBef>
              <a:spcAft>
                <a:spcPts val="0"/>
              </a:spcAft>
              <a:buNone/>
              <a:tabLst/>
              <a:defRPr sz="1000">
                <a:solidFill>
                  <a:srgbClr val="000000"/>
                </a:solidFill>
              </a:defRPr>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0-#ppt_w/2"/>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wd">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0-#ppt_w/2"/>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0-#ppt_w/2"/>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1+#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wd">
                                    <p:tmPct val="10000"/>
                                  </p:iterate>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ppt_x</p:attrName>
                                        </p:attrNameLst>
                                      </p:cBhvr>
                                      <p:tavLst>
                                        <p:tav tm="0">
                                          <p:val>
                                            <p:strVal val="0-#ppt_w/2"/>
                                          </p:val>
                                        </p:tav>
                                        <p:tav tm="100000">
                                          <p:val>
                                            <p:strVal val="#ppt_x"/>
                                          </p:val>
                                        </p:tav>
                                      </p:tavLst>
                                    </p:anim>
                                    <p:anim calcmode="lin" valueType="num">
                                      <p:cBhvr>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iterate type="wd">
                                    <p:tmPct val="10000"/>
                                  </p:iterate>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ppt_x</p:attrName>
                                        </p:attrNameLst>
                                      </p:cBhvr>
                                      <p:tavLst>
                                        <p:tav tm="0">
                                          <p:val>
                                            <p:strVal val="0-#ppt_w/2"/>
                                          </p:val>
                                        </p:tav>
                                        <p:tav tm="100000">
                                          <p:val>
                                            <p:strVal val="#ppt_x"/>
                                          </p:val>
                                        </p:tav>
                                      </p:tavLst>
                                    </p:anim>
                                    <p:anim calcmode="lin" valueType="num">
                                      <p:cBhvr>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ppt_x</p:attrName>
                                        </p:attrNameLst>
                                      </p:cBhvr>
                                      <p:tavLst>
                                        <p:tav tm="0">
                                          <p:val>
                                            <p:strVal val="1+#ppt_w/2"/>
                                          </p:val>
                                        </p:tav>
                                        <p:tav tm="100000">
                                          <p:val>
                                            <p:strVal val="#ppt_x"/>
                                          </p:val>
                                        </p:tav>
                                      </p:tavLst>
                                    </p:anim>
                                    <p:anim calcmode="lin" valueType="num">
                                      <p:cBhvr>
                                        <p:cTn id="50" dur="500" fill="hold"/>
                                        <p:tgtEl>
                                          <p:spTgt spid="10"/>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2" presetClass="entr" presetSubtype="2"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ppt_x</p:attrName>
                                        </p:attrNameLst>
                                      </p:cBhvr>
                                      <p:tavLst>
                                        <p:tav tm="0">
                                          <p:val>
                                            <p:strVal val="1+#ppt_w/2"/>
                                          </p:val>
                                        </p:tav>
                                        <p:tav tm="100000">
                                          <p:val>
                                            <p:strVal val="#ppt_x"/>
                                          </p:val>
                                        </p:tav>
                                      </p:tavLst>
                                    </p:anim>
                                    <p:anim calcmode="lin" valueType="num">
                                      <p:cBhvr>
                                        <p:cTn id="5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P spid="7" grpId="0" animBg="1" advAuto="0"/>
      <p:bldP spid="8" grpId="0" animBg="1" advAuto="0"/>
      <p:bldP spid="9" grpId="0" animBg="1" advAuto="0"/>
      <p:bldP spid="10" grpId="0" animBg="1" advAuto="0"/>
      <p:bldP spid="11"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EhjKYA0AAAAFAAAA/f///wEAAAACAAAACAAAAAAAAAAAAAAAAAAAAAsAAAD+////AQAAAAIAAAAIAAAAAAAAAAAAAAAAAAAAEAAAAP////8BAAAAAgAAAAgAAAAAAAAAAAAAAAAAAAAWAAAA/v///wEAAAACAAAACAAAAAAAAAAAAAAAAAAAABsAAAD/////AQAAAAIAAAAIAAAAAAAAAAAAAAAAAAAAIQAAAP3///8BAAAAAgAAAAgAAAAAAAAAAAAAAAAAAAAnAAAA/f///wEAAAACAAAAAgAAAAAAAAAAAAAAAAAAAC0AAAD+////AQAAAAIAAAAIAAAAAAAAAAAAAAAAAAAAMgAAAP////8BAAAAAgAAAAgAAAAAAAAAAAAAAAAAAAA4AAAA/v///wEAAAACAAAACAAAAAAAAAAAAAAAAAAAAD0AAAD/////AQAAAAIAAAAIAAAAAAAAAAAAAAAAAAAAQwAAAP3///8BAAAAAgAAAAIAAAAAAAAAAAAAAAAAAABIAAAA/f///wEAAAACAAAAAgAAAAAAAAAAAAAAAAAAAA=="/>
      </p:ext>
    </p:ext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Red Shift</a:t>
            </a:r>
          </a:p>
        </p:txBody>
      </p:sp>
      <p:pic>
        <p:nvPicPr>
          <p:cNvPr id="3" name="Picture6"/>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NkrAAC2CQAAOzMAACUTAAAQAAAAJgAAAAgAAAD//////////zAAAAAUAAAAAAAAAAAA//8AAAEAAAD//wAAAQA="/>
              </a:ext>
            </a:extLst>
          </p:cNvPicPr>
          <p:nvPr/>
        </p:nvPicPr>
        <p:blipFill>
          <a:blip r:embed="rId2"/>
          <a:stretch>
            <a:fillRect/>
          </a:stretch>
        </p:blipFill>
        <p:spPr>
          <a:xfrm>
            <a:off x="7127875" y="1578610"/>
            <a:ext cx="1200150" cy="1533525"/>
          </a:xfrm>
          <a:prstGeom prst="rect">
            <a:avLst/>
          </a:prstGeom>
          <a:noFill/>
          <a:ln>
            <a:noFill/>
          </a:ln>
          <a:effectLst/>
        </p:spPr>
      </p:pic>
      <p:pic>
        <p:nvPicPr>
          <p:cNvPr id="4" name="Picture3"/>
          <p:cNvPicPr>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DHCQAAdy0AAK8SAAAQAAAAJgAAAAgAAAD//////////zAAAAAUAAAAAAAAAAAA//8AAAEAAAD//wAAAQA="/>
              </a:ext>
            </a:extLst>
          </p:cNvPicPr>
          <p:nvPr/>
        </p:nvPicPr>
        <p:blipFill>
          <a:blip r:embed="rId3"/>
          <a:stretch>
            <a:fillRect/>
          </a:stretch>
        </p:blipFill>
        <p:spPr>
          <a:xfrm>
            <a:off x="609600" y="1589405"/>
            <a:ext cx="6781165" cy="1447800"/>
          </a:xfrm>
          <a:prstGeom prst="rect">
            <a:avLst/>
          </a:prstGeom>
          <a:noFill/>
          <a:ln>
            <a:noFill/>
          </a:ln>
          <a:effectLst/>
        </p:spPr>
      </p:pic>
      <p:sp>
        <p:nvSpPr>
          <p:cNvPr id="5"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DQAAEUJAABARwAA7RoAABAAAAAmAAAACAAAAP//////////MAAAABQAAAAAAAAAAAD//wAAAQAAAP//AAABAA=="/>
              </a:ext>
            </a:extLst>
          </p:cNvSpPr>
          <p:nvPr/>
        </p:nvSpPr>
        <p:spPr>
          <a:xfrm>
            <a:off x="8493760" y="1506855"/>
            <a:ext cx="3088640" cy="2870200"/>
          </a:xfrm>
          <a:prstGeom prst="rect">
            <a:avLst/>
          </a:prstGeom>
          <a:noFill/>
          <a:ln>
            <a:noFill/>
          </a:ln>
          <a:effectLst/>
        </p:spPr>
        <p:txBody>
          <a:bodyPr vert="horz" wrap="square" numCol="1" spcCol="215900" anchor="t"/>
          <a:lstStyle/>
          <a:p>
            <a:r>
              <a:t>Scientists have observed that the light from most distant galaxies is red shifted, which suggests that they are moving away from us. This suggests to us that the universe is constantly expanding and supports the "Big Bang Theory" more so than the "Steady-State Theory".</a:t>
            </a:r>
          </a:p>
        </p:txBody>
      </p:sp>
      <p:sp>
        <p:nvSpPr>
          <p:cNvPr id="6"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6RwAAFcUAAClMwAAXhsAABAAAAAmAAAACAAAAP//////////MAAAABQAAAAAAAAAAAD//wAAAQAAAP//AAABAA=="/>
              </a:ext>
            </a:extLst>
          </p:cNvSpPr>
          <p:nvPr/>
        </p:nvSpPr>
        <p:spPr>
          <a:xfrm>
            <a:off x="4699635" y="3306445"/>
            <a:ext cx="3695700" cy="1142365"/>
          </a:xfrm>
          <a:prstGeom prst="rect">
            <a:avLst/>
          </a:prstGeom>
          <a:noFill/>
          <a:ln>
            <a:noFill/>
          </a:ln>
          <a:effectLst/>
        </p:spPr>
        <p:txBody>
          <a:bodyPr vert="horz" wrap="square" numCol="1" spcCol="215900" anchor="t"/>
          <a:lstStyle/>
          <a:p>
            <a:r>
              <a:t>There are some unexplained theories, scientists are of the opinion that the universe is made up of "dark matter" and "dark energy"</a:t>
            </a:r>
          </a:p>
        </p:txBody>
      </p:sp>
      <p:sp>
        <p:nvSpPr>
          <p:cNvPr id="7"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s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6RwAAOwbAAC3SQAAjCEAABAAAAAmAAAACAAAAP//////////MAAAABQAAAAAAAAAAAD//wAAAQAAAP//AAABAA=="/>
              </a:ext>
            </a:extLst>
          </p:cNvSpPr>
          <p:nvPr/>
        </p:nvSpPr>
        <p:spPr>
          <a:xfrm>
            <a:off x="4699635" y="4538980"/>
            <a:ext cx="7283450" cy="914400"/>
          </a:xfrm>
          <a:prstGeom prst="rect">
            <a:avLst/>
          </a:prstGeom>
          <a:noFill/>
          <a:ln>
            <a:noFill/>
          </a:ln>
          <a:effectLst/>
        </p:spPr>
        <p:txBody>
          <a:bodyPr vert="horz" wrap="square" numCol="1" spcCol="215900" anchor="t"/>
          <a:lstStyle/>
          <a:p>
            <a:r>
              <a:t>In astronomy and cosmology, dark matter is hypothetical matter that is undetectable by its emitted radiation, but whose presence can be inferred from gravitational effects on visible matter.</a:t>
            </a:r>
          </a:p>
        </p:txBody>
      </p:sp>
      <p:pic>
        <p:nvPicPr>
          <p:cNvPr id="8"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BXFAAAkxwAAHQoAAAQAAAAJgAAAAgAAAD//////////zAAAAAUAAAAAAAAAAAA//8AAAEAAAD//wAAAQA="/>
              </a:ext>
            </a:extLst>
          </p:cNvPicPr>
          <p:nvPr/>
        </p:nvPicPr>
        <p:blipFill>
          <a:blip r:embed="rId4"/>
          <a:stretch>
            <a:fillRect/>
          </a:stretch>
        </p:blipFill>
        <p:spPr>
          <a:xfrm>
            <a:off x="609600" y="3306445"/>
            <a:ext cx="4035425" cy="3269615"/>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1+#ppt_w/2"/>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ppt_x</p:attrName>
                                        </p:attrNameLst>
                                      </p:cBhvr>
                                      <p:tavLst>
                                        <p:tav tm="0">
                                          <p:val>
                                            <p:strVal val="0-#ppt_w/2"/>
                                          </p:val>
                                        </p:tav>
                                        <p:tav tm="100000">
                                          <p:val>
                                            <p:strVal val="#ppt_x"/>
                                          </p:val>
                                        </p:tav>
                                      </p:tavLst>
                                    </p:anim>
                                    <p:anim calcmode="lin" valueType="num">
                                      <p:cBhvr>
                                        <p:cTn id="12"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P spid="7" grpId="0" animBg="1" advAuto="0"/>
      <p:bldP spid="8"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EhjKYAYAAAAFAAAA/f///wEAAAACAAAAAgAAAAAAAAAAAAAAAAAAAAkAAAD9////AQAAAAIAAAAIAAAAAAAAAAAAAAAAAAAADwAAAP3///8BAAAAFgAAAAgAAAAAAAAAAAAAAAAAAAAUAAAA/f///wEAAAAJAAAAAAAAAAAAAAAAAAAAAAAAABkAAAD9////AQAAABAAAAAaAAAAAAAAAAAAAAAAAAAAHgAAAP3///8BAAAAEAAAABoAAAAAAAAAAAAAAAAAAAA="/>
      </p:ext>
    </p:ext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Hot Spot 2</a:t>
            </a:r>
          </a:p>
        </p:txBody>
      </p:sp>
      <p:pic>
        <p:nvPicPr>
          <p:cNvPr id="3"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C4GAABdBwAADEYAAFkaAAAQAAAAJgAAAAgAAAD//////////zAAAAAUAAAAAAAAAAAA//8AAAEAAAD//wAAAQA="/>
              </a:ext>
            </a:extLst>
          </p:cNvPicPr>
          <p:nvPr/>
        </p:nvPicPr>
        <p:blipFill>
          <a:blip r:embed="rId2"/>
          <a:stretch>
            <a:fillRect/>
          </a:stretch>
        </p:blipFill>
        <p:spPr>
          <a:xfrm>
            <a:off x="1004570" y="1196975"/>
            <a:ext cx="10382250" cy="3086100"/>
          </a:xfrm>
          <a:prstGeom prst="rect">
            <a:avLst/>
          </a:prstGeom>
          <a:noFill/>
          <a:ln>
            <a:noFill/>
          </a:ln>
          <a:effectLst/>
        </p:spPr>
      </p:pic>
      <p:sp>
        <p:nvSpPr>
          <p:cNvPr id="4"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LgYAAFkaAAAMRgAALR4AABAAAAAmAAAACAAAAP//////////MAAAABQAAAAAAAAAAAD//wAAAQAAAP//AAABAA=="/>
              </a:ext>
            </a:extLst>
          </p:cNvSpPr>
          <p:nvPr/>
        </p:nvSpPr>
        <p:spPr>
          <a:xfrm>
            <a:off x="1004570" y="4283075"/>
            <a:ext cx="10382250" cy="62230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a:solidFill>
                  <a:srgbClr val="000000"/>
                </a:solidFill>
              </a:defRPr>
            </a:pPr>
            <a:r>
              <a:t>A1a. The observed wavelength is greater than the wavelength of the light when it is actually emitted by the galaxy.</a:t>
            </a:r>
          </a:p>
          <a:p>
            <a:pPr marL="0" marR="0" indent="0" algn="l" defTabSz="914400">
              <a:lnSpc>
                <a:spcPct val="100000"/>
              </a:lnSpc>
              <a:spcBef>
                <a:spcPts val="0"/>
              </a:spcBef>
              <a:spcAft>
                <a:spcPts val="0"/>
              </a:spcAft>
              <a:buNone/>
              <a:tabLst/>
              <a:defRPr>
                <a:solidFill>
                  <a:srgbClr val="000000"/>
                </a:solidFill>
              </a:defRPr>
            </a:pPr>
            <a:endParaRPr/>
          </a:p>
        </p:txBody>
      </p:sp>
      <p:sp>
        <p:nvSpPr>
          <p:cNvPr id="5"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LgYAAC0eAABQIwAAYiAAABAAAAAmAAAACAAAAP//////////MAAAABQAAAAAAAAAAAD//wAAAQAAAP//AAABAA=="/>
              </a:ext>
            </a:extLst>
          </p:cNvSpPr>
          <p:nvPr/>
        </p:nvSpPr>
        <p:spPr>
          <a:xfrm>
            <a:off x="1004570" y="4905375"/>
            <a:ext cx="4735830" cy="35877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a:solidFill>
                  <a:srgbClr val="000000"/>
                </a:solidFill>
              </a:defRPr>
            </a:pPr>
            <a:r>
              <a:t>A1b. This is known as the "red shift".</a:t>
            </a:r>
          </a:p>
          <a:p>
            <a:pPr marL="0" marR="0" indent="0" algn="l" defTabSz="914400">
              <a:lnSpc>
                <a:spcPct val="100000"/>
              </a:lnSpc>
              <a:spcBef>
                <a:spcPts val="0"/>
              </a:spcBef>
              <a:spcAft>
                <a:spcPts val="0"/>
              </a:spcAft>
              <a:buNone/>
              <a:tabLst/>
              <a:defRPr>
                <a:solidFill>
                  <a:srgbClr val="000000"/>
                </a:solidFill>
              </a:defRPr>
            </a:pPr>
            <a:endParaRPr/>
          </a:p>
        </p:txBody>
      </p:sp>
      <p:sp>
        <p:nvSpPr>
          <p:cNvPr id="6"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LgYAAJgkAAANRgAAVSoAABAAAAAmAAAACAAAAP//////////MAAAABQAAAAAAAAAAAD//wAAAQAAAP//AAABAA=="/>
              </a:ext>
            </a:extLst>
          </p:cNvSpPr>
          <p:nvPr/>
        </p:nvSpPr>
        <p:spPr>
          <a:xfrm>
            <a:off x="1004570" y="5948680"/>
            <a:ext cx="10382885" cy="93281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a:solidFill>
                  <a:srgbClr val="000000"/>
                </a:solidFill>
              </a:defRPr>
            </a:pPr>
            <a:r>
              <a:t>A2b. The light observed from distant galaxies is red shifted and it is more red shifted further the galaxy is away from us. This suggests that the universe is expanding not that it has remained at the same size forever (as the steady-state theory would suggest).</a:t>
            </a:r>
          </a:p>
          <a:p>
            <a:pPr marL="0" marR="0" indent="0" algn="l" defTabSz="914400">
              <a:lnSpc>
                <a:spcPct val="100000"/>
              </a:lnSpc>
              <a:spcBef>
                <a:spcPts val="0"/>
              </a:spcBef>
              <a:spcAft>
                <a:spcPts val="0"/>
              </a:spcAft>
              <a:buNone/>
              <a:tabLst/>
              <a:defRPr>
                <a:solidFill>
                  <a:srgbClr val="000000"/>
                </a:solidFill>
              </a:defRPr>
            </a:pPr>
            <a:endParaRPr/>
          </a:p>
        </p:txBody>
      </p:sp>
      <p:sp>
        <p:nvSpPr>
          <p:cNvPr id="7" name="Textbox4"/>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EhjK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LgYAAGIgAACISgAAmCQAABAAAAAmAAAACAAAAP//////////MAAAABQAAAAAAAAAAAD//wAAAQAAAP//AAABAA=="/>
              </a:ext>
            </a:extLst>
          </p:cNvSpPr>
          <p:nvPr/>
        </p:nvSpPr>
        <p:spPr>
          <a:xfrm>
            <a:off x="1004570" y="5264150"/>
            <a:ext cx="11111230" cy="68453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a:solidFill>
                  <a:srgbClr val="000000"/>
                </a:solidFill>
              </a:defRPr>
            </a:pPr>
            <a:r>
              <a:t>A2a. The universe began as a small region of space that was very hot and very dense. It exploded, and has been expanding ever since and this theory is supported by the red shift observations.</a:t>
            </a:r>
          </a:p>
          <a:p>
            <a:pPr marL="0" marR="0" indent="0" algn="l" defTabSz="914400">
              <a:lnSpc>
                <a:spcPct val="100000"/>
              </a:lnSpc>
              <a:spcBef>
                <a:spcPts val="0"/>
              </a:spcBef>
              <a:spcAft>
                <a:spcPts val="0"/>
              </a:spcAft>
              <a:buNone/>
              <a:tabLst/>
              <a:defRPr>
                <a:solidFill>
                  <a:srgbClr val="000000"/>
                </a:solidFill>
              </a:defRPr>
            </a:pPr>
            <a:endParaRPr/>
          </a:p>
        </p:txBody>
      </p:sp>
      <p:pic>
        <p:nvPicPr>
          <p:cNvPr id="8" name="Picture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KwKAAAbDQAAVEAAABQRAAAQAAAAJgAAAAgAAAD//////////zAAAAAUAAAAAAAAAAAA//8AAAEAAAD//wAAAQA="/>
              </a:ext>
            </a:extLst>
          </p:cNvPicPr>
          <p:nvPr/>
        </p:nvPicPr>
        <p:blipFill>
          <a:blip r:embed="rId3"/>
          <a:stretch>
            <a:fillRect/>
          </a:stretch>
        </p:blipFill>
        <p:spPr>
          <a:xfrm>
            <a:off x="1734820" y="2130425"/>
            <a:ext cx="8722360" cy="645795"/>
          </a:xfrm>
          <a:prstGeom prst="rect">
            <a:avLst/>
          </a:prstGeom>
          <a:noFill/>
          <a:ln>
            <a:noFill/>
          </a:ln>
          <a:effectLst/>
        </p:spPr>
      </p:pic>
      <p:pic>
        <p:nvPicPr>
          <p:cNvPr id="9" name="Picture3"/>
          <p:cNvPicPr>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qA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C4GAADfEQAAiUMAANsUAAAQAAAAJgAAAAgAAAD//////////zAAAAAUAAAAAAAAAAAA//8AAAEAAAD//wAAAQA="/>
              </a:ext>
            </a:extLst>
          </p:cNvPicPr>
          <p:nvPr/>
        </p:nvPicPr>
        <p:blipFill>
          <a:blip r:embed="rId3"/>
          <a:stretch>
            <a:fillRect/>
          </a:stretch>
        </p:blipFill>
        <p:spPr>
          <a:xfrm>
            <a:off x="1004570" y="2905125"/>
            <a:ext cx="9973945" cy="485140"/>
          </a:xfrm>
          <a:prstGeom prst="rect">
            <a:avLst/>
          </a:prstGeom>
          <a:noFill/>
          <a:ln>
            <a:noFill/>
          </a:ln>
          <a:effectLst/>
        </p:spPr>
      </p:pic>
      <p:pic>
        <p:nvPicPr>
          <p:cNvPr id="10" name="Picture4"/>
          <p:cNvPicPr>
            <a:extLst>
              <a:ext uri="smNativeData">
                <pr:smNativeData xmlns="smNativeData" xmlns:pr="smNativeData" xmlns:p15="http://schemas.microsoft.com/office/powerpoint/2012/main" xmlns:p14="http://schemas.microsoft.com/office/powerpoint/2010/main" xmlns:mc="http://schemas.openxmlformats.org/markup-compatibility/2006" val="SMDATA_18_EhjKYBMAAAAlAAAAEQ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PIHAAB+FQAATUUAAFkaAAAQAAAAJgAAAAgAAAD//////////zAAAAAUAAAAAAAAAAAA//8AAAEAAAD//wAAAQA="/>
              </a:ext>
            </a:extLst>
          </p:cNvPicPr>
          <p:nvPr/>
        </p:nvPicPr>
        <p:blipFill>
          <a:blip r:embed="rId3"/>
          <a:stretch>
            <a:fillRect/>
          </a:stretch>
        </p:blipFill>
        <p:spPr>
          <a:xfrm>
            <a:off x="1291590" y="3454304"/>
            <a:ext cx="9973945" cy="809721"/>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xit" presetSubtype="0" fill="hold" grpId="0" nodeType="clickEffect">
                                  <p:stCondLst>
                                    <p:cond delay="0"/>
                                  </p:stCondLst>
                                  <p:childTnLst>
                                    <p:anim calcmode="lin" valueType="num">
                                      <p:cBhvr>
                                        <p:cTn id="11" dur="800" accel="100000">
                                          <p:stCondLst>
                                            <p:cond delay="200"/>
                                          </p:stCondLst>
                                        </p:cTn>
                                        <p:tgtEl>
                                          <p:spTgt spid="8"/>
                                        </p:tgtEl>
                                        <p:attrNameLst>
                                          <p:attrName>style.rotation</p:attrName>
                                        </p:attrNameLst>
                                      </p:cBhvr>
                                      <p:tavLst>
                                        <p:tav tm="0">
                                          <p:val>
                                            <p:fltVal val="0"/>
                                          </p:val>
                                        </p:tav>
                                        <p:tav tm="100000">
                                          <p:val>
                                            <p:fltVal val="-90"/>
                                          </p:val>
                                        </p:tav>
                                      </p:tavLst>
                                    </p:anim>
                                    <p:anim calcmode="lin" valueType="num">
                                      <p:cBhvr>
                                        <p:cTn id="12" dur="800" accel="100000">
                                          <p:stCondLst>
                                            <p:cond delay="200"/>
                                          </p:stCondLst>
                                        </p:cTn>
                                        <p:tgtEl>
                                          <p:spTgt spid="8"/>
                                        </p:tgtEl>
                                        <p:attrNameLst>
                                          <p:attrName>ppt_x</p:attrName>
                                        </p:attrNameLst>
                                      </p:cBhvr>
                                      <p:tavLst>
                                        <p:tav tm="0">
                                          <p:val>
                                            <p:strVal val="#ppt_x-0.05"/>
                                          </p:val>
                                        </p:tav>
                                        <p:tav tm="100000">
                                          <p:val>
                                            <p:strVal val="#ppt_x+0.4"/>
                                          </p:val>
                                        </p:tav>
                                      </p:tavLst>
                                    </p:anim>
                                    <p:anim calcmode="lin" valueType="num">
                                      <p:cBhvr>
                                        <p:cTn id="13" dur="800" accel="100000">
                                          <p:stCondLst>
                                            <p:cond delay="200"/>
                                          </p:stCondLst>
                                        </p:cTn>
                                        <p:tgtEl>
                                          <p:spTgt spid="8"/>
                                        </p:tgtEl>
                                        <p:attrNameLst>
                                          <p:attrName>ppt_y</p:attrName>
                                        </p:attrNameLst>
                                      </p:cBhvr>
                                      <p:tavLst>
                                        <p:tav tm="0">
                                          <p:val>
                                            <p:strVal val="#ppt_y+0.1"/>
                                          </p:val>
                                        </p:tav>
                                        <p:tav tm="100000">
                                          <p:val>
                                            <p:strVal val="#ppt_y-0.4"/>
                                          </p:val>
                                        </p:tav>
                                      </p:tavLst>
                                    </p:anim>
                                    <p:anim calcmode="lin" valueType="num">
                                      <p:cBhvr>
                                        <p:cTn id="14" dur="200" decel="100000">
                                          <p:stCondLst>
                                            <p:cond delay="0"/>
                                          </p:stCondLst>
                                        </p:cTn>
                                        <p:tgtEl>
                                          <p:spTgt spid="8"/>
                                        </p:tgtEl>
                                        <p:attrNameLst>
                                          <p:attrName>ppt_x</p:attrName>
                                        </p:attrNameLst>
                                      </p:cBhvr>
                                      <p:tavLst>
                                        <p:tav tm="0">
                                          <p:val>
                                            <p:strVal val="#ppt_x"/>
                                          </p:val>
                                        </p:tav>
                                        <p:tav tm="100000">
                                          <p:val>
                                            <p:strVal val="#ppt_x-0.05"/>
                                          </p:val>
                                        </p:tav>
                                      </p:tavLst>
                                    </p:anim>
                                    <p:anim calcmode="lin" valueType="num">
                                      <p:cBhvr>
                                        <p:cTn id="15" dur="200" decel="100000">
                                          <p:stCondLst>
                                            <p:cond delay="0"/>
                                          </p:stCondLst>
                                        </p:cTn>
                                        <p:tgtEl>
                                          <p:spTgt spid="8"/>
                                        </p:tgtEl>
                                        <p:attrNameLst>
                                          <p:attrName>ppt_y</p:attrName>
                                        </p:attrNameLst>
                                      </p:cBhvr>
                                      <p:tavLst>
                                        <p:tav tm="0">
                                          <p:val>
                                            <p:strVal val="#ppt_y"/>
                                          </p:val>
                                        </p:tav>
                                        <p:tav tm="100000">
                                          <p:val>
                                            <p:strVal val="#ppt_y+0.1"/>
                                          </p:val>
                                        </p:tav>
                                      </p:tavLst>
                                    </p:anim>
                                    <p:animEffect transition="out" filter="fade">
                                      <p:cBhvr>
                                        <p:cTn id="16" dur="800" accel="100000">
                                          <p:stCondLst>
                                            <p:cond delay="200"/>
                                          </p:stCondLst>
                                        </p:cTn>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xit" presetSubtype="0" fill="hold" grpId="0" nodeType="clickEffect">
                                  <p:stCondLst>
                                    <p:cond delay="0"/>
                                  </p:stCondLst>
                                  <p:childTnLst>
                                    <p:anim calcmode="lin" valueType="num">
                                      <p:cBhvr>
                                        <p:cTn id="26" dur="800" accel="100000">
                                          <p:stCondLst>
                                            <p:cond delay="200"/>
                                          </p:stCondLst>
                                        </p:cTn>
                                        <p:tgtEl>
                                          <p:spTgt spid="9"/>
                                        </p:tgtEl>
                                        <p:attrNameLst>
                                          <p:attrName>style.rotation</p:attrName>
                                        </p:attrNameLst>
                                      </p:cBhvr>
                                      <p:tavLst>
                                        <p:tav tm="0">
                                          <p:val>
                                            <p:fltVal val="0"/>
                                          </p:val>
                                        </p:tav>
                                        <p:tav tm="100000">
                                          <p:val>
                                            <p:fltVal val="-90"/>
                                          </p:val>
                                        </p:tav>
                                      </p:tavLst>
                                    </p:anim>
                                    <p:anim calcmode="lin" valueType="num">
                                      <p:cBhvr>
                                        <p:cTn id="27" dur="800" accel="100000">
                                          <p:stCondLst>
                                            <p:cond delay="200"/>
                                          </p:stCondLst>
                                        </p:cTn>
                                        <p:tgtEl>
                                          <p:spTgt spid="9"/>
                                        </p:tgtEl>
                                        <p:attrNameLst>
                                          <p:attrName>ppt_x</p:attrName>
                                        </p:attrNameLst>
                                      </p:cBhvr>
                                      <p:tavLst>
                                        <p:tav tm="0">
                                          <p:val>
                                            <p:strVal val="#ppt_x-0.05"/>
                                          </p:val>
                                        </p:tav>
                                        <p:tav tm="100000">
                                          <p:val>
                                            <p:strVal val="#ppt_x+0.4"/>
                                          </p:val>
                                        </p:tav>
                                      </p:tavLst>
                                    </p:anim>
                                    <p:anim calcmode="lin" valueType="num">
                                      <p:cBhvr>
                                        <p:cTn id="28" dur="800" accel="100000">
                                          <p:stCondLst>
                                            <p:cond delay="200"/>
                                          </p:stCondLst>
                                        </p:cTn>
                                        <p:tgtEl>
                                          <p:spTgt spid="9"/>
                                        </p:tgtEl>
                                        <p:attrNameLst>
                                          <p:attrName>ppt_y</p:attrName>
                                        </p:attrNameLst>
                                      </p:cBhvr>
                                      <p:tavLst>
                                        <p:tav tm="0">
                                          <p:val>
                                            <p:strVal val="#ppt_y+0.1"/>
                                          </p:val>
                                        </p:tav>
                                        <p:tav tm="100000">
                                          <p:val>
                                            <p:strVal val="#ppt_y-0.4"/>
                                          </p:val>
                                        </p:tav>
                                      </p:tavLst>
                                    </p:anim>
                                    <p:anim calcmode="lin" valueType="num">
                                      <p:cBhvr>
                                        <p:cTn id="29" dur="200" decel="100000">
                                          <p:stCondLst>
                                            <p:cond delay="0"/>
                                          </p:stCondLst>
                                        </p:cTn>
                                        <p:tgtEl>
                                          <p:spTgt spid="9"/>
                                        </p:tgtEl>
                                        <p:attrNameLst>
                                          <p:attrName>ppt_x</p:attrName>
                                        </p:attrNameLst>
                                      </p:cBhvr>
                                      <p:tavLst>
                                        <p:tav tm="0">
                                          <p:val>
                                            <p:strVal val="#ppt_x"/>
                                          </p:val>
                                        </p:tav>
                                        <p:tav tm="100000">
                                          <p:val>
                                            <p:strVal val="#ppt_x-0.05"/>
                                          </p:val>
                                        </p:tav>
                                      </p:tavLst>
                                    </p:anim>
                                    <p:anim calcmode="lin" valueType="num">
                                      <p:cBhvr>
                                        <p:cTn id="30" dur="200" decel="100000">
                                          <p:stCondLst>
                                            <p:cond delay="0"/>
                                          </p:stCondLst>
                                        </p:cTn>
                                        <p:tgtEl>
                                          <p:spTgt spid="9"/>
                                        </p:tgtEl>
                                        <p:attrNameLst>
                                          <p:attrName>ppt_y</p:attrName>
                                        </p:attrNameLst>
                                      </p:cBhvr>
                                      <p:tavLst>
                                        <p:tav tm="0">
                                          <p:val>
                                            <p:strVal val="#ppt_y"/>
                                          </p:val>
                                        </p:tav>
                                        <p:tav tm="100000">
                                          <p:val>
                                            <p:strVal val="#ppt_y+0.1"/>
                                          </p:val>
                                        </p:tav>
                                      </p:tavLst>
                                    </p:anim>
                                    <p:animEffect transition="out" filter="fade">
                                      <p:cBhvr>
                                        <p:cTn id="31" dur="800" accel="100000">
                                          <p:stCondLst>
                                            <p:cond delay="200"/>
                                          </p:stCondLst>
                                        </p:cTn>
                                        <p:tgtEl>
                                          <p:spTgt spid="9"/>
                                        </p:tgtEl>
                                      </p:cBhvr>
                                    </p:animEffect>
                                    <p:set>
                                      <p:cBhvr>
                                        <p:cTn id="32" dur="1" fill="hold">
                                          <p:stCondLst>
                                            <p:cond delay="9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xit" presetSubtype="0" fill="hold" grpId="0" nodeType="clickEffect">
                                  <p:stCondLst>
                                    <p:cond delay="0"/>
                                  </p:stCondLst>
                                  <p:childTnLst>
                                    <p:anim calcmode="lin" valueType="num">
                                      <p:cBhvr>
                                        <p:cTn id="41" dur="800" accel="100000">
                                          <p:stCondLst>
                                            <p:cond delay="200"/>
                                          </p:stCondLst>
                                        </p:cTn>
                                        <p:tgtEl>
                                          <p:spTgt spid="10"/>
                                        </p:tgtEl>
                                        <p:attrNameLst>
                                          <p:attrName>style.rotation</p:attrName>
                                        </p:attrNameLst>
                                      </p:cBhvr>
                                      <p:tavLst>
                                        <p:tav tm="0">
                                          <p:val>
                                            <p:fltVal val="0"/>
                                          </p:val>
                                        </p:tav>
                                        <p:tav tm="100000">
                                          <p:val>
                                            <p:fltVal val="-90"/>
                                          </p:val>
                                        </p:tav>
                                      </p:tavLst>
                                    </p:anim>
                                    <p:anim calcmode="lin" valueType="num">
                                      <p:cBhvr>
                                        <p:cTn id="42" dur="800" accel="100000">
                                          <p:stCondLst>
                                            <p:cond delay="200"/>
                                          </p:stCondLst>
                                        </p:cTn>
                                        <p:tgtEl>
                                          <p:spTgt spid="10"/>
                                        </p:tgtEl>
                                        <p:attrNameLst>
                                          <p:attrName>ppt_x</p:attrName>
                                        </p:attrNameLst>
                                      </p:cBhvr>
                                      <p:tavLst>
                                        <p:tav tm="0">
                                          <p:val>
                                            <p:strVal val="#ppt_x-0.05"/>
                                          </p:val>
                                        </p:tav>
                                        <p:tav tm="100000">
                                          <p:val>
                                            <p:strVal val="#ppt_x+0.4"/>
                                          </p:val>
                                        </p:tav>
                                      </p:tavLst>
                                    </p:anim>
                                    <p:anim calcmode="lin" valueType="num">
                                      <p:cBhvr>
                                        <p:cTn id="43" dur="800" accel="100000">
                                          <p:stCondLst>
                                            <p:cond delay="200"/>
                                          </p:stCondLst>
                                        </p:cTn>
                                        <p:tgtEl>
                                          <p:spTgt spid="10"/>
                                        </p:tgtEl>
                                        <p:attrNameLst>
                                          <p:attrName>ppt_y</p:attrName>
                                        </p:attrNameLst>
                                      </p:cBhvr>
                                      <p:tavLst>
                                        <p:tav tm="0">
                                          <p:val>
                                            <p:strVal val="#ppt_y+0.1"/>
                                          </p:val>
                                        </p:tav>
                                        <p:tav tm="100000">
                                          <p:val>
                                            <p:strVal val="#ppt_y-0.4"/>
                                          </p:val>
                                        </p:tav>
                                      </p:tavLst>
                                    </p:anim>
                                    <p:anim calcmode="lin" valueType="num">
                                      <p:cBhvr>
                                        <p:cTn id="44" dur="200" decel="100000">
                                          <p:stCondLst>
                                            <p:cond delay="0"/>
                                          </p:stCondLst>
                                        </p:cTn>
                                        <p:tgtEl>
                                          <p:spTgt spid="10"/>
                                        </p:tgtEl>
                                        <p:attrNameLst>
                                          <p:attrName>ppt_x</p:attrName>
                                        </p:attrNameLst>
                                      </p:cBhvr>
                                      <p:tavLst>
                                        <p:tav tm="0">
                                          <p:val>
                                            <p:strVal val="#ppt_x"/>
                                          </p:val>
                                        </p:tav>
                                        <p:tav tm="100000">
                                          <p:val>
                                            <p:strVal val="#ppt_x-0.05"/>
                                          </p:val>
                                        </p:tav>
                                      </p:tavLst>
                                    </p:anim>
                                    <p:anim calcmode="lin" valueType="num">
                                      <p:cBhvr>
                                        <p:cTn id="45" dur="200" decel="100000">
                                          <p:stCondLst>
                                            <p:cond delay="0"/>
                                          </p:stCondLst>
                                        </p:cTn>
                                        <p:tgtEl>
                                          <p:spTgt spid="10"/>
                                        </p:tgtEl>
                                        <p:attrNameLst>
                                          <p:attrName>ppt_y</p:attrName>
                                        </p:attrNameLst>
                                      </p:cBhvr>
                                      <p:tavLst>
                                        <p:tav tm="0">
                                          <p:val>
                                            <p:strVal val="#ppt_y"/>
                                          </p:val>
                                        </p:tav>
                                        <p:tav tm="100000">
                                          <p:val>
                                            <p:strVal val="#ppt_y+0.1"/>
                                          </p:val>
                                        </p:tav>
                                      </p:tavLst>
                                    </p:anim>
                                    <p:animEffect transition="out" filter="fade">
                                      <p:cBhvr>
                                        <p:cTn id="46" dur="800" accel="100000">
                                          <p:stCondLst>
                                            <p:cond delay="200"/>
                                          </p:stCondLst>
                                        </p:cTn>
                                        <p:tgtEl>
                                          <p:spTgt spid="10"/>
                                        </p:tgtEl>
                                      </p:cBhvr>
                                    </p:animEffect>
                                    <p:set>
                                      <p:cBhvr>
                                        <p:cTn id="47" dur="1" fill="hold">
                                          <p:stCondLst>
                                            <p:cond delay="9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ssolv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6" grpId="0" animBg="1" advAuto="0"/>
      <p:bldP spid="7" grpId="0" animBg="1" advAuto="0"/>
      <p:bldP spid="8" grpId="0" animBg="1" advAuto="0"/>
      <p:bldP spid="9" grpId="0" animBg="1" advAuto="0"/>
      <p:bldP spid="10"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EhjKYAcAAAAFAAAA/f///wEAAAAJAAAAAAAAAAAAAAAAAAAAAAAAAAoAAAD9////AgAAAB4AAAAAAAAAAAAAAAAAAAAAAAAAFAAAAP3///8BAAAACQAAAAAAAAAAAAAAAAAAAAAAAAAZAAAA/f///wIAAAAeAAAAAAAAAAAAAAAAAAAAAAAAACMAAAD9////AQAAAAkAAAAAAAAAAAAAAAAAAAAAAAAAKAAAAP3///8CAAAAHgAAAAAAAAAAAAAAAAAAAAAAAAAyAAAA/f///wEAAAAJAAAAAAAAAAAAAAAAAAAAAAAAAA=="/>
      </p:ext>
    </p:extLst>
  </p:timing>
</p:sld>
</file>

<file path=ppt/theme/theme1.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DF7986"/>
        </a:accent3>
        <a:accent4>
          <a:srgbClr val="BF59A6"/>
        </a:accent4>
        <a:accent5>
          <a:srgbClr val="9F39C6"/>
        </a:accent5>
        <a:accent6>
          <a:srgbClr val="7F19E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ACACDF"/>
        </a:accent3>
        <a:accent4>
          <a:srgbClr val="9C9CBF"/>
        </a:accent4>
        <a:accent5>
          <a:srgbClr val="7C7C9F"/>
        </a:accent5>
        <a:accent6>
          <a:srgbClr val="5C5C7F"/>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6DA6DF"/>
        </a:accent3>
        <a:accent4>
          <a:srgbClr val="4D86BF"/>
        </a:accent4>
        <a:accent5>
          <a:srgbClr val="2D669F"/>
        </a:accent5>
        <a:accent6>
          <a:srgbClr val="0D467F"/>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53ACAC"/>
        </a:accent3>
        <a:accent4>
          <a:srgbClr val="738C8C"/>
        </a:accent4>
        <a:accent5>
          <a:srgbClr val="936C6C"/>
        </a:accent5>
        <a:accent6>
          <a:srgbClr val="B34C4C"/>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7">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8">
        <a:dk1>
          <a:srgbClr val="FFFFFF"/>
        </a:dk1>
        <a:lt1>
          <a:srgbClr val="000099"/>
        </a:lt1>
        <a:dk2>
          <a:srgbClr val="CCFFFF"/>
        </a:dk2>
        <a:lt2>
          <a:srgbClr val="003366"/>
        </a:lt2>
        <a:accent1>
          <a:srgbClr val="3366CC"/>
        </a:accent1>
        <a:accent2>
          <a:srgbClr val="00B000"/>
        </a:accent2>
        <a:accent3>
          <a:srgbClr val="209020"/>
        </a:accent3>
        <a:accent4>
          <a:srgbClr val="407040"/>
        </a:accent4>
        <a:accent5>
          <a:srgbClr val="605060"/>
        </a:accent5>
        <a:accent6>
          <a:srgbClr val="80308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Presentation 9">
        <a:dk1>
          <a:srgbClr val="FFFFFF"/>
        </a:dk1>
        <a:lt1>
          <a:srgbClr val="000000"/>
        </a:lt1>
        <a:dk2>
          <a:srgbClr val="E3EBF1"/>
        </a:dk2>
        <a:lt2>
          <a:srgbClr val="336699"/>
        </a:lt2>
        <a:accent1>
          <a:srgbClr val="003399"/>
        </a:accent1>
        <a:accent2>
          <a:srgbClr val="468A4B"/>
        </a:accent2>
        <a:accent3>
          <a:srgbClr val="666A6B"/>
        </a:accent3>
        <a:accent4>
          <a:srgbClr val="864A8B"/>
        </a:accent4>
        <a:accent5>
          <a:srgbClr val="A62AAB"/>
        </a:accent5>
        <a:accent6>
          <a:srgbClr val="C60ACB"/>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Presentation 10">
        <a:dk1>
          <a:srgbClr val="FFFFFF"/>
        </a:dk1>
        <a:lt1>
          <a:srgbClr val="686B5D"/>
        </a:lt1>
        <a:dk2>
          <a:srgbClr val="D1D1CB"/>
        </a:dk2>
        <a:lt2>
          <a:srgbClr val="777777"/>
        </a:lt2>
        <a:accent1>
          <a:srgbClr val="909082"/>
        </a:accent1>
        <a:accent2>
          <a:srgbClr val="809EA8"/>
        </a:accent2>
        <a:accent3>
          <a:srgbClr val="A07E88"/>
        </a:accent3>
        <a:accent4>
          <a:srgbClr val="C05E68"/>
        </a:accent4>
        <a:accent5>
          <a:srgbClr val="E03E48"/>
        </a:accent5>
        <a:accent6>
          <a:srgbClr val="FF1E2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11">
        <a:dk1>
          <a:srgbClr val="FFFFFF"/>
        </a:dk1>
        <a:lt1>
          <a:srgbClr val="666699"/>
        </a:lt1>
        <a:dk2>
          <a:srgbClr val="FFFFFF"/>
        </a:dk2>
        <a:lt2>
          <a:srgbClr val="3E3E5C"/>
        </a:lt2>
        <a:accent1>
          <a:srgbClr val="60597B"/>
        </a:accent1>
        <a:accent2>
          <a:srgbClr val="6666FF"/>
        </a:accent2>
        <a:accent3>
          <a:srgbClr val="8686DF"/>
        </a:accent3>
        <a:accent4>
          <a:srgbClr val="A6A6BF"/>
        </a:accent4>
        <a:accent5>
          <a:srgbClr val="C6C69F"/>
        </a:accent5>
        <a:accent6>
          <a:srgbClr val="E6E67F"/>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Presentation 12">
        <a:dk1>
          <a:srgbClr val="FFFFFF"/>
        </a:dk1>
        <a:lt1>
          <a:srgbClr val="523E26"/>
        </a:lt1>
        <a:dk2>
          <a:srgbClr val="DFC08D"/>
        </a:dk2>
        <a:lt2>
          <a:srgbClr val="2D2015"/>
        </a:lt2>
        <a:accent1>
          <a:srgbClr val="8C7B70"/>
        </a:accent1>
        <a:accent2>
          <a:srgbClr val="8F5F2F"/>
        </a:accent2>
        <a:accent3>
          <a:srgbClr val="8F7F4F"/>
        </a:accent3>
        <a:accent4>
          <a:srgbClr val="6F9F6F"/>
        </a:accent4>
        <a:accent5>
          <a:srgbClr val="4FBF8F"/>
        </a:accent5>
        <a:accent6>
          <a:srgbClr val="2FDFAF"/>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Presentation 13">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4">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1030</Words>
  <Application>Microsoft Office PowerPoint</Application>
  <PresentationFormat>Widescreen</PresentationFormat>
  <Paragraphs>45</Paragraphs>
  <Slides>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Calibri</vt:lpstr>
      <vt:lpstr>Presentation</vt:lpstr>
      <vt:lpstr>Planets Satellites and Orbits</vt:lpstr>
      <vt:lpstr>Planets Satellites and Orbits</vt:lpstr>
      <vt:lpstr>Planets Satellites and Orbits</vt:lpstr>
      <vt:lpstr>Planets Satellites and Orbits</vt:lpstr>
      <vt:lpstr>Hot Spot 1</vt:lpstr>
      <vt:lpstr>The Big Bang and Steady State Theories</vt:lpstr>
      <vt:lpstr>Red Shift</vt:lpstr>
      <vt:lpstr>Red Shift</vt:lpstr>
      <vt:lpstr>Hot Spot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Planets Satellites and Orbits</dc:title>
  <dc:subject/>
  <dc:creator/>
  <cp:keywords/>
  <dc:description/>
  <cp:lastModifiedBy>Martyn Cox</cp:lastModifiedBy>
  <cp:revision>1</cp:revision>
  <dcterms:created xsi:type="dcterms:W3CDTF">2021-06-16T10:34:14Z</dcterms:created>
  <dcterms:modified xsi:type="dcterms:W3CDTF">2021-08-28T15:32:20Z</dcterms:modified>
</cp:coreProperties>
</file>