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0" d="100"/>
          <a:sy n="100" d="100"/>
        </p:scale>
        <p:origin x="9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80049-B1FD-4519-A07B-B2624EF541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E34A1F-FE6A-49CE-B96E-189440BBF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AB26DC-86A0-44AF-B0BC-A01CFF449D50}"/>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72FD7554-D029-4D69-A72C-39B5433B43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3673ED-0259-4382-884D-4EC35FC23C83}"/>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102312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A495C-58EE-4371-889F-575F8B2D33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977573-F6D9-438C-B7E8-448C8F2CA8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9E3884-9008-43E1-AEA0-782EC4DC40B3}"/>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B92C7533-0C2D-4D6A-8D9F-A6A2682EE5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FE2D6D-57F4-473C-B1C1-0C7E27A1F8FA}"/>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279847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46929A-0947-4AC0-8870-45B2E712765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B6310C-2970-4EC5-AA4D-AF5D9FFD33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3F6199-6A29-41D7-97F5-22BA4F908BD4}"/>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82BA37F3-E4B7-4B20-9975-779F89B96B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C51802-DB14-4A52-8BD1-244B1438AB53}"/>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6923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B0B87-D4AC-49E0-87BA-30AC7BF40C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C891C9-DA1C-4230-B32C-8196863787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1124C3-2414-47E0-86A4-32C6C9F0AF21}"/>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97D00CB7-EF94-44BB-88F7-413AF4BF59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1BDD73-B07A-40D4-AA21-30AF684DE74C}"/>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42093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D2350-81A5-4F1D-A08A-56AEDAF71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6C8E4EF-F66C-4B2E-9494-EA2153D78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16CB28-BCE6-4037-8934-5459E522D103}"/>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5298A3CC-1E52-4B0B-BED1-23DDCF1821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15B749-F4E5-413E-A5E6-8E7F35DC0CDC}"/>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25962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62A47-49DF-4660-AF17-48BA9F3673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6E33BB-FAA3-4B59-A509-F6841D8F7E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58CEF3-5F81-4104-BD2F-AF787EA21A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3E16605-4D89-46F5-8C70-E3DAF0C8574A}"/>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6" name="Footer Placeholder 5">
            <a:extLst>
              <a:ext uri="{FF2B5EF4-FFF2-40B4-BE49-F238E27FC236}">
                <a16:creationId xmlns:a16="http://schemas.microsoft.com/office/drawing/2014/main" id="{3760EF4D-B8DC-4018-BDEC-4060712357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56C80-C815-4FAF-B68A-EFF3CFBF882E}"/>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427939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025B-CF0D-48D4-936A-4235E51699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145023-06FE-4874-A1E6-DA9CB1002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BBE20D-4404-4C61-AA3A-F2FC93E1F3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81365DC-B5FA-41E4-B612-A607E44D6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624F7E-DBB4-4231-A50A-093DAE421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39034EB-A0E3-44B8-9387-55F63899EA77}"/>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8" name="Footer Placeholder 7">
            <a:extLst>
              <a:ext uri="{FF2B5EF4-FFF2-40B4-BE49-F238E27FC236}">
                <a16:creationId xmlns:a16="http://schemas.microsoft.com/office/drawing/2014/main" id="{8ED2AC3C-7250-4B00-BA77-2BDB6F30AA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4EAD4B1-AFF8-43E2-8653-1D8ED16B4A8D}"/>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1808846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5EE2E-1716-4ED5-A582-C262F4C9D69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D1FE942-6D1B-4BA8-98C6-8949C89D3A07}"/>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4" name="Footer Placeholder 3">
            <a:extLst>
              <a:ext uri="{FF2B5EF4-FFF2-40B4-BE49-F238E27FC236}">
                <a16:creationId xmlns:a16="http://schemas.microsoft.com/office/drawing/2014/main" id="{3EFBBF9C-0DC3-424D-B1F5-CCDB27EE23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CF0BC4-343B-42F0-B651-1AEDA3CB8150}"/>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48786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91DA7F-DF71-4238-A0D4-C7D73A2414D6}"/>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3" name="Footer Placeholder 2">
            <a:extLst>
              <a:ext uri="{FF2B5EF4-FFF2-40B4-BE49-F238E27FC236}">
                <a16:creationId xmlns:a16="http://schemas.microsoft.com/office/drawing/2014/main" id="{F14555B6-1CFA-40EC-8642-2305CAF2D8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E96E45-D723-40DE-B023-A5EB9288321C}"/>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1456266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6BDD-9336-4D03-A7B5-2E6A9E0B64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3B0782-62C9-4C5F-95FE-77B4C09F38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3DA4254-BD34-43E7-83CD-6011924C54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3B6C0-61FA-4E16-A49D-F33ABC1FF18B}"/>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6" name="Footer Placeholder 5">
            <a:extLst>
              <a:ext uri="{FF2B5EF4-FFF2-40B4-BE49-F238E27FC236}">
                <a16:creationId xmlns:a16="http://schemas.microsoft.com/office/drawing/2014/main" id="{E97193FD-3FC9-418B-B015-D68D4326B9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DD58D9-CDE1-4EED-8F7E-246D54ECEF98}"/>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2412266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34EA-0162-4F19-BC1B-9ADE9ACF0F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FD9419-A876-47B0-86F0-BF4E0D357F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31BE26-78A7-4C29-AA55-837ABB46D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CEDA91-E355-4292-8C63-177401F1AFAA}"/>
              </a:ext>
            </a:extLst>
          </p:cNvPr>
          <p:cNvSpPr>
            <a:spLocks noGrp="1"/>
          </p:cNvSpPr>
          <p:nvPr>
            <p:ph type="dt" sz="half" idx="10"/>
          </p:nvPr>
        </p:nvSpPr>
        <p:spPr/>
        <p:txBody>
          <a:bodyPr/>
          <a:lstStyle/>
          <a:p>
            <a:fld id="{031F407A-7BB2-4B00-B878-2C676433FA1F}" type="datetimeFigureOut">
              <a:rPr lang="en-GB" smtClean="0"/>
              <a:t>13/03/2021</a:t>
            </a:fld>
            <a:endParaRPr lang="en-GB"/>
          </a:p>
        </p:txBody>
      </p:sp>
      <p:sp>
        <p:nvSpPr>
          <p:cNvPr id="6" name="Footer Placeholder 5">
            <a:extLst>
              <a:ext uri="{FF2B5EF4-FFF2-40B4-BE49-F238E27FC236}">
                <a16:creationId xmlns:a16="http://schemas.microsoft.com/office/drawing/2014/main" id="{B565BBF2-F343-4A53-81F9-B3B58E81F6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B9E986-4A86-4891-B59D-7CDA517DE883}"/>
              </a:ext>
            </a:extLst>
          </p:cNvPr>
          <p:cNvSpPr>
            <a:spLocks noGrp="1"/>
          </p:cNvSpPr>
          <p:nvPr>
            <p:ph type="sldNum" sz="quarter" idx="12"/>
          </p:nvPr>
        </p:nvSpPr>
        <p:spPr/>
        <p:txBody>
          <a:bodyPr/>
          <a:lstStyle/>
          <a:p>
            <a:fld id="{E0A70231-9B41-48AD-8C85-AC1A3617BCA3}" type="slidenum">
              <a:rPr lang="en-GB" smtClean="0"/>
              <a:t>‹#›</a:t>
            </a:fld>
            <a:endParaRPr lang="en-GB"/>
          </a:p>
        </p:txBody>
      </p:sp>
    </p:spTree>
    <p:extLst>
      <p:ext uri="{BB962C8B-B14F-4D97-AF65-F5344CB8AC3E}">
        <p14:creationId xmlns:p14="http://schemas.microsoft.com/office/powerpoint/2010/main" val="1883580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3620C7-E77A-46DB-AFE7-9A4015BA9E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0957C2-B497-471D-9D8B-9040C53FF4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5E6B5B-4C47-4A69-BCF6-E88796D4A7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F407A-7BB2-4B00-B878-2C676433FA1F}" type="datetimeFigureOut">
              <a:rPr lang="en-GB" smtClean="0"/>
              <a:t>13/03/2021</a:t>
            </a:fld>
            <a:endParaRPr lang="en-GB"/>
          </a:p>
        </p:txBody>
      </p:sp>
      <p:sp>
        <p:nvSpPr>
          <p:cNvPr id="5" name="Footer Placeholder 4">
            <a:extLst>
              <a:ext uri="{FF2B5EF4-FFF2-40B4-BE49-F238E27FC236}">
                <a16:creationId xmlns:a16="http://schemas.microsoft.com/office/drawing/2014/main" id="{8A7BC3AB-6697-43D7-A2B8-1A80DDC892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0152FEE-A59A-4226-BA4C-120713E8CF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70231-9B41-48AD-8C85-AC1A3617BCA3}" type="slidenum">
              <a:rPr lang="en-GB" smtClean="0"/>
              <a:t>‹#›</a:t>
            </a:fld>
            <a:endParaRPr lang="en-GB"/>
          </a:p>
        </p:txBody>
      </p:sp>
    </p:spTree>
    <p:extLst>
      <p:ext uri="{BB962C8B-B14F-4D97-AF65-F5344CB8AC3E}">
        <p14:creationId xmlns:p14="http://schemas.microsoft.com/office/powerpoint/2010/main" val="2139962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2DD27-631A-4DCE-843E-ED6350110E69}"/>
              </a:ext>
            </a:extLst>
          </p:cNvPr>
          <p:cNvSpPr>
            <a:spLocks noGrp="1"/>
          </p:cNvSpPr>
          <p:nvPr>
            <p:ph type="ctrTitle"/>
          </p:nvPr>
        </p:nvSpPr>
        <p:spPr/>
        <p:txBody>
          <a:bodyPr/>
          <a:lstStyle/>
          <a:p>
            <a:r>
              <a:rPr lang="en-GB" dirty="0"/>
              <a:t>Electricity – Series Circuits</a:t>
            </a:r>
          </a:p>
        </p:txBody>
      </p:sp>
    </p:spTree>
    <p:extLst>
      <p:ext uri="{BB962C8B-B14F-4D97-AF65-F5344CB8AC3E}">
        <p14:creationId xmlns:p14="http://schemas.microsoft.com/office/powerpoint/2010/main" val="712651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7877175" y="247650"/>
            <a:ext cx="3219449" cy="369332"/>
          </a:xfrm>
          <a:prstGeom prst="rect">
            <a:avLst/>
          </a:prstGeom>
          <a:noFill/>
        </p:spPr>
        <p:txBody>
          <a:bodyPr wrap="square" rtlCol="0">
            <a:spAutoFit/>
          </a:bodyPr>
          <a:lstStyle/>
          <a:p>
            <a:r>
              <a:rPr lang="en-GB" dirty="0"/>
              <a:t>RESISTANCE IN SERIES CIRCUITS</a:t>
            </a:r>
          </a:p>
        </p:txBody>
      </p:sp>
      <p:pic>
        <p:nvPicPr>
          <p:cNvPr id="4" name="Picture 3">
            <a:extLst>
              <a:ext uri="{FF2B5EF4-FFF2-40B4-BE49-F238E27FC236}">
                <a16:creationId xmlns:a16="http://schemas.microsoft.com/office/drawing/2014/main" id="{AD1D2012-8554-4F31-BEBC-7213062DABC3}"/>
              </a:ext>
            </a:extLst>
          </p:cNvPr>
          <p:cNvPicPr>
            <a:picLocks noChangeAspect="1"/>
          </p:cNvPicPr>
          <p:nvPr/>
        </p:nvPicPr>
        <p:blipFill>
          <a:blip r:embed="rId2"/>
          <a:stretch>
            <a:fillRect/>
          </a:stretch>
        </p:blipFill>
        <p:spPr>
          <a:xfrm>
            <a:off x="238449" y="52609"/>
            <a:ext cx="6686225" cy="4567696"/>
          </a:xfrm>
          <a:prstGeom prst="rect">
            <a:avLst/>
          </a:prstGeom>
        </p:spPr>
      </p:pic>
      <p:sp>
        <p:nvSpPr>
          <p:cNvPr id="13" name="TextBox 12">
            <a:extLst>
              <a:ext uri="{FF2B5EF4-FFF2-40B4-BE49-F238E27FC236}">
                <a16:creationId xmlns:a16="http://schemas.microsoft.com/office/drawing/2014/main" id="{57AAF6D9-2CF5-4C31-B30E-1BE12D968B90}"/>
              </a:ext>
            </a:extLst>
          </p:cNvPr>
          <p:cNvSpPr txBox="1"/>
          <p:nvPr/>
        </p:nvSpPr>
        <p:spPr>
          <a:xfrm>
            <a:off x="6924674" y="738485"/>
            <a:ext cx="5028877"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Take a look at this circuit. Each resistor shown is identical to the other.</a:t>
            </a:r>
            <a:endParaRPr lang="en-GB" dirty="0"/>
          </a:p>
        </p:txBody>
      </p:sp>
      <p:sp>
        <p:nvSpPr>
          <p:cNvPr id="9" name="TextBox 8">
            <a:extLst>
              <a:ext uri="{FF2B5EF4-FFF2-40B4-BE49-F238E27FC236}">
                <a16:creationId xmlns:a16="http://schemas.microsoft.com/office/drawing/2014/main" id="{D4C41927-F93C-4769-B28D-A4E85D9B0DDD}"/>
              </a:ext>
            </a:extLst>
          </p:cNvPr>
          <p:cNvSpPr txBox="1"/>
          <p:nvPr/>
        </p:nvSpPr>
        <p:spPr>
          <a:xfrm>
            <a:off x="6924673" y="1588395"/>
            <a:ext cx="5028877"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The CIRCUIT resistance is 6 OHM (6</a:t>
            </a:r>
            <a:r>
              <a:rPr lang="el-GR" sz="1800" b="0" i="0" u="none" strike="noStrike" baseline="0" dirty="0">
                <a:solidFill>
                  <a:srgbClr val="000000"/>
                </a:solidFill>
                <a:latin typeface="Arial" panose="020B0604020202020204" pitchFamily="34" charset="0"/>
              </a:rPr>
              <a:t>Ω</a:t>
            </a:r>
            <a:r>
              <a:rPr lang="en-GB" sz="1800" b="0" i="0" u="none" strike="noStrike" baseline="0" dirty="0">
                <a:solidFill>
                  <a:srgbClr val="000000"/>
                </a:solidFill>
                <a:latin typeface="Arial" panose="020B0604020202020204" pitchFamily="34" charset="0"/>
              </a:rPr>
              <a:t>) and we can see this in 2 ways:</a:t>
            </a:r>
            <a:endParaRPr lang="en-GB" dirty="0"/>
          </a:p>
        </p:txBody>
      </p:sp>
      <p:sp>
        <p:nvSpPr>
          <p:cNvPr id="10" name="TextBox 9">
            <a:extLst>
              <a:ext uri="{FF2B5EF4-FFF2-40B4-BE49-F238E27FC236}">
                <a16:creationId xmlns:a16="http://schemas.microsoft.com/office/drawing/2014/main" id="{7E126B0D-F1E4-4A8E-8519-2B0207297DFD}"/>
              </a:ext>
            </a:extLst>
          </p:cNvPr>
          <p:cNvSpPr txBox="1"/>
          <p:nvPr/>
        </p:nvSpPr>
        <p:spPr>
          <a:xfrm>
            <a:off x="6924672" y="2438305"/>
            <a:ext cx="5028877"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The CIRCUIT resistance is 6 OHM (6</a:t>
            </a:r>
            <a:r>
              <a:rPr lang="el-GR" sz="1800" b="0" i="0" u="none" strike="noStrike" baseline="0" dirty="0">
                <a:solidFill>
                  <a:srgbClr val="000000"/>
                </a:solidFill>
                <a:latin typeface="Arial" panose="020B0604020202020204" pitchFamily="34" charset="0"/>
              </a:rPr>
              <a:t>Ω</a:t>
            </a:r>
            <a:r>
              <a:rPr lang="en-GB" sz="1800" b="0" i="0" u="none" strike="noStrike" baseline="0" dirty="0">
                <a:solidFill>
                  <a:srgbClr val="000000"/>
                </a:solidFill>
                <a:latin typeface="Arial" panose="020B0604020202020204" pitchFamily="34" charset="0"/>
              </a:rPr>
              <a:t>) and we can see this in 2 ways:</a:t>
            </a:r>
            <a:endParaRPr lang="en-GB" dirty="0"/>
          </a:p>
        </p:txBody>
      </p:sp>
      <p:sp>
        <p:nvSpPr>
          <p:cNvPr id="11" name="TextBox 10">
            <a:extLst>
              <a:ext uri="{FF2B5EF4-FFF2-40B4-BE49-F238E27FC236}">
                <a16:creationId xmlns:a16="http://schemas.microsoft.com/office/drawing/2014/main" id="{3258B972-EADD-4C34-89E5-F8F48A2BA2A3}"/>
              </a:ext>
            </a:extLst>
          </p:cNvPr>
          <p:cNvSpPr txBox="1"/>
          <p:nvPr/>
        </p:nvSpPr>
        <p:spPr>
          <a:xfrm>
            <a:off x="5753097" y="3491794"/>
            <a:ext cx="6086478" cy="369332"/>
          </a:xfrm>
          <a:prstGeom prst="rect">
            <a:avLst/>
          </a:prstGeom>
          <a:noFill/>
        </p:spPr>
        <p:txBody>
          <a:bodyPr wrap="square">
            <a:spAutoFit/>
          </a:bodyPr>
          <a:lstStyle/>
          <a:p>
            <a:pPr marL="285750" indent="-285750">
              <a:buFont typeface="Arial" panose="020B0604020202020204" pitchFamily="34" charset="0"/>
              <a:buChar char="•"/>
            </a:pPr>
            <a:r>
              <a:rPr lang="en-GB" sz="1800" b="0" i="0" u="none" strike="noStrike" baseline="0" dirty="0">
                <a:solidFill>
                  <a:srgbClr val="000000"/>
                </a:solidFill>
                <a:latin typeface="Arial" panose="020B0604020202020204" pitchFamily="34" charset="0"/>
              </a:rPr>
              <a:t>The sum of the resistances comes to 6 ohms)</a:t>
            </a:r>
            <a:endParaRPr lang="en-GB" dirty="0"/>
          </a:p>
        </p:txBody>
      </p:sp>
      <p:sp>
        <p:nvSpPr>
          <p:cNvPr id="12" name="TextBox 11">
            <a:extLst>
              <a:ext uri="{FF2B5EF4-FFF2-40B4-BE49-F238E27FC236}">
                <a16:creationId xmlns:a16="http://schemas.microsoft.com/office/drawing/2014/main" id="{E247762C-01A0-4D18-929E-BEA62EFA2F25}"/>
              </a:ext>
            </a:extLst>
          </p:cNvPr>
          <p:cNvSpPr txBox="1"/>
          <p:nvPr/>
        </p:nvSpPr>
        <p:spPr>
          <a:xfrm>
            <a:off x="5753097" y="3811900"/>
            <a:ext cx="6086478" cy="369332"/>
          </a:xfrm>
          <a:prstGeom prst="rect">
            <a:avLst/>
          </a:prstGeom>
          <a:noFill/>
        </p:spPr>
        <p:txBody>
          <a:bodyPr wrap="square">
            <a:spAutoFit/>
          </a:bodyPr>
          <a:lstStyle/>
          <a:p>
            <a:pPr marL="285750" indent="-285750">
              <a:buFont typeface="Arial" panose="020B0604020202020204" pitchFamily="34" charset="0"/>
              <a:buChar char="•"/>
            </a:pPr>
            <a:r>
              <a:rPr lang="en-GB" sz="1800" b="0" i="0" u="none" strike="noStrike" baseline="0" dirty="0">
                <a:solidFill>
                  <a:srgbClr val="000000"/>
                </a:solidFill>
                <a:latin typeface="Arial" panose="020B0604020202020204" pitchFamily="34" charset="0"/>
              </a:rPr>
              <a:t>Using Ohms Law we have 12V / 2A = 6</a:t>
            </a:r>
            <a:r>
              <a:rPr lang="el-GR" sz="1800" b="0" i="0" u="none" strike="noStrike" baseline="0" dirty="0">
                <a:solidFill>
                  <a:srgbClr val="000000"/>
                </a:solidFill>
                <a:latin typeface="Arial" panose="020B0604020202020204" pitchFamily="34" charset="0"/>
              </a:rPr>
              <a:t>Ω</a:t>
            </a:r>
            <a:r>
              <a:rPr lang="en-GB" sz="1800" b="0" i="0" u="none" strike="noStrike" baseline="0" dirty="0">
                <a:solidFill>
                  <a:srgbClr val="000000"/>
                </a:solidFill>
                <a:latin typeface="Arial" panose="020B0604020202020204" pitchFamily="34" charset="0"/>
              </a:rPr>
              <a:t>)</a:t>
            </a:r>
            <a:endParaRPr lang="en-GB" dirty="0"/>
          </a:p>
        </p:txBody>
      </p:sp>
    </p:spTree>
    <p:extLst>
      <p:ext uri="{BB962C8B-B14F-4D97-AF65-F5344CB8AC3E}">
        <p14:creationId xmlns:p14="http://schemas.microsoft.com/office/powerpoint/2010/main" val="304754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pic>
        <p:nvPicPr>
          <p:cNvPr id="18" name="Picture 17">
            <a:extLst>
              <a:ext uri="{FF2B5EF4-FFF2-40B4-BE49-F238E27FC236}">
                <a16:creationId xmlns:a16="http://schemas.microsoft.com/office/drawing/2014/main" id="{807C5816-A3D6-464B-8888-EF2CAA406B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449" y="685800"/>
            <a:ext cx="747801" cy="854630"/>
          </a:xfrm>
          <a:prstGeom prst="rect">
            <a:avLst/>
          </a:prstGeom>
        </p:spPr>
      </p:pic>
      <p:pic>
        <p:nvPicPr>
          <p:cNvPr id="19" name="Picture 18">
            <a:extLst>
              <a:ext uri="{FF2B5EF4-FFF2-40B4-BE49-F238E27FC236}">
                <a16:creationId xmlns:a16="http://schemas.microsoft.com/office/drawing/2014/main" id="{8835AFF9-2B5D-4C8E-A98B-5F03A73A4D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923" y="2639735"/>
            <a:ext cx="747801" cy="854630"/>
          </a:xfrm>
          <a:prstGeom prst="rect">
            <a:avLst/>
          </a:prstGeom>
        </p:spPr>
      </p:pic>
      <p:pic>
        <p:nvPicPr>
          <p:cNvPr id="20" name="Picture 19">
            <a:extLst>
              <a:ext uri="{FF2B5EF4-FFF2-40B4-BE49-F238E27FC236}">
                <a16:creationId xmlns:a16="http://schemas.microsoft.com/office/drawing/2014/main" id="{3D5DA271-6C6A-4D3B-B9F0-2DDB5FFEB8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8127" y="1985444"/>
            <a:ext cx="747801" cy="854630"/>
          </a:xfrm>
          <a:prstGeom prst="rect">
            <a:avLst/>
          </a:prstGeom>
        </p:spPr>
      </p:pic>
      <p:pic>
        <p:nvPicPr>
          <p:cNvPr id="21" name="Picture 20">
            <a:extLst>
              <a:ext uri="{FF2B5EF4-FFF2-40B4-BE49-F238E27FC236}">
                <a16:creationId xmlns:a16="http://schemas.microsoft.com/office/drawing/2014/main" id="{C43C853D-5454-4058-8AD1-34300E54CA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8127" y="5887760"/>
            <a:ext cx="747801" cy="854630"/>
          </a:xfrm>
          <a:prstGeom prst="rect">
            <a:avLst/>
          </a:prstGeom>
        </p:spPr>
      </p:pic>
    </p:spTree>
    <p:extLst>
      <p:ext uri="{BB962C8B-B14F-4D97-AF65-F5344CB8AC3E}">
        <p14:creationId xmlns:p14="http://schemas.microsoft.com/office/powerpoint/2010/main" val="83169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80">
                                          <p:stCondLst>
                                            <p:cond delay="0"/>
                                          </p:stCondLst>
                                        </p:cTn>
                                        <p:tgtEl>
                                          <p:spTgt spid="19"/>
                                        </p:tgtEl>
                                      </p:cBhvr>
                                    </p:animEffect>
                                    <p:anim calcmode="lin" valueType="num">
                                      <p:cBhvr>
                                        <p:cTn id="2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31" dur="26">
                                          <p:stCondLst>
                                            <p:cond delay="650"/>
                                          </p:stCondLst>
                                        </p:cTn>
                                        <p:tgtEl>
                                          <p:spTgt spid="19"/>
                                        </p:tgtEl>
                                      </p:cBhvr>
                                      <p:to x="100000" y="60000"/>
                                    </p:animScale>
                                    <p:animScale>
                                      <p:cBhvr>
                                        <p:cTn id="32" dur="166" decel="50000">
                                          <p:stCondLst>
                                            <p:cond delay="676"/>
                                          </p:stCondLst>
                                        </p:cTn>
                                        <p:tgtEl>
                                          <p:spTgt spid="19"/>
                                        </p:tgtEl>
                                      </p:cBhvr>
                                      <p:to x="100000" y="100000"/>
                                    </p:animScale>
                                    <p:animScale>
                                      <p:cBhvr>
                                        <p:cTn id="33" dur="26">
                                          <p:stCondLst>
                                            <p:cond delay="1312"/>
                                          </p:stCondLst>
                                        </p:cTn>
                                        <p:tgtEl>
                                          <p:spTgt spid="19"/>
                                        </p:tgtEl>
                                      </p:cBhvr>
                                      <p:to x="100000" y="80000"/>
                                    </p:animScale>
                                    <p:animScale>
                                      <p:cBhvr>
                                        <p:cTn id="34" dur="166" decel="50000">
                                          <p:stCondLst>
                                            <p:cond delay="1338"/>
                                          </p:stCondLst>
                                        </p:cTn>
                                        <p:tgtEl>
                                          <p:spTgt spid="19"/>
                                        </p:tgtEl>
                                      </p:cBhvr>
                                      <p:to x="100000" y="100000"/>
                                    </p:animScale>
                                    <p:animScale>
                                      <p:cBhvr>
                                        <p:cTn id="35" dur="26">
                                          <p:stCondLst>
                                            <p:cond delay="1642"/>
                                          </p:stCondLst>
                                        </p:cTn>
                                        <p:tgtEl>
                                          <p:spTgt spid="19"/>
                                        </p:tgtEl>
                                      </p:cBhvr>
                                      <p:to x="100000" y="90000"/>
                                    </p:animScale>
                                    <p:animScale>
                                      <p:cBhvr>
                                        <p:cTn id="36" dur="166" decel="50000">
                                          <p:stCondLst>
                                            <p:cond delay="1668"/>
                                          </p:stCondLst>
                                        </p:cTn>
                                        <p:tgtEl>
                                          <p:spTgt spid="19"/>
                                        </p:tgtEl>
                                      </p:cBhvr>
                                      <p:to x="100000" y="100000"/>
                                    </p:animScale>
                                    <p:animScale>
                                      <p:cBhvr>
                                        <p:cTn id="37" dur="26">
                                          <p:stCondLst>
                                            <p:cond delay="1808"/>
                                          </p:stCondLst>
                                        </p:cTn>
                                        <p:tgtEl>
                                          <p:spTgt spid="19"/>
                                        </p:tgtEl>
                                      </p:cBhvr>
                                      <p:to x="100000" y="95000"/>
                                    </p:animScale>
                                    <p:animScale>
                                      <p:cBhvr>
                                        <p:cTn id="38" dur="166" decel="50000">
                                          <p:stCondLst>
                                            <p:cond delay="1834"/>
                                          </p:stCondLst>
                                        </p:cTn>
                                        <p:tgtEl>
                                          <p:spTgt spid="1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80">
                                          <p:stCondLst>
                                            <p:cond delay="0"/>
                                          </p:stCondLst>
                                        </p:cTn>
                                        <p:tgtEl>
                                          <p:spTgt spid="20"/>
                                        </p:tgtEl>
                                      </p:cBhvr>
                                    </p:animEffect>
                                    <p:anim calcmode="lin" valueType="num">
                                      <p:cBhvr>
                                        <p:cTn id="4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49" dur="26">
                                          <p:stCondLst>
                                            <p:cond delay="650"/>
                                          </p:stCondLst>
                                        </p:cTn>
                                        <p:tgtEl>
                                          <p:spTgt spid="20"/>
                                        </p:tgtEl>
                                      </p:cBhvr>
                                      <p:to x="100000" y="60000"/>
                                    </p:animScale>
                                    <p:animScale>
                                      <p:cBhvr>
                                        <p:cTn id="50" dur="166" decel="50000">
                                          <p:stCondLst>
                                            <p:cond delay="676"/>
                                          </p:stCondLst>
                                        </p:cTn>
                                        <p:tgtEl>
                                          <p:spTgt spid="20"/>
                                        </p:tgtEl>
                                      </p:cBhvr>
                                      <p:to x="100000" y="100000"/>
                                    </p:animScale>
                                    <p:animScale>
                                      <p:cBhvr>
                                        <p:cTn id="51" dur="26">
                                          <p:stCondLst>
                                            <p:cond delay="1312"/>
                                          </p:stCondLst>
                                        </p:cTn>
                                        <p:tgtEl>
                                          <p:spTgt spid="20"/>
                                        </p:tgtEl>
                                      </p:cBhvr>
                                      <p:to x="100000" y="80000"/>
                                    </p:animScale>
                                    <p:animScale>
                                      <p:cBhvr>
                                        <p:cTn id="52" dur="166" decel="50000">
                                          <p:stCondLst>
                                            <p:cond delay="1338"/>
                                          </p:stCondLst>
                                        </p:cTn>
                                        <p:tgtEl>
                                          <p:spTgt spid="20"/>
                                        </p:tgtEl>
                                      </p:cBhvr>
                                      <p:to x="100000" y="100000"/>
                                    </p:animScale>
                                    <p:animScale>
                                      <p:cBhvr>
                                        <p:cTn id="53" dur="26">
                                          <p:stCondLst>
                                            <p:cond delay="1642"/>
                                          </p:stCondLst>
                                        </p:cTn>
                                        <p:tgtEl>
                                          <p:spTgt spid="20"/>
                                        </p:tgtEl>
                                      </p:cBhvr>
                                      <p:to x="100000" y="90000"/>
                                    </p:animScale>
                                    <p:animScale>
                                      <p:cBhvr>
                                        <p:cTn id="54" dur="166" decel="50000">
                                          <p:stCondLst>
                                            <p:cond delay="1668"/>
                                          </p:stCondLst>
                                        </p:cTn>
                                        <p:tgtEl>
                                          <p:spTgt spid="20"/>
                                        </p:tgtEl>
                                      </p:cBhvr>
                                      <p:to x="100000" y="100000"/>
                                    </p:animScale>
                                    <p:animScale>
                                      <p:cBhvr>
                                        <p:cTn id="55" dur="26">
                                          <p:stCondLst>
                                            <p:cond delay="1808"/>
                                          </p:stCondLst>
                                        </p:cTn>
                                        <p:tgtEl>
                                          <p:spTgt spid="20"/>
                                        </p:tgtEl>
                                      </p:cBhvr>
                                      <p:to x="100000" y="95000"/>
                                    </p:animScale>
                                    <p:animScale>
                                      <p:cBhvr>
                                        <p:cTn id="56" dur="166" decel="50000">
                                          <p:stCondLst>
                                            <p:cond delay="1834"/>
                                          </p:stCondLst>
                                        </p:cTn>
                                        <p:tgtEl>
                                          <p:spTgt spid="2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down)">
                                      <p:cBhvr>
                                        <p:cTn id="61" dur="580">
                                          <p:stCondLst>
                                            <p:cond delay="0"/>
                                          </p:stCondLst>
                                        </p:cTn>
                                        <p:tgtEl>
                                          <p:spTgt spid="21"/>
                                        </p:tgtEl>
                                      </p:cBhvr>
                                    </p:animEffect>
                                    <p:anim calcmode="lin" valueType="num">
                                      <p:cBhvr>
                                        <p:cTn id="62"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67" dur="26">
                                          <p:stCondLst>
                                            <p:cond delay="650"/>
                                          </p:stCondLst>
                                        </p:cTn>
                                        <p:tgtEl>
                                          <p:spTgt spid="21"/>
                                        </p:tgtEl>
                                      </p:cBhvr>
                                      <p:to x="100000" y="60000"/>
                                    </p:animScale>
                                    <p:animScale>
                                      <p:cBhvr>
                                        <p:cTn id="68" dur="166" decel="50000">
                                          <p:stCondLst>
                                            <p:cond delay="676"/>
                                          </p:stCondLst>
                                        </p:cTn>
                                        <p:tgtEl>
                                          <p:spTgt spid="21"/>
                                        </p:tgtEl>
                                      </p:cBhvr>
                                      <p:to x="100000" y="100000"/>
                                    </p:animScale>
                                    <p:animScale>
                                      <p:cBhvr>
                                        <p:cTn id="69" dur="26">
                                          <p:stCondLst>
                                            <p:cond delay="1312"/>
                                          </p:stCondLst>
                                        </p:cTn>
                                        <p:tgtEl>
                                          <p:spTgt spid="21"/>
                                        </p:tgtEl>
                                      </p:cBhvr>
                                      <p:to x="100000" y="80000"/>
                                    </p:animScale>
                                    <p:animScale>
                                      <p:cBhvr>
                                        <p:cTn id="70" dur="166" decel="50000">
                                          <p:stCondLst>
                                            <p:cond delay="1338"/>
                                          </p:stCondLst>
                                        </p:cTn>
                                        <p:tgtEl>
                                          <p:spTgt spid="21"/>
                                        </p:tgtEl>
                                      </p:cBhvr>
                                      <p:to x="100000" y="100000"/>
                                    </p:animScale>
                                    <p:animScale>
                                      <p:cBhvr>
                                        <p:cTn id="71" dur="26">
                                          <p:stCondLst>
                                            <p:cond delay="1642"/>
                                          </p:stCondLst>
                                        </p:cTn>
                                        <p:tgtEl>
                                          <p:spTgt spid="21"/>
                                        </p:tgtEl>
                                      </p:cBhvr>
                                      <p:to x="100000" y="90000"/>
                                    </p:animScale>
                                    <p:animScale>
                                      <p:cBhvr>
                                        <p:cTn id="72" dur="166" decel="50000">
                                          <p:stCondLst>
                                            <p:cond delay="1668"/>
                                          </p:stCondLst>
                                        </p:cTn>
                                        <p:tgtEl>
                                          <p:spTgt spid="21"/>
                                        </p:tgtEl>
                                      </p:cBhvr>
                                      <p:to x="100000" y="100000"/>
                                    </p:animScale>
                                    <p:animScale>
                                      <p:cBhvr>
                                        <p:cTn id="73" dur="26">
                                          <p:stCondLst>
                                            <p:cond delay="1808"/>
                                          </p:stCondLst>
                                        </p:cTn>
                                        <p:tgtEl>
                                          <p:spTgt spid="21"/>
                                        </p:tgtEl>
                                      </p:cBhvr>
                                      <p:to x="100000" y="95000"/>
                                    </p:animScale>
                                    <p:animScale>
                                      <p:cBhvr>
                                        <p:cTn id="74"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spTree>
    <p:extLst>
      <p:ext uri="{BB962C8B-B14F-4D97-AF65-F5344CB8AC3E}">
        <p14:creationId xmlns:p14="http://schemas.microsoft.com/office/powerpoint/2010/main" val="2974332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pic>
        <p:nvPicPr>
          <p:cNvPr id="18" name="Picture 17">
            <a:extLst>
              <a:ext uri="{FF2B5EF4-FFF2-40B4-BE49-F238E27FC236}">
                <a16:creationId xmlns:a16="http://schemas.microsoft.com/office/drawing/2014/main" id="{807C5816-A3D6-464B-8888-EF2CAA406B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449" y="685800"/>
            <a:ext cx="747801" cy="854630"/>
          </a:xfrm>
          <a:prstGeom prst="rect">
            <a:avLst/>
          </a:prstGeom>
        </p:spPr>
      </p:pic>
    </p:spTree>
    <p:extLst>
      <p:ext uri="{BB962C8B-B14F-4D97-AF65-F5344CB8AC3E}">
        <p14:creationId xmlns:p14="http://schemas.microsoft.com/office/powerpoint/2010/main" val="1242289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pic>
        <p:nvPicPr>
          <p:cNvPr id="18" name="Picture 17">
            <a:extLst>
              <a:ext uri="{FF2B5EF4-FFF2-40B4-BE49-F238E27FC236}">
                <a16:creationId xmlns:a16="http://schemas.microsoft.com/office/drawing/2014/main" id="{807C5816-A3D6-464B-8888-EF2CAA406B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449" y="685800"/>
            <a:ext cx="747801" cy="854630"/>
          </a:xfrm>
          <a:prstGeom prst="rect">
            <a:avLst/>
          </a:prstGeom>
        </p:spPr>
      </p:pic>
      <p:pic>
        <p:nvPicPr>
          <p:cNvPr id="19" name="Picture 18">
            <a:extLst>
              <a:ext uri="{FF2B5EF4-FFF2-40B4-BE49-F238E27FC236}">
                <a16:creationId xmlns:a16="http://schemas.microsoft.com/office/drawing/2014/main" id="{8835AFF9-2B5D-4C8E-A98B-5F03A73A4D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923" y="2639735"/>
            <a:ext cx="747801" cy="854630"/>
          </a:xfrm>
          <a:prstGeom prst="rect">
            <a:avLst/>
          </a:prstGeom>
        </p:spPr>
      </p:pic>
    </p:spTree>
    <p:extLst>
      <p:ext uri="{BB962C8B-B14F-4D97-AF65-F5344CB8AC3E}">
        <p14:creationId xmlns:p14="http://schemas.microsoft.com/office/powerpoint/2010/main" val="1250680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pic>
        <p:nvPicPr>
          <p:cNvPr id="18" name="Picture 17">
            <a:extLst>
              <a:ext uri="{FF2B5EF4-FFF2-40B4-BE49-F238E27FC236}">
                <a16:creationId xmlns:a16="http://schemas.microsoft.com/office/drawing/2014/main" id="{807C5816-A3D6-464B-8888-EF2CAA406B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449" y="685800"/>
            <a:ext cx="747801" cy="854630"/>
          </a:xfrm>
          <a:prstGeom prst="rect">
            <a:avLst/>
          </a:prstGeom>
        </p:spPr>
      </p:pic>
      <p:pic>
        <p:nvPicPr>
          <p:cNvPr id="19" name="Picture 18">
            <a:extLst>
              <a:ext uri="{FF2B5EF4-FFF2-40B4-BE49-F238E27FC236}">
                <a16:creationId xmlns:a16="http://schemas.microsoft.com/office/drawing/2014/main" id="{8835AFF9-2B5D-4C8E-A98B-5F03A73A4D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923" y="2639735"/>
            <a:ext cx="747801" cy="854630"/>
          </a:xfrm>
          <a:prstGeom prst="rect">
            <a:avLst/>
          </a:prstGeom>
        </p:spPr>
      </p:pic>
      <p:pic>
        <p:nvPicPr>
          <p:cNvPr id="20" name="Picture 19">
            <a:extLst>
              <a:ext uri="{FF2B5EF4-FFF2-40B4-BE49-F238E27FC236}">
                <a16:creationId xmlns:a16="http://schemas.microsoft.com/office/drawing/2014/main" id="{3D5DA271-6C6A-4D3B-B9F0-2DDB5FFEB8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8127" y="1985444"/>
            <a:ext cx="747801" cy="854630"/>
          </a:xfrm>
          <a:prstGeom prst="rect">
            <a:avLst/>
          </a:prstGeom>
        </p:spPr>
      </p:pic>
    </p:spTree>
    <p:extLst>
      <p:ext uri="{BB962C8B-B14F-4D97-AF65-F5344CB8AC3E}">
        <p14:creationId xmlns:p14="http://schemas.microsoft.com/office/powerpoint/2010/main" val="431735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161925" y="114300"/>
            <a:ext cx="3219449" cy="369332"/>
          </a:xfrm>
          <a:prstGeom prst="rect">
            <a:avLst/>
          </a:prstGeom>
          <a:noFill/>
        </p:spPr>
        <p:txBody>
          <a:bodyPr wrap="square" rtlCol="0">
            <a:spAutoFit/>
          </a:bodyPr>
          <a:lstStyle/>
          <a:p>
            <a:r>
              <a:rPr lang="en-GB" dirty="0"/>
              <a:t>Exercises:</a:t>
            </a:r>
          </a:p>
        </p:txBody>
      </p:sp>
      <p:pic>
        <p:nvPicPr>
          <p:cNvPr id="3" name="Picture 2">
            <a:extLst>
              <a:ext uri="{FF2B5EF4-FFF2-40B4-BE49-F238E27FC236}">
                <a16:creationId xmlns:a16="http://schemas.microsoft.com/office/drawing/2014/main" id="{D4F2FC96-E7BA-48FD-89E4-AF50325D0D89}"/>
              </a:ext>
            </a:extLst>
          </p:cNvPr>
          <p:cNvPicPr>
            <a:picLocks noChangeAspect="1"/>
          </p:cNvPicPr>
          <p:nvPr/>
        </p:nvPicPr>
        <p:blipFill>
          <a:blip r:embed="rId2"/>
          <a:stretch>
            <a:fillRect/>
          </a:stretch>
        </p:blipFill>
        <p:spPr>
          <a:xfrm>
            <a:off x="161925" y="576468"/>
            <a:ext cx="5971429" cy="3285714"/>
          </a:xfrm>
          <a:prstGeom prst="rect">
            <a:avLst/>
          </a:prstGeom>
        </p:spPr>
      </p:pic>
      <p:pic>
        <p:nvPicPr>
          <p:cNvPr id="7" name="Picture 6">
            <a:extLst>
              <a:ext uri="{FF2B5EF4-FFF2-40B4-BE49-F238E27FC236}">
                <a16:creationId xmlns:a16="http://schemas.microsoft.com/office/drawing/2014/main" id="{91A3E2C2-32E7-487F-B849-5269F94BEAFF}"/>
              </a:ext>
            </a:extLst>
          </p:cNvPr>
          <p:cNvPicPr>
            <a:picLocks noChangeAspect="1"/>
          </p:cNvPicPr>
          <p:nvPr/>
        </p:nvPicPr>
        <p:blipFill>
          <a:blip r:embed="rId3"/>
          <a:stretch>
            <a:fillRect/>
          </a:stretch>
        </p:blipFill>
        <p:spPr>
          <a:xfrm>
            <a:off x="6654425" y="0"/>
            <a:ext cx="5375650" cy="6858000"/>
          </a:xfrm>
          <a:prstGeom prst="rect">
            <a:avLst/>
          </a:prstGeom>
        </p:spPr>
      </p:pic>
      <p:pic>
        <p:nvPicPr>
          <p:cNvPr id="18" name="Picture 17">
            <a:extLst>
              <a:ext uri="{FF2B5EF4-FFF2-40B4-BE49-F238E27FC236}">
                <a16:creationId xmlns:a16="http://schemas.microsoft.com/office/drawing/2014/main" id="{807C5816-A3D6-464B-8888-EF2CAA406B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5449" y="685800"/>
            <a:ext cx="747801" cy="854630"/>
          </a:xfrm>
          <a:prstGeom prst="rect">
            <a:avLst/>
          </a:prstGeom>
        </p:spPr>
      </p:pic>
      <p:pic>
        <p:nvPicPr>
          <p:cNvPr id="19" name="Picture 18">
            <a:extLst>
              <a:ext uri="{FF2B5EF4-FFF2-40B4-BE49-F238E27FC236}">
                <a16:creationId xmlns:a16="http://schemas.microsoft.com/office/drawing/2014/main" id="{8835AFF9-2B5D-4C8E-A98B-5F03A73A4D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923" y="2639735"/>
            <a:ext cx="747801" cy="854630"/>
          </a:xfrm>
          <a:prstGeom prst="rect">
            <a:avLst/>
          </a:prstGeom>
        </p:spPr>
      </p:pic>
      <p:pic>
        <p:nvPicPr>
          <p:cNvPr id="20" name="Picture 19">
            <a:extLst>
              <a:ext uri="{FF2B5EF4-FFF2-40B4-BE49-F238E27FC236}">
                <a16:creationId xmlns:a16="http://schemas.microsoft.com/office/drawing/2014/main" id="{3D5DA271-6C6A-4D3B-B9F0-2DDB5FFEB8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8127" y="1985444"/>
            <a:ext cx="747801" cy="854630"/>
          </a:xfrm>
          <a:prstGeom prst="rect">
            <a:avLst/>
          </a:prstGeom>
        </p:spPr>
      </p:pic>
      <p:pic>
        <p:nvPicPr>
          <p:cNvPr id="21" name="Picture 20">
            <a:extLst>
              <a:ext uri="{FF2B5EF4-FFF2-40B4-BE49-F238E27FC236}">
                <a16:creationId xmlns:a16="http://schemas.microsoft.com/office/drawing/2014/main" id="{C43C853D-5454-4058-8AD1-34300E54CA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8127" y="5887760"/>
            <a:ext cx="747801" cy="854630"/>
          </a:xfrm>
          <a:prstGeom prst="rect">
            <a:avLst/>
          </a:prstGeom>
        </p:spPr>
      </p:pic>
    </p:spTree>
    <p:extLst>
      <p:ext uri="{BB962C8B-B14F-4D97-AF65-F5344CB8AC3E}">
        <p14:creationId xmlns:p14="http://schemas.microsoft.com/office/powerpoint/2010/main" val="109186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278D1C-87C8-4DF1-A446-9E697540E8BF}"/>
              </a:ext>
            </a:extLst>
          </p:cNvPr>
          <p:cNvPicPr>
            <a:picLocks noChangeAspect="1"/>
          </p:cNvPicPr>
          <p:nvPr/>
        </p:nvPicPr>
        <p:blipFill>
          <a:blip r:embed="rId2"/>
          <a:stretch>
            <a:fillRect/>
          </a:stretch>
        </p:blipFill>
        <p:spPr>
          <a:xfrm>
            <a:off x="428928" y="895666"/>
            <a:ext cx="4857143" cy="5066667"/>
          </a:xfrm>
          <a:prstGeom prst="rect">
            <a:avLst/>
          </a:prstGeom>
        </p:spPr>
      </p:pic>
      <p:sp>
        <p:nvSpPr>
          <p:cNvPr id="8" name="TextBox 7">
            <a:extLst>
              <a:ext uri="{FF2B5EF4-FFF2-40B4-BE49-F238E27FC236}">
                <a16:creationId xmlns:a16="http://schemas.microsoft.com/office/drawing/2014/main" id="{8E9E5DFB-B022-4C47-ADFD-F5AA4815E035}"/>
              </a:ext>
            </a:extLst>
          </p:cNvPr>
          <p:cNvSpPr txBox="1"/>
          <p:nvPr/>
        </p:nvSpPr>
        <p:spPr>
          <a:xfrm>
            <a:off x="5524499" y="269803"/>
            <a:ext cx="5726973"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This list shows some of the components that you will come across in your study of circuits at GCSE.</a:t>
            </a:r>
            <a:endParaRPr lang="en-GB" dirty="0"/>
          </a:p>
        </p:txBody>
      </p:sp>
      <p:sp>
        <p:nvSpPr>
          <p:cNvPr id="9" name="TextBox 8">
            <a:extLst>
              <a:ext uri="{FF2B5EF4-FFF2-40B4-BE49-F238E27FC236}">
                <a16:creationId xmlns:a16="http://schemas.microsoft.com/office/drawing/2014/main" id="{A57D3A13-AE73-4FEC-AD32-42A98B65309A}"/>
              </a:ext>
            </a:extLst>
          </p:cNvPr>
          <p:cNvSpPr txBox="1"/>
          <p:nvPr/>
        </p:nvSpPr>
        <p:spPr>
          <a:xfrm>
            <a:off x="5524499" y="1088953"/>
            <a:ext cx="5726973"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You should try</a:t>
            </a:r>
            <a:r>
              <a:rPr lang="en-GB" sz="1800" b="0" i="0" u="none" strike="noStrike" dirty="0">
                <a:solidFill>
                  <a:srgbClr val="000000"/>
                </a:solidFill>
                <a:latin typeface="Arial" panose="020B0604020202020204" pitchFamily="34" charset="0"/>
              </a:rPr>
              <a:t> to memorise these, some are quite </a:t>
            </a:r>
            <a:r>
              <a:rPr lang="en-GB" dirty="0">
                <a:solidFill>
                  <a:srgbClr val="000000"/>
                </a:solidFill>
                <a:latin typeface="Arial" panose="020B0604020202020204" pitchFamily="34" charset="0"/>
              </a:rPr>
              <a:t>obvious (such as Ammeter, Voltmeter) but others are less obvious (such as Diode or LDR).</a:t>
            </a:r>
            <a:endParaRPr lang="en-GB" dirty="0"/>
          </a:p>
        </p:txBody>
      </p:sp>
      <p:sp>
        <p:nvSpPr>
          <p:cNvPr id="10" name="TextBox 9">
            <a:extLst>
              <a:ext uri="{FF2B5EF4-FFF2-40B4-BE49-F238E27FC236}">
                <a16:creationId xmlns:a16="http://schemas.microsoft.com/office/drawing/2014/main" id="{EF2FDA13-19DC-4A5E-A562-071C18C048E9}"/>
              </a:ext>
            </a:extLst>
          </p:cNvPr>
          <p:cNvSpPr txBox="1"/>
          <p:nvPr/>
        </p:nvSpPr>
        <p:spPr>
          <a:xfrm>
            <a:off x="5524499" y="2185102"/>
            <a:ext cx="5726973"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Note the distinction between “Cell” and “Battery”, the longer line of the two is the positive terminal and the shorter is</a:t>
            </a:r>
            <a:r>
              <a:rPr lang="en-GB" sz="1800" b="0" i="0" u="none" strike="noStrike" dirty="0">
                <a:solidFill>
                  <a:srgbClr val="000000"/>
                </a:solidFill>
                <a:latin typeface="Arial" panose="020B0604020202020204" pitchFamily="34" charset="0"/>
              </a:rPr>
              <a:t> the negative terminal.</a:t>
            </a:r>
            <a:endParaRPr lang="en-GB" dirty="0"/>
          </a:p>
        </p:txBody>
      </p:sp>
      <p:pic>
        <p:nvPicPr>
          <p:cNvPr id="12" name="Picture 11">
            <a:extLst>
              <a:ext uri="{FF2B5EF4-FFF2-40B4-BE49-F238E27FC236}">
                <a16:creationId xmlns:a16="http://schemas.microsoft.com/office/drawing/2014/main" id="{9B1012E0-E96D-47FD-82EF-40B004B5F161}"/>
              </a:ext>
            </a:extLst>
          </p:cNvPr>
          <p:cNvPicPr>
            <a:picLocks noChangeAspect="1"/>
          </p:cNvPicPr>
          <p:nvPr/>
        </p:nvPicPr>
        <p:blipFill>
          <a:blip r:embed="rId3"/>
          <a:stretch>
            <a:fillRect/>
          </a:stretch>
        </p:blipFill>
        <p:spPr>
          <a:xfrm>
            <a:off x="6787985" y="3297188"/>
            <a:ext cx="3200000" cy="904762"/>
          </a:xfrm>
          <a:prstGeom prst="rect">
            <a:avLst/>
          </a:prstGeom>
        </p:spPr>
      </p:pic>
    </p:spTree>
    <p:extLst>
      <p:ext uri="{BB962C8B-B14F-4D97-AF65-F5344CB8AC3E}">
        <p14:creationId xmlns:p14="http://schemas.microsoft.com/office/powerpoint/2010/main" val="257970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8704055-3F3E-40B8-BB3F-8959D3C69C19}"/>
              </a:ext>
            </a:extLst>
          </p:cNvPr>
          <p:cNvPicPr>
            <a:picLocks noChangeAspect="1"/>
          </p:cNvPicPr>
          <p:nvPr/>
        </p:nvPicPr>
        <p:blipFill>
          <a:blip r:embed="rId2"/>
          <a:stretch>
            <a:fillRect/>
          </a:stretch>
        </p:blipFill>
        <p:spPr>
          <a:xfrm>
            <a:off x="451664" y="1008467"/>
            <a:ext cx="4703809" cy="4641507"/>
          </a:xfrm>
          <a:prstGeom prst="rect">
            <a:avLst/>
          </a:prstGeom>
        </p:spPr>
      </p:pic>
      <p:sp>
        <p:nvSpPr>
          <p:cNvPr id="14" name="TextBox 13">
            <a:extLst>
              <a:ext uri="{FF2B5EF4-FFF2-40B4-BE49-F238E27FC236}">
                <a16:creationId xmlns:a16="http://schemas.microsoft.com/office/drawing/2014/main" id="{43CF599B-B01F-46D6-BBD8-B1F2394CD957}"/>
              </a:ext>
            </a:extLst>
          </p:cNvPr>
          <p:cNvSpPr txBox="1"/>
          <p:nvPr/>
        </p:nvSpPr>
        <p:spPr>
          <a:xfrm>
            <a:off x="5155473" y="888928"/>
            <a:ext cx="6096000"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This is called a series circuit because the different components are connected in a line “end to end” between the positive and negative terminals of the cell or battery. </a:t>
            </a:r>
            <a:endParaRPr lang="en-GB" dirty="0"/>
          </a:p>
        </p:txBody>
      </p:sp>
      <p:sp>
        <p:nvSpPr>
          <p:cNvPr id="16" name="TextBox 15">
            <a:extLst>
              <a:ext uri="{FF2B5EF4-FFF2-40B4-BE49-F238E27FC236}">
                <a16:creationId xmlns:a16="http://schemas.microsoft.com/office/drawing/2014/main" id="{A34BDAF9-8304-490E-B0C8-66437CFF4F15}"/>
              </a:ext>
            </a:extLst>
          </p:cNvPr>
          <p:cNvSpPr txBox="1"/>
          <p:nvPr/>
        </p:nvSpPr>
        <p:spPr>
          <a:xfrm>
            <a:off x="5155473" y="1968006"/>
            <a:ext cx="6096000"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Any break in the circuit at any point will cause the whole thing to stop working. </a:t>
            </a:r>
            <a:endParaRPr lang="en-GB" dirty="0"/>
          </a:p>
        </p:txBody>
      </p:sp>
      <p:sp>
        <p:nvSpPr>
          <p:cNvPr id="18" name="TextBox 17">
            <a:extLst>
              <a:ext uri="{FF2B5EF4-FFF2-40B4-BE49-F238E27FC236}">
                <a16:creationId xmlns:a16="http://schemas.microsoft.com/office/drawing/2014/main" id="{314A7154-2175-4034-B081-7C56BDB9238F}"/>
              </a:ext>
            </a:extLst>
          </p:cNvPr>
          <p:cNvSpPr txBox="1"/>
          <p:nvPr/>
        </p:nvSpPr>
        <p:spPr>
          <a:xfrm>
            <a:off x="5155473" y="2770085"/>
            <a:ext cx="6096000" cy="1477328"/>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When the switch is closed, electrons will flow from the cell, through the ammeter, through the filament bulb and back to the cell. </a:t>
            </a:r>
            <a:r>
              <a:rPr lang="en-GB" sz="1800" b="0" i="0" u="sng" strike="noStrike" baseline="0" dirty="0">
                <a:solidFill>
                  <a:srgbClr val="000000"/>
                </a:solidFill>
                <a:latin typeface="Arial" panose="020B0604020202020204" pitchFamily="34" charset="0"/>
              </a:rPr>
              <a:t>Convention</a:t>
            </a:r>
            <a:r>
              <a:rPr lang="en-GB" sz="1800" b="0" i="0" u="none" strike="noStrike" baseline="0" dirty="0">
                <a:solidFill>
                  <a:srgbClr val="000000"/>
                </a:solidFill>
                <a:latin typeface="Arial" panose="020B0604020202020204" pitchFamily="34" charset="0"/>
              </a:rPr>
              <a:t> states that current flows from positive to negative but </a:t>
            </a:r>
            <a:r>
              <a:rPr lang="en-GB" sz="1800" b="0" i="0" u="none" strike="noStrike" baseline="0" dirty="0">
                <a:solidFill>
                  <a:srgbClr val="FF0000"/>
                </a:solidFill>
                <a:latin typeface="Arial" panose="020B0604020202020204" pitchFamily="34" charset="0"/>
              </a:rPr>
              <a:t>electrons do in fact flow from negative to positive</a:t>
            </a:r>
            <a:r>
              <a:rPr lang="en-GB" sz="1800" b="0" i="0" u="none" strike="noStrike" baseline="0" dirty="0">
                <a:solidFill>
                  <a:srgbClr val="000000"/>
                </a:solidFill>
                <a:latin typeface="Arial" panose="020B0604020202020204" pitchFamily="34" charset="0"/>
              </a:rPr>
              <a:t>. </a:t>
            </a:r>
            <a:endParaRPr lang="en-GB" dirty="0"/>
          </a:p>
        </p:txBody>
      </p:sp>
      <p:sp>
        <p:nvSpPr>
          <p:cNvPr id="19" name="TextBox 18">
            <a:extLst>
              <a:ext uri="{FF2B5EF4-FFF2-40B4-BE49-F238E27FC236}">
                <a16:creationId xmlns:a16="http://schemas.microsoft.com/office/drawing/2014/main" id="{87F4C5EC-58B8-403C-9E08-99A98226ADBC}"/>
              </a:ext>
            </a:extLst>
          </p:cNvPr>
          <p:cNvSpPr txBox="1"/>
          <p:nvPr/>
        </p:nvSpPr>
        <p:spPr>
          <a:xfrm>
            <a:off x="5155473" y="4403161"/>
            <a:ext cx="6096000"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The “flow rate” of electrons in the circuit is measured in “Amperes” or “Amps”.</a:t>
            </a:r>
            <a:r>
              <a:rPr lang="en-GB" sz="1800" b="0" i="0" u="none" strike="noStrike" dirty="0">
                <a:solidFill>
                  <a:srgbClr val="000000"/>
                </a:solidFill>
                <a:latin typeface="Arial" panose="020B0604020202020204" pitchFamily="34" charset="0"/>
              </a:rPr>
              <a:t> It is usually abbreviated to “A”</a:t>
            </a:r>
            <a:endParaRPr lang="en-GB" dirty="0"/>
          </a:p>
        </p:txBody>
      </p:sp>
      <p:sp>
        <p:nvSpPr>
          <p:cNvPr id="20" name="TextBox 19">
            <a:extLst>
              <a:ext uri="{FF2B5EF4-FFF2-40B4-BE49-F238E27FC236}">
                <a16:creationId xmlns:a16="http://schemas.microsoft.com/office/drawing/2014/main" id="{52937571-A129-45F9-9939-B7CC3E65501B}"/>
              </a:ext>
            </a:extLst>
          </p:cNvPr>
          <p:cNvSpPr txBox="1"/>
          <p:nvPr/>
        </p:nvSpPr>
        <p:spPr>
          <a:xfrm>
            <a:off x="5155473" y="5209830"/>
            <a:ext cx="6096000"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The “flow volume” of electrons in the</a:t>
            </a:r>
            <a:r>
              <a:rPr lang="en-GB" sz="1800" b="0" i="0" u="none" strike="noStrike" dirty="0">
                <a:solidFill>
                  <a:srgbClr val="000000"/>
                </a:solidFill>
                <a:latin typeface="Arial" panose="020B0604020202020204" pitchFamily="34" charset="0"/>
              </a:rPr>
              <a:t> circuit indicates the movement of “Electrical Charge” which is measured in “Coulomb”, usually abbreviated to “C”</a:t>
            </a:r>
            <a:endParaRPr lang="en-GB" dirty="0"/>
          </a:p>
        </p:txBody>
      </p:sp>
    </p:spTree>
    <p:extLst>
      <p:ext uri="{BB962C8B-B14F-4D97-AF65-F5344CB8AC3E}">
        <p14:creationId xmlns:p14="http://schemas.microsoft.com/office/powerpoint/2010/main" val="186714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randombar(horizont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randombar(horizontal)">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randombar(horizontal)">
                                      <p:cBhvr>
                                        <p:cTn id="3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ater Stream River - Free vector graphic on Pixabay">
            <a:extLst>
              <a:ext uri="{FF2B5EF4-FFF2-40B4-BE49-F238E27FC236}">
                <a16:creationId xmlns:a16="http://schemas.microsoft.com/office/drawing/2014/main" id="{A6C7962E-3B24-4682-A99D-DD5A88A74B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523875"/>
            <a:ext cx="9144000" cy="581025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a:extLst>
              <a:ext uri="{FF2B5EF4-FFF2-40B4-BE49-F238E27FC236}">
                <a16:creationId xmlns:a16="http://schemas.microsoft.com/office/drawing/2014/main" id="{F090CC31-E880-4129-A9EE-294022ABEDAE}"/>
              </a:ext>
            </a:extLst>
          </p:cNvPr>
          <p:cNvCxnSpPr>
            <a:cxnSpLocks/>
          </p:cNvCxnSpPr>
          <p:nvPr/>
        </p:nvCxnSpPr>
        <p:spPr>
          <a:xfrm>
            <a:off x="647700" y="1314450"/>
            <a:ext cx="87630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6F0C471-422C-43D9-A5D5-A94F40594DEC}"/>
              </a:ext>
            </a:extLst>
          </p:cNvPr>
          <p:cNvCxnSpPr>
            <a:cxnSpLocks/>
          </p:cNvCxnSpPr>
          <p:nvPr/>
        </p:nvCxnSpPr>
        <p:spPr>
          <a:xfrm flipH="1">
            <a:off x="7115175" y="2667000"/>
            <a:ext cx="70485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12890A9-4046-4BB3-AB85-E8CED7C930B6}"/>
              </a:ext>
            </a:extLst>
          </p:cNvPr>
          <p:cNvSpPr txBox="1"/>
          <p:nvPr/>
        </p:nvSpPr>
        <p:spPr>
          <a:xfrm>
            <a:off x="6486526" y="238125"/>
            <a:ext cx="4514850" cy="369332"/>
          </a:xfrm>
          <a:prstGeom prst="rect">
            <a:avLst/>
          </a:prstGeom>
          <a:noFill/>
        </p:spPr>
        <p:txBody>
          <a:bodyPr wrap="square" rtlCol="0">
            <a:spAutoFit/>
          </a:bodyPr>
          <a:lstStyle/>
          <a:p>
            <a:r>
              <a:rPr lang="en-GB" dirty="0"/>
              <a:t>Think of the Water in the river as the CHARGE</a:t>
            </a:r>
          </a:p>
        </p:txBody>
      </p:sp>
      <p:sp>
        <p:nvSpPr>
          <p:cNvPr id="17" name="TextBox 16">
            <a:extLst>
              <a:ext uri="{FF2B5EF4-FFF2-40B4-BE49-F238E27FC236}">
                <a16:creationId xmlns:a16="http://schemas.microsoft.com/office/drawing/2014/main" id="{7A0DE369-7734-4EBC-AC62-68CE6BE7ED9F}"/>
              </a:ext>
            </a:extLst>
          </p:cNvPr>
          <p:cNvSpPr txBox="1"/>
          <p:nvPr/>
        </p:nvSpPr>
        <p:spPr>
          <a:xfrm>
            <a:off x="6486526" y="708541"/>
            <a:ext cx="5133975" cy="369332"/>
          </a:xfrm>
          <a:prstGeom prst="rect">
            <a:avLst/>
          </a:prstGeom>
          <a:noFill/>
        </p:spPr>
        <p:txBody>
          <a:bodyPr wrap="square" rtlCol="0">
            <a:spAutoFit/>
          </a:bodyPr>
          <a:lstStyle/>
          <a:p>
            <a:r>
              <a:rPr lang="en-GB" dirty="0"/>
              <a:t>Think of the Water Flow in the river as the CURRENT</a:t>
            </a:r>
          </a:p>
        </p:txBody>
      </p:sp>
      <p:sp>
        <p:nvSpPr>
          <p:cNvPr id="21" name="TextBox 20">
            <a:extLst>
              <a:ext uri="{FF2B5EF4-FFF2-40B4-BE49-F238E27FC236}">
                <a16:creationId xmlns:a16="http://schemas.microsoft.com/office/drawing/2014/main" id="{9B310AA5-45E6-4205-86BD-75A7E6BB8E23}"/>
              </a:ext>
            </a:extLst>
          </p:cNvPr>
          <p:cNvSpPr txBox="1"/>
          <p:nvPr/>
        </p:nvSpPr>
        <p:spPr>
          <a:xfrm>
            <a:off x="6486526" y="1178957"/>
            <a:ext cx="5133975" cy="646331"/>
          </a:xfrm>
          <a:prstGeom prst="rect">
            <a:avLst/>
          </a:prstGeom>
          <a:noFill/>
        </p:spPr>
        <p:txBody>
          <a:bodyPr wrap="square" rtlCol="0">
            <a:spAutoFit/>
          </a:bodyPr>
          <a:lstStyle/>
          <a:p>
            <a:r>
              <a:rPr lang="en-GB" dirty="0"/>
              <a:t>The FASTER the FLOW (Higher Current) the greater the amount of Water passing between the arrows</a:t>
            </a:r>
          </a:p>
        </p:txBody>
      </p:sp>
      <p:sp>
        <p:nvSpPr>
          <p:cNvPr id="22" name="TextBox 21">
            <a:extLst>
              <a:ext uri="{FF2B5EF4-FFF2-40B4-BE49-F238E27FC236}">
                <a16:creationId xmlns:a16="http://schemas.microsoft.com/office/drawing/2014/main" id="{98288D91-A062-42CE-B68B-CA0E57DA4D9F}"/>
              </a:ext>
            </a:extLst>
          </p:cNvPr>
          <p:cNvSpPr txBox="1"/>
          <p:nvPr/>
        </p:nvSpPr>
        <p:spPr>
          <a:xfrm>
            <a:off x="7048500" y="2962959"/>
            <a:ext cx="4010026" cy="369332"/>
          </a:xfrm>
          <a:prstGeom prst="rect">
            <a:avLst/>
          </a:prstGeom>
          <a:noFill/>
        </p:spPr>
        <p:txBody>
          <a:bodyPr wrap="square" rtlCol="0">
            <a:spAutoFit/>
          </a:bodyPr>
          <a:lstStyle/>
          <a:p>
            <a:r>
              <a:rPr lang="en-GB" dirty="0"/>
              <a:t>Let “Q” be the amount of Water (Charge)</a:t>
            </a:r>
          </a:p>
        </p:txBody>
      </p:sp>
      <p:sp>
        <p:nvSpPr>
          <p:cNvPr id="23" name="TextBox 22">
            <a:extLst>
              <a:ext uri="{FF2B5EF4-FFF2-40B4-BE49-F238E27FC236}">
                <a16:creationId xmlns:a16="http://schemas.microsoft.com/office/drawing/2014/main" id="{173C6B0C-759F-401A-AC18-985528977170}"/>
              </a:ext>
            </a:extLst>
          </p:cNvPr>
          <p:cNvSpPr txBox="1"/>
          <p:nvPr/>
        </p:nvSpPr>
        <p:spPr>
          <a:xfrm>
            <a:off x="7048500" y="3267075"/>
            <a:ext cx="4010026" cy="369332"/>
          </a:xfrm>
          <a:prstGeom prst="rect">
            <a:avLst/>
          </a:prstGeom>
          <a:noFill/>
        </p:spPr>
        <p:txBody>
          <a:bodyPr wrap="square" rtlCol="0">
            <a:spAutoFit/>
          </a:bodyPr>
          <a:lstStyle/>
          <a:p>
            <a:r>
              <a:rPr lang="en-GB" dirty="0"/>
              <a:t>Let “I” be the Water Flow Rate (Current)</a:t>
            </a:r>
          </a:p>
        </p:txBody>
      </p:sp>
      <p:sp>
        <p:nvSpPr>
          <p:cNvPr id="24" name="TextBox 23">
            <a:extLst>
              <a:ext uri="{FF2B5EF4-FFF2-40B4-BE49-F238E27FC236}">
                <a16:creationId xmlns:a16="http://schemas.microsoft.com/office/drawing/2014/main" id="{54C5DD8D-8B18-44A4-9F34-7B18E4C2703F}"/>
              </a:ext>
            </a:extLst>
          </p:cNvPr>
          <p:cNvSpPr txBox="1"/>
          <p:nvPr/>
        </p:nvSpPr>
        <p:spPr>
          <a:xfrm>
            <a:off x="7048500" y="3570416"/>
            <a:ext cx="4895850" cy="369332"/>
          </a:xfrm>
          <a:prstGeom prst="rect">
            <a:avLst/>
          </a:prstGeom>
          <a:noFill/>
        </p:spPr>
        <p:txBody>
          <a:bodyPr wrap="square" rtlCol="0">
            <a:spAutoFit/>
          </a:bodyPr>
          <a:lstStyle/>
          <a:p>
            <a:r>
              <a:rPr lang="en-GB" dirty="0"/>
              <a:t>Let “t” be the length of the flow, in Seconds</a:t>
            </a:r>
          </a:p>
        </p:txBody>
      </p:sp>
      <p:pic>
        <p:nvPicPr>
          <p:cNvPr id="13" name="Picture 12">
            <a:extLst>
              <a:ext uri="{FF2B5EF4-FFF2-40B4-BE49-F238E27FC236}">
                <a16:creationId xmlns:a16="http://schemas.microsoft.com/office/drawing/2014/main" id="{22E30FA0-BFD6-4845-805D-8AAA38C60952}"/>
              </a:ext>
            </a:extLst>
          </p:cNvPr>
          <p:cNvPicPr>
            <a:picLocks noChangeAspect="1"/>
          </p:cNvPicPr>
          <p:nvPr/>
        </p:nvPicPr>
        <p:blipFill>
          <a:blip r:embed="rId3"/>
          <a:stretch>
            <a:fillRect/>
          </a:stretch>
        </p:blipFill>
        <p:spPr>
          <a:xfrm>
            <a:off x="843272" y="4797692"/>
            <a:ext cx="4243078" cy="1822183"/>
          </a:xfrm>
          <a:prstGeom prst="rect">
            <a:avLst/>
          </a:prstGeom>
        </p:spPr>
      </p:pic>
    </p:spTree>
    <p:extLst>
      <p:ext uri="{BB962C8B-B14F-4D97-AF65-F5344CB8AC3E}">
        <p14:creationId xmlns:p14="http://schemas.microsoft.com/office/powerpoint/2010/main" val="223073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1+#ppt_w/2"/>
                                          </p:val>
                                        </p:tav>
                                        <p:tav tm="100000">
                                          <p:val>
                                            <p:strVal val="#ppt_x"/>
                                          </p:val>
                                        </p:tav>
                                      </p:tavLst>
                                    </p:anim>
                                    <p:anim calcmode="lin" valueType="num">
                                      <p:cBhvr additive="base">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5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fade">
                                      <p:cBhvr>
                                        <p:cTn id="44" dur="50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2E30FA0-BFD6-4845-805D-8AAA38C60952}"/>
              </a:ext>
            </a:extLst>
          </p:cNvPr>
          <p:cNvPicPr>
            <a:picLocks noChangeAspect="1"/>
          </p:cNvPicPr>
          <p:nvPr/>
        </p:nvPicPr>
        <p:blipFill>
          <a:blip r:embed="rId2"/>
          <a:stretch>
            <a:fillRect/>
          </a:stretch>
        </p:blipFill>
        <p:spPr>
          <a:xfrm>
            <a:off x="10253972" y="111393"/>
            <a:ext cx="1736781" cy="745858"/>
          </a:xfrm>
          <a:prstGeom prst="rect">
            <a:avLst/>
          </a:prstGeom>
        </p:spPr>
      </p:pic>
      <p:sp>
        <p:nvSpPr>
          <p:cNvPr id="14" name="TextBox 13">
            <a:extLst>
              <a:ext uri="{FF2B5EF4-FFF2-40B4-BE49-F238E27FC236}">
                <a16:creationId xmlns:a16="http://schemas.microsoft.com/office/drawing/2014/main" id="{43D1E6F0-AB68-4024-A370-EFF6D47E9A70}"/>
              </a:ext>
            </a:extLst>
          </p:cNvPr>
          <p:cNvSpPr txBox="1"/>
          <p:nvPr/>
        </p:nvSpPr>
        <p:spPr>
          <a:xfrm>
            <a:off x="523874" y="574298"/>
            <a:ext cx="9629775" cy="646331"/>
          </a:xfrm>
          <a:prstGeom prst="rect">
            <a:avLst/>
          </a:prstGeom>
          <a:noFill/>
        </p:spPr>
        <p:txBody>
          <a:bodyPr wrap="square">
            <a:spAutoFit/>
          </a:bodyPr>
          <a:lstStyle/>
          <a:p>
            <a:pPr marR="0" algn="l"/>
            <a:r>
              <a:rPr lang="en-GB" sz="1800" b="0" i="0" u="none" strike="noStrike" baseline="0" dirty="0">
                <a:solidFill>
                  <a:srgbClr val="000000"/>
                </a:solidFill>
                <a:latin typeface="Arial" panose="020B0604020202020204" pitchFamily="34" charset="0"/>
              </a:rPr>
              <a:t>Q. In a particular electrical circuit, 25 A flowed in 10 seconds, what was the charge in Coulombs passing through the circuit?</a:t>
            </a:r>
            <a:endParaRPr lang="en-GB" dirty="0"/>
          </a:p>
        </p:txBody>
      </p:sp>
      <p:pic>
        <p:nvPicPr>
          <p:cNvPr id="7" name="Picture 6">
            <a:extLst>
              <a:ext uri="{FF2B5EF4-FFF2-40B4-BE49-F238E27FC236}">
                <a16:creationId xmlns:a16="http://schemas.microsoft.com/office/drawing/2014/main" id="{E20D3A69-29BC-431D-AADF-C9FC65B59748}"/>
              </a:ext>
            </a:extLst>
          </p:cNvPr>
          <p:cNvPicPr>
            <a:picLocks noChangeAspect="1"/>
          </p:cNvPicPr>
          <p:nvPr/>
        </p:nvPicPr>
        <p:blipFill>
          <a:blip r:embed="rId3"/>
          <a:stretch>
            <a:fillRect/>
          </a:stretch>
        </p:blipFill>
        <p:spPr>
          <a:xfrm>
            <a:off x="1023982" y="1364076"/>
            <a:ext cx="10115793" cy="989968"/>
          </a:xfrm>
          <a:prstGeom prst="rect">
            <a:avLst/>
          </a:prstGeom>
        </p:spPr>
      </p:pic>
      <p:sp>
        <p:nvSpPr>
          <p:cNvPr id="25" name="TextBox 24">
            <a:extLst>
              <a:ext uri="{FF2B5EF4-FFF2-40B4-BE49-F238E27FC236}">
                <a16:creationId xmlns:a16="http://schemas.microsoft.com/office/drawing/2014/main" id="{0B538A39-991C-4659-8746-7187A79BB6B6}"/>
              </a:ext>
            </a:extLst>
          </p:cNvPr>
          <p:cNvSpPr txBox="1"/>
          <p:nvPr/>
        </p:nvSpPr>
        <p:spPr>
          <a:xfrm>
            <a:off x="523874" y="2529435"/>
            <a:ext cx="11382376"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Q. A battery charger is connected to a battery/cell and passes a current of 8 A. If the overall charge transferred to the battery/cell is </a:t>
            </a:r>
            <a:r>
              <a:rPr lang="en-GB" dirty="0">
                <a:solidFill>
                  <a:srgbClr val="000000"/>
                </a:solidFill>
                <a:latin typeface="Arial" panose="020B0604020202020204" pitchFamily="34" charset="0"/>
              </a:rPr>
              <a:t>75</a:t>
            </a:r>
            <a:r>
              <a:rPr lang="en-GB" sz="1800" b="0" i="0" u="none" strike="noStrike" baseline="0" dirty="0">
                <a:solidFill>
                  <a:srgbClr val="000000"/>
                </a:solidFill>
                <a:latin typeface="Arial" panose="020B0604020202020204" pitchFamily="34" charset="0"/>
              </a:rPr>
              <a:t>,000 C, how long was the charger switched on for?</a:t>
            </a:r>
            <a:endParaRPr lang="en-GB" dirty="0"/>
          </a:p>
        </p:txBody>
      </p:sp>
      <p:pic>
        <p:nvPicPr>
          <p:cNvPr id="11" name="Picture 10">
            <a:extLst>
              <a:ext uri="{FF2B5EF4-FFF2-40B4-BE49-F238E27FC236}">
                <a16:creationId xmlns:a16="http://schemas.microsoft.com/office/drawing/2014/main" id="{4576A71A-01BA-4AD6-8F8F-F64E253D0994}"/>
              </a:ext>
            </a:extLst>
          </p:cNvPr>
          <p:cNvPicPr>
            <a:picLocks noChangeAspect="1"/>
          </p:cNvPicPr>
          <p:nvPr/>
        </p:nvPicPr>
        <p:blipFill>
          <a:blip r:embed="rId4"/>
          <a:stretch>
            <a:fillRect/>
          </a:stretch>
        </p:blipFill>
        <p:spPr>
          <a:xfrm>
            <a:off x="689906" y="3357592"/>
            <a:ext cx="10812188" cy="1337271"/>
          </a:xfrm>
          <a:prstGeom prst="rect">
            <a:avLst/>
          </a:prstGeom>
        </p:spPr>
      </p:pic>
      <p:sp>
        <p:nvSpPr>
          <p:cNvPr id="26" name="TextBox 25">
            <a:extLst>
              <a:ext uri="{FF2B5EF4-FFF2-40B4-BE49-F238E27FC236}">
                <a16:creationId xmlns:a16="http://schemas.microsoft.com/office/drawing/2014/main" id="{DFCA7D4B-69AE-487C-A14D-2E25E389FFD1}"/>
              </a:ext>
            </a:extLst>
          </p:cNvPr>
          <p:cNvSpPr txBox="1"/>
          <p:nvPr/>
        </p:nvSpPr>
        <p:spPr>
          <a:xfrm>
            <a:off x="608377" y="4847593"/>
            <a:ext cx="11382376" cy="369332"/>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Q. A circuit passes 400C of charge in 25 seconds, what is the current in the circuit?</a:t>
            </a:r>
            <a:endParaRPr lang="en-GB" dirty="0"/>
          </a:p>
        </p:txBody>
      </p:sp>
      <p:pic>
        <p:nvPicPr>
          <p:cNvPr id="19" name="Picture 18">
            <a:extLst>
              <a:ext uri="{FF2B5EF4-FFF2-40B4-BE49-F238E27FC236}">
                <a16:creationId xmlns:a16="http://schemas.microsoft.com/office/drawing/2014/main" id="{60E6BEF7-8024-4EF4-9C74-351AFB3622BE}"/>
              </a:ext>
            </a:extLst>
          </p:cNvPr>
          <p:cNvPicPr>
            <a:picLocks noChangeAspect="1"/>
          </p:cNvPicPr>
          <p:nvPr/>
        </p:nvPicPr>
        <p:blipFill>
          <a:blip r:embed="rId5"/>
          <a:stretch>
            <a:fillRect/>
          </a:stretch>
        </p:blipFill>
        <p:spPr>
          <a:xfrm>
            <a:off x="2661626" y="5369655"/>
            <a:ext cx="6868748" cy="1339485"/>
          </a:xfrm>
          <a:prstGeom prst="rect">
            <a:avLst/>
          </a:prstGeom>
        </p:spPr>
      </p:pic>
    </p:spTree>
    <p:extLst>
      <p:ext uri="{BB962C8B-B14F-4D97-AF65-F5344CB8AC3E}">
        <p14:creationId xmlns:p14="http://schemas.microsoft.com/office/powerpoint/2010/main" val="379783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randombar(horizontal)">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2AB3EA-877E-495D-934C-C2E6A060BF77}"/>
              </a:ext>
            </a:extLst>
          </p:cNvPr>
          <p:cNvPicPr>
            <a:picLocks noChangeAspect="1"/>
          </p:cNvPicPr>
          <p:nvPr/>
        </p:nvPicPr>
        <p:blipFill>
          <a:blip r:embed="rId2"/>
          <a:stretch>
            <a:fillRect/>
          </a:stretch>
        </p:blipFill>
        <p:spPr>
          <a:xfrm>
            <a:off x="300205" y="200240"/>
            <a:ext cx="4967120" cy="6398924"/>
          </a:xfrm>
          <a:prstGeom prst="rect">
            <a:avLst/>
          </a:prstGeom>
        </p:spPr>
      </p:pic>
      <p:sp>
        <p:nvSpPr>
          <p:cNvPr id="6" name="TextBox 5">
            <a:extLst>
              <a:ext uri="{FF2B5EF4-FFF2-40B4-BE49-F238E27FC236}">
                <a16:creationId xmlns:a16="http://schemas.microsoft.com/office/drawing/2014/main" id="{EB0B1373-CCFC-4401-AD20-A470D96B3110}"/>
              </a:ext>
            </a:extLst>
          </p:cNvPr>
          <p:cNvSpPr txBox="1"/>
          <p:nvPr/>
        </p:nvSpPr>
        <p:spPr>
          <a:xfrm>
            <a:off x="5457825" y="495300"/>
            <a:ext cx="6524625" cy="646331"/>
          </a:xfrm>
          <a:prstGeom prst="rect">
            <a:avLst/>
          </a:prstGeom>
          <a:noFill/>
        </p:spPr>
        <p:txBody>
          <a:bodyPr wrap="square" rtlCol="0">
            <a:spAutoFit/>
          </a:bodyPr>
          <a:lstStyle/>
          <a:p>
            <a:r>
              <a:rPr lang="en-GB" dirty="0"/>
              <a:t>This SERIES CIRCUIT has a 12V power supply, in scientific terms we would say that:</a:t>
            </a:r>
          </a:p>
        </p:txBody>
      </p:sp>
      <p:sp>
        <p:nvSpPr>
          <p:cNvPr id="7" name="TextBox 6">
            <a:extLst>
              <a:ext uri="{FF2B5EF4-FFF2-40B4-BE49-F238E27FC236}">
                <a16:creationId xmlns:a16="http://schemas.microsoft.com/office/drawing/2014/main" id="{105F21E9-C9C4-4800-9799-DBF9B0E2F67C}"/>
              </a:ext>
            </a:extLst>
          </p:cNvPr>
          <p:cNvSpPr txBox="1"/>
          <p:nvPr/>
        </p:nvSpPr>
        <p:spPr>
          <a:xfrm>
            <a:off x="6157912" y="1209675"/>
            <a:ext cx="5124450" cy="369332"/>
          </a:xfrm>
          <a:prstGeom prst="rect">
            <a:avLst/>
          </a:prstGeom>
          <a:noFill/>
        </p:spPr>
        <p:txBody>
          <a:bodyPr wrap="square" rtlCol="0">
            <a:spAutoFit/>
          </a:bodyPr>
          <a:lstStyle/>
          <a:p>
            <a:r>
              <a:rPr lang="en-GB" dirty="0"/>
              <a:t>The POTENTIAL DIFFERENCE in the circuit is 12 VOLTS</a:t>
            </a:r>
          </a:p>
        </p:txBody>
      </p:sp>
      <p:sp>
        <p:nvSpPr>
          <p:cNvPr id="8" name="TextBox 7">
            <a:extLst>
              <a:ext uri="{FF2B5EF4-FFF2-40B4-BE49-F238E27FC236}">
                <a16:creationId xmlns:a16="http://schemas.microsoft.com/office/drawing/2014/main" id="{AA52A6ED-C2E5-46AF-8C4D-00427CB9F14C}"/>
              </a:ext>
            </a:extLst>
          </p:cNvPr>
          <p:cNvSpPr txBox="1"/>
          <p:nvPr/>
        </p:nvSpPr>
        <p:spPr>
          <a:xfrm>
            <a:off x="5362575" y="1771650"/>
            <a:ext cx="6619875" cy="646331"/>
          </a:xfrm>
          <a:prstGeom prst="rect">
            <a:avLst/>
          </a:prstGeom>
          <a:noFill/>
        </p:spPr>
        <p:txBody>
          <a:bodyPr wrap="square" rtlCol="0">
            <a:spAutoFit/>
          </a:bodyPr>
          <a:lstStyle/>
          <a:p>
            <a:r>
              <a:rPr lang="en-GB" dirty="0"/>
              <a:t>It is the POTENTIAL DIFFERENCE that provides the “Driving Force” (Electromotive Force, E.M.F.) to ‘push’ the current around the circuit.</a:t>
            </a:r>
          </a:p>
        </p:txBody>
      </p:sp>
      <p:sp>
        <p:nvSpPr>
          <p:cNvPr id="9" name="TextBox 8">
            <a:extLst>
              <a:ext uri="{FF2B5EF4-FFF2-40B4-BE49-F238E27FC236}">
                <a16:creationId xmlns:a16="http://schemas.microsoft.com/office/drawing/2014/main" id="{AD7730F4-9116-4714-89EB-4BDA51EE4F53}"/>
              </a:ext>
            </a:extLst>
          </p:cNvPr>
          <p:cNvSpPr txBox="1"/>
          <p:nvPr/>
        </p:nvSpPr>
        <p:spPr>
          <a:xfrm>
            <a:off x="5829302" y="2610623"/>
            <a:ext cx="2190750" cy="646331"/>
          </a:xfrm>
          <a:prstGeom prst="rect">
            <a:avLst/>
          </a:prstGeom>
          <a:noFill/>
        </p:spPr>
        <p:txBody>
          <a:bodyPr wrap="square" rtlCol="0">
            <a:spAutoFit/>
          </a:bodyPr>
          <a:lstStyle/>
          <a:p>
            <a:pPr algn="ctr"/>
            <a:r>
              <a:rPr lang="en-GB" dirty="0"/>
              <a:t>GREATER POTENTIAL DIFFERENCE </a:t>
            </a:r>
          </a:p>
        </p:txBody>
      </p:sp>
      <p:sp>
        <p:nvSpPr>
          <p:cNvPr id="10" name="TextBox 9">
            <a:extLst>
              <a:ext uri="{FF2B5EF4-FFF2-40B4-BE49-F238E27FC236}">
                <a16:creationId xmlns:a16="http://schemas.microsoft.com/office/drawing/2014/main" id="{94FF1C76-F598-4404-BA1F-7818709C5165}"/>
              </a:ext>
            </a:extLst>
          </p:cNvPr>
          <p:cNvSpPr txBox="1"/>
          <p:nvPr/>
        </p:nvSpPr>
        <p:spPr>
          <a:xfrm>
            <a:off x="9091612" y="2610623"/>
            <a:ext cx="2190750" cy="646331"/>
          </a:xfrm>
          <a:prstGeom prst="rect">
            <a:avLst/>
          </a:prstGeom>
          <a:noFill/>
        </p:spPr>
        <p:txBody>
          <a:bodyPr wrap="square" rtlCol="0">
            <a:spAutoFit/>
          </a:bodyPr>
          <a:lstStyle/>
          <a:p>
            <a:pPr algn="ctr"/>
            <a:r>
              <a:rPr lang="en-GB" dirty="0"/>
              <a:t>GREATER DRIVING FORCE</a:t>
            </a:r>
          </a:p>
        </p:txBody>
      </p:sp>
      <p:sp>
        <p:nvSpPr>
          <p:cNvPr id="11" name="Arrow: Right 10">
            <a:extLst>
              <a:ext uri="{FF2B5EF4-FFF2-40B4-BE49-F238E27FC236}">
                <a16:creationId xmlns:a16="http://schemas.microsoft.com/office/drawing/2014/main" id="{9BD903CC-8744-4C1F-9B2A-1FDF127F22E7}"/>
              </a:ext>
            </a:extLst>
          </p:cNvPr>
          <p:cNvSpPr/>
          <p:nvPr/>
        </p:nvSpPr>
        <p:spPr>
          <a:xfrm>
            <a:off x="8201029" y="2743288"/>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2CE03A28-19E1-478E-B3FF-C1B4CBF60769}"/>
              </a:ext>
            </a:extLst>
          </p:cNvPr>
          <p:cNvSpPr txBox="1"/>
          <p:nvPr/>
        </p:nvSpPr>
        <p:spPr>
          <a:xfrm>
            <a:off x="4305300" y="4324350"/>
            <a:ext cx="7677150" cy="646331"/>
          </a:xfrm>
          <a:prstGeom prst="rect">
            <a:avLst/>
          </a:prstGeom>
          <a:noFill/>
        </p:spPr>
        <p:txBody>
          <a:bodyPr wrap="square" rtlCol="0">
            <a:spAutoFit/>
          </a:bodyPr>
          <a:lstStyle/>
          <a:p>
            <a:r>
              <a:rPr lang="en-GB" dirty="0"/>
              <a:t>The Potential Difference is SHARED across EACH component in the circuit, so the more components you add in series, the lower the PD will be for each of them.</a:t>
            </a:r>
          </a:p>
        </p:txBody>
      </p:sp>
      <p:sp>
        <p:nvSpPr>
          <p:cNvPr id="13" name="TextBox 12">
            <a:extLst>
              <a:ext uri="{FF2B5EF4-FFF2-40B4-BE49-F238E27FC236}">
                <a16:creationId xmlns:a16="http://schemas.microsoft.com/office/drawing/2014/main" id="{063D5C78-D931-4C9C-8826-6C55A3EC0D70}"/>
              </a:ext>
            </a:extLst>
          </p:cNvPr>
          <p:cNvSpPr txBox="1"/>
          <p:nvPr/>
        </p:nvSpPr>
        <p:spPr>
          <a:xfrm>
            <a:off x="4305300" y="5050392"/>
            <a:ext cx="7677150" cy="923330"/>
          </a:xfrm>
          <a:prstGeom prst="rect">
            <a:avLst/>
          </a:prstGeom>
          <a:noFill/>
        </p:spPr>
        <p:txBody>
          <a:bodyPr wrap="square" rtlCol="0">
            <a:spAutoFit/>
          </a:bodyPr>
          <a:lstStyle/>
          <a:p>
            <a:r>
              <a:rPr lang="en-GB" dirty="0"/>
              <a:t>In the example shown, there is only one component (the filament bulb) so it will feel the FULL PD of 12V (we disregard the ammeter, and the voltmeter is connected in parallel).</a:t>
            </a:r>
          </a:p>
        </p:txBody>
      </p:sp>
    </p:spTree>
    <p:extLst>
      <p:ext uri="{BB962C8B-B14F-4D97-AF65-F5344CB8AC3E}">
        <p14:creationId xmlns:p14="http://schemas.microsoft.com/office/powerpoint/2010/main" val="86155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vertical)">
                                      <p:cBhvr>
                                        <p:cTn id="22" dur="500"/>
                                        <p:tgtEl>
                                          <p:spTgt spid="9"/>
                                        </p:tgtEl>
                                      </p:cBhvr>
                                    </p:animEffect>
                                  </p:childTnLst>
                                </p:cTn>
                              </p:par>
                              <p:par>
                                <p:cTn id="23" presetID="14" presetClass="entr" presetSubtype="5"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vertical)">
                                      <p:cBhvr>
                                        <p:cTn id="25" dur="500"/>
                                        <p:tgtEl>
                                          <p:spTgt spid="10"/>
                                        </p:tgtEl>
                                      </p:cBhvr>
                                    </p:animEffect>
                                  </p:childTnLst>
                                </p:cTn>
                              </p:par>
                              <p:par>
                                <p:cTn id="26" presetID="14" presetClass="entr" presetSubtype="5"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5"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randombar(vertical)">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5"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randombar(vertical)">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7324725" y="495300"/>
            <a:ext cx="4657725" cy="646331"/>
          </a:xfrm>
          <a:prstGeom prst="rect">
            <a:avLst/>
          </a:prstGeom>
          <a:noFill/>
        </p:spPr>
        <p:txBody>
          <a:bodyPr wrap="square" rtlCol="0">
            <a:spAutoFit/>
          </a:bodyPr>
          <a:lstStyle/>
          <a:p>
            <a:r>
              <a:rPr lang="en-GB" dirty="0"/>
              <a:t>Q. What would be the PD across each of the filament bulbs if they were identical?</a:t>
            </a:r>
          </a:p>
        </p:txBody>
      </p:sp>
      <p:pic>
        <p:nvPicPr>
          <p:cNvPr id="3" name="Picture 2">
            <a:extLst>
              <a:ext uri="{FF2B5EF4-FFF2-40B4-BE49-F238E27FC236}">
                <a16:creationId xmlns:a16="http://schemas.microsoft.com/office/drawing/2014/main" id="{29BF854B-F0E7-4C56-B3C0-160515D9E416}"/>
              </a:ext>
            </a:extLst>
          </p:cNvPr>
          <p:cNvPicPr>
            <a:picLocks noChangeAspect="1"/>
          </p:cNvPicPr>
          <p:nvPr/>
        </p:nvPicPr>
        <p:blipFill>
          <a:blip r:embed="rId2"/>
          <a:stretch>
            <a:fillRect/>
          </a:stretch>
        </p:blipFill>
        <p:spPr>
          <a:xfrm>
            <a:off x="114300" y="1"/>
            <a:ext cx="6645953" cy="4653404"/>
          </a:xfrm>
          <a:prstGeom prst="rect">
            <a:avLst/>
          </a:prstGeom>
        </p:spPr>
      </p:pic>
      <p:pic>
        <p:nvPicPr>
          <p:cNvPr id="14" name="Picture 13">
            <a:extLst>
              <a:ext uri="{FF2B5EF4-FFF2-40B4-BE49-F238E27FC236}">
                <a16:creationId xmlns:a16="http://schemas.microsoft.com/office/drawing/2014/main" id="{351AB9A1-22D0-4280-AEA6-6995B0E69FC4}"/>
              </a:ext>
            </a:extLst>
          </p:cNvPr>
          <p:cNvPicPr>
            <a:picLocks noChangeAspect="1"/>
          </p:cNvPicPr>
          <p:nvPr/>
        </p:nvPicPr>
        <p:blipFill>
          <a:blip r:embed="rId3"/>
          <a:stretch>
            <a:fillRect/>
          </a:stretch>
        </p:blipFill>
        <p:spPr>
          <a:xfrm>
            <a:off x="1386015" y="4133952"/>
            <a:ext cx="3471735" cy="519453"/>
          </a:xfrm>
          <a:prstGeom prst="rect">
            <a:avLst/>
          </a:prstGeom>
        </p:spPr>
      </p:pic>
      <p:sp>
        <p:nvSpPr>
          <p:cNvPr id="16" name="TextBox 15">
            <a:extLst>
              <a:ext uri="{FF2B5EF4-FFF2-40B4-BE49-F238E27FC236}">
                <a16:creationId xmlns:a16="http://schemas.microsoft.com/office/drawing/2014/main" id="{195899CC-EBE6-48C3-A318-3EEBBEADACDD}"/>
              </a:ext>
            </a:extLst>
          </p:cNvPr>
          <p:cNvSpPr txBox="1"/>
          <p:nvPr/>
        </p:nvSpPr>
        <p:spPr>
          <a:xfrm>
            <a:off x="7324725" y="1418630"/>
            <a:ext cx="4657725" cy="646331"/>
          </a:xfrm>
          <a:prstGeom prst="rect">
            <a:avLst/>
          </a:prstGeom>
          <a:noFill/>
        </p:spPr>
        <p:txBody>
          <a:bodyPr wrap="square" rtlCol="0">
            <a:spAutoFit/>
          </a:bodyPr>
          <a:lstStyle/>
          <a:p>
            <a:r>
              <a:rPr lang="en-GB" dirty="0"/>
              <a:t>A. PD is shared equally if they were identical, so the answer is 6V.</a:t>
            </a:r>
          </a:p>
        </p:txBody>
      </p:sp>
      <p:sp>
        <p:nvSpPr>
          <p:cNvPr id="17" name="TextBox 16">
            <a:extLst>
              <a:ext uri="{FF2B5EF4-FFF2-40B4-BE49-F238E27FC236}">
                <a16:creationId xmlns:a16="http://schemas.microsoft.com/office/drawing/2014/main" id="{6EF93157-D0B9-47BA-8790-D06733740E6F}"/>
              </a:ext>
            </a:extLst>
          </p:cNvPr>
          <p:cNvSpPr txBox="1"/>
          <p:nvPr/>
        </p:nvSpPr>
        <p:spPr>
          <a:xfrm>
            <a:off x="7324724" y="2515123"/>
            <a:ext cx="4657725" cy="646331"/>
          </a:xfrm>
          <a:prstGeom prst="rect">
            <a:avLst/>
          </a:prstGeom>
          <a:noFill/>
        </p:spPr>
        <p:txBody>
          <a:bodyPr wrap="square" rtlCol="0">
            <a:spAutoFit/>
          </a:bodyPr>
          <a:lstStyle/>
          <a:p>
            <a:r>
              <a:rPr lang="en-GB" dirty="0"/>
              <a:t>If the components are not identical, the share of PD for each will vary.</a:t>
            </a:r>
          </a:p>
        </p:txBody>
      </p:sp>
      <p:sp>
        <p:nvSpPr>
          <p:cNvPr id="18" name="TextBox 17">
            <a:extLst>
              <a:ext uri="{FF2B5EF4-FFF2-40B4-BE49-F238E27FC236}">
                <a16:creationId xmlns:a16="http://schemas.microsoft.com/office/drawing/2014/main" id="{C7E51715-2B92-44AB-9B64-08849A793155}"/>
              </a:ext>
            </a:extLst>
          </p:cNvPr>
          <p:cNvSpPr txBox="1"/>
          <p:nvPr/>
        </p:nvSpPr>
        <p:spPr>
          <a:xfrm>
            <a:off x="6095999" y="3389499"/>
            <a:ext cx="5886450" cy="646331"/>
          </a:xfrm>
          <a:prstGeom prst="rect">
            <a:avLst/>
          </a:prstGeom>
          <a:noFill/>
        </p:spPr>
        <p:txBody>
          <a:bodyPr wrap="square" rtlCol="0">
            <a:spAutoFit/>
          </a:bodyPr>
          <a:lstStyle/>
          <a:p>
            <a:r>
              <a:rPr lang="en-GB" dirty="0"/>
              <a:t>However, all of the PD is shared so that the sum total across each component equals the value of the source PD:</a:t>
            </a:r>
          </a:p>
        </p:txBody>
      </p:sp>
      <p:pic>
        <p:nvPicPr>
          <p:cNvPr id="20" name="Picture 19">
            <a:extLst>
              <a:ext uri="{FF2B5EF4-FFF2-40B4-BE49-F238E27FC236}">
                <a16:creationId xmlns:a16="http://schemas.microsoft.com/office/drawing/2014/main" id="{D99B5C2E-0166-4689-926C-3E527B63D92B}"/>
              </a:ext>
            </a:extLst>
          </p:cNvPr>
          <p:cNvPicPr>
            <a:picLocks noChangeAspect="1"/>
          </p:cNvPicPr>
          <p:nvPr/>
        </p:nvPicPr>
        <p:blipFill>
          <a:blip r:embed="rId4"/>
          <a:stretch>
            <a:fillRect/>
          </a:stretch>
        </p:blipFill>
        <p:spPr>
          <a:xfrm>
            <a:off x="609600" y="4881450"/>
            <a:ext cx="10906125" cy="1380306"/>
          </a:xfrm>
          <a:prstGeom prst="rect">
            <a:avLst/>
          </a:prstGeom>
        </p:spPr>
      </p:pic>
    </p:spTree>
    <p:extLst>
      <p:ext uri="{BB962C8B-B14F-4D97-AF65-F5344CB8AC3E}">
        <p14:creationId xmlns:p14="http://schemas.microsoft.com/office/powerpoint/2010/main" val="211881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vertical)">
                                      <p:cBhvr>
                                        <p:cTn id="12" dur="500"/>
                                        <p:tgtEl>
                                          <p:spTgt spid="16"/>
                                        </p:tgtEl>
                                      </p:cBhvr>
                                    </p:animEffect>
                                  </p:childTnLst>
                                </p:cTn>
                              </p:par>
                            </p:childTnLst>
                          </p:cTn>
                        </p:par>
                        <p:par>
                          <p:cTn id="13" fill="hold">
                            <p:stCondLst>
                              <p:cond delay="500"/>
                            </p:stCondLst>
                            <p:childTnLst>
                              <p:par>
                                <p:cTn id="14" presetID="42" presetClass="exit" presetSubtype="0" fill="hold" nodeType="afterEffect">
                                  <p:stCondLst>
                                    <p:cond delay="1000"/>
                                  </p:stCondLst>
                                  <p:childTnLst>
                                    <p:animEffect transition="out" filter="fade">
                                      <p:cBhvr>
                                        <p:cTn id="15" dur="1000"/>
                                        <p:tgtEl>
                                          <p:spTgt spid="14"/>
                                        </p:tgtEl>
                                      </p:cBhvr>
                                    </p:animEffect>
                                    <p:anim calcmode="lin" valueType="num">
                                      <p:cBhvr>
                                        <p:cTn id="16" dur="1000"/>
                                        <p:tgtEl>
                                          <p:spTgt spid="14"/>
                                        </p:tgtEl>
                                        <p:attrNameLst>
                                          <p:attrName>ppt_x</p:attrName>
                                        </p:attrNameLst>
                                      </p:cBhvr>
                                      <p:tavLst>
                                        <p:tav tm="0">
                                          <p:val>
                                            <p:strVal val="ppt_x"/>
                                          </p:val>
                                        </p:tav>
                                        <p:tav tm="100000">
                                          <p:val>
                                            <p:strVal val="ppt_x"/>
                                          </p:val>
                                        </p:tav>
                                      </p:tavLst>
                                    </p:anim>
                                    <p:anim calcmode="lin" valueType="num">
                                      <p:cBhvr>
                                        <p:cTn id="17" dur="1000"/>
                                        <p:tgtEl>
                                          <p:spTgt spid="14"/>
                                        </p:tgtEl>
                                        <p:attrNameLst>
                                          <p:attrName>ppt_y</p:attrName>
                                        </p:attrNameLst>
                                      </p:cBhvr>
                                      <p:tavLst>
                                        <p:tav tm="0">
                                          <p:val>
                                            <p:strVal val="ppt_y"/>
                                          </p:val>
                                        </p:tav>
                                        <p:tav tm="100000">
                                          <p:val>
                                            <p:strVal val="ppt_y+.1"/>
                                          </p:val>
                                        </p:tav>
                                      </p:tavLst>
                                    </p:anim>
                                    <p:set>
                                      <p:cBhvr>
                                        <p:cTn id="18" dur="1" fill="hold">
                                          <p:stCondLst>
                                            <p:cond delay="999"/>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4" presetClass="entr" presetSubtype="5"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randombar(vertical)">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5"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randombar(vertical)">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7877176" y="247650"/>
            <a:ext cx="2924174" cy="369332"/>
          </a:xfrm>
          <a:prstGeom prst="rect">
            <a:avLst/>
          </a:prstGeom>
          <a:noFill/>
        </p:spPr>
        <p:txBody>
          <a:bodyPr wrap="square" rtlCol="0">
            <a:spAutoFit/>
          </a:bodyPr>
          <a:lstStyle/>
          <a:p>
            <a:r>
              <a:rPr lang="en-GB" dirty="0"/>
              <a:t>CURRENT IN SERIES CIRCUITS</a:t>
            </a:r>
          </a:p>
        </p:txBody>
      </p:sp>
      <p:pic>
        <p:nvPicPr>
          <p:cNvPr id="3" name="Picture 2">
            <a:extLst>
              <a:ext uri="{FF2B5EF4-FFF2-40B4-BE49-F238E27FC236}">
                <a16:creationId xmlns:a16="http://schemas.microsoft.com/office/drawing/2014/main" id="{29BF854B-F0E7-4C56-B3C0-160515D9E416}"/>
              </a:ext>
            </a:extLst>
          </p:cNvPr>
          <p:cNvPicPr>
            <a:picLocks noChangeAspect="1"/>
          </p:cNvPicPr>
          <p:nvPr/>
        </p:nvPicPr>
        <p:blipFill>
          <a:blip r:embed="rId2"/>
          <a:stretch>
            <a:fillRect/>
          </a:stretch>
        </p:blipFill>
        <p:spPr>
          <a:xfrm>
            <a:off x="114300" y="1"/>
            <a:ext cx="6645953" cy="4653404"/>
          </a:xfrm>
          <a:prstGeom prst="rect">
            <a:avLst/>
          </a:prstGeom>
        </p:spPr>
      </p:pic>
      <p:pic>
        <p:nvPicPr>
          <p:cNvPr id="14" name="Picture 13">
            <a:extLst>
              <a:ext uri="{FF2B5EF4-FFF2-40B4-BE49-F238E27FC236}">
                <a16:creationId xmlns:a16="http://schemas.microsoft.com/office/drawing/2014/main" id="{351AB9A1-22D0-4280-AEA6-6995B0E69FC4}"/>
              </a:ext>
            </a:extLst>
          </p:cNvPr>
          <p:cNvPicPr>
            <a:picLocks noChangeAspect="1"/>
          </p:cNvPicPr>
          <p:nvPr/>
        </p:nvPicPr>
        <p:blipFill>
          <a:blip r:embed="rId3"/>
          <a:stretch>
            <a:fillRect/>
          </a:stretch>
        </p:blipFill>
        <p:spPr>
          <a:xfrm>
            <a:off x="1386015" y="4133952"/>
            <a:ext cx="3471735" cy="519453"/>
          </a:xfrm>
          <a:prstGeom prst="rect">
            <a:avLst/>
          </a:prstGeom>
        </p:spPr>
      </p:pic>
      <p:sp>
        <p:nvSpPr>
          <p:cNvPr id="10" name="TextBox 9">
            <a:extLst>
              <a:ext uri="{FF2B5EF4-FFF2-40B4-BE49-F238E27FC236}">
                <a16:creationId xmlns:a16="http://schemas.microsoft.com/office/drawing/2014/main" id="{8250E833-549F-40D5-9C6E-293974FCF128}"/>
              </a:ext>
            </a:extLst>
          </p:cNvPr>
          <p:cNvSpPr txBox="1"/>
          <p:nvPr/>
        </p:nvSpPr>
        <p:spPr>
          <a:xfrm>
            <a:off x="7159286" y="813911"/>
            <a:ext cx="4359953" cy="1200329"/>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In series circuits, the value of the current flowing through ALL components is the SAME, and EQUAL to the current flow in ALL parts of the circuit.</a:t>
            </a:r>
            <a:endParaRPr lang="en-GB" dirty="0"/>
          </a:p>
        </p:txBody>
      </p:sp>
      <p:sp>
        <p:nvSpPr>
          <p:cNvPr id="11" name="TextBox 10">
            <a:extLst>
              <a:ext uri="{FF2B5EF4-FFF2-40B4-BE49-F238E27FC236}">
                <a16:creationId xmlns:a16="http://schemas.microsoft.com/office/drawing/2014/main" id="{F3ECAF33-5767-48FB-ADCF-A35A450BAA26}"/>
              </a:ext>
            </a:extLst>
          </p:cNvPr>
          <p:cNvSpPr txBox="1"/>
          <p:nvPr/>
        </p:nvSpPr>
        <p:spPr>
          <a:xfrm>
            <a:off x="7159285" y="2211169"/>
            <a:ext cx="4359953"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The ammeter here shows 2A flowing around the circuit, so the current passing through EACH filament lamp is 2A</a:t>
            </a:r>
            <a:endParaRPr lang="en-GB" dirty="0"/>
          </a:p>
        </p:txBody>
      </p:sp>
      <p:pic>
        <p:nvPicPr>
          <p:cNvPr id="5" name="Picture 4">
            <a:extLst>
              <a:ext uri="{FF2B5EF4-FFF2-40B4-BE49-F238E27FC236}">
                <a16:creationId xmlns:a16="http://schemas.microsoft.com/office/drawing/2014/main" id="{CED1FF1E-8E33-4D72-BAFF-0A636E286713}"/>
              </a:ext>
            </a:extLst>
          </p:cNvPr>
          <p:cNvPicPr>
            <a:picLocks noChangeAspect="1"/>
          </p:cNvPicPr>
          <p:nvPr/>
        </p:nvPicPr>
        <p:blipFill>
          <a:blip r:embed="rId4"/>
          <a:stretch>
            <a:fillRect/>
          </a:stretch>
        </p:blipFill>
        <p:spPr>
          <a:xfrm>
            <a:off x="826115" y="4866636"/>
            <a:ext cx="10175151" cy="1457963"/>
          </a:xfrm>
          <a:prstGeom prst="rect">
            <a:avLst/>
          </a:prstGeom>
        </p:spPr>
      </p:pic>
    </p:spTree>
    <p:extLst>
      <p:ext uri="{BB962C8B-B14F-4D97-AF65-F5344CB8AC3E}">
        <p14:creationId xmlns:p14="http://schemas.microsoft.com/office/powerpoint/2010/main" val="850726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B0B1373-CCFC-4401-AD20-A470D96B3110}"/>
              </a:ext>
            </a:extLst>
          </p:cNvPr>
          <p:cNvSpPr txBox="1"/>
          <p:nvPr/>
        </p:nvSpPr>
        <p:spPr>
          <a:xfrm>
            <a:off x="7877175" y="247650"/>
            <a:ext cx="3219449" cy="369332"/>
          </a:xfrm>
          <a:prstGeom prst="rect">
            <a:avLst/>
          </a:prstGeom>
          <a:noFill/>
        </p:spPr>
        <p:txBody>
          <a:bodyPr wrap="square" rtlCol="0">
            <a:spAutoFit/>
          </a:bodyPr>
          <a:lstStyle/>
          <a:p>
            <a:r>
              <a:rPr lang="en-GB" dirty="0"/>
              <a:t>RESISTANCE IN SERIES CIRCUITS</a:t>
            </a:r>
          </a:p>
        </p:txBody>
      </p:sp>
      <p:pic>
        <p:nvPicPr>
          <p:cNvPr id="4" name="Picture 3">
            <a:extLst>
              <a:ext uri="{FF2B5EF4-FFF2-40B4-BE49-F238E27FC236}">
                <a16:creationId xmlns:a16="http://schemas.microsoft.com/office/drawing/2014/main" id="{AD1D2012-8554-4F31-BEBC-7213062DABC3}"/>
              </a:ext>
            </a:extLst>
          </p:cNvPr>
          <p:cNvPicPr>
            <a:picLocks noChangeAspect="1"/>
          </p:cNvPicPr>
          <p:nvPr/>
        </p:nvPicPr>
        <p:blipFill>
          <a:blip r:embed="rId2"/>
          <a:stretch>
            <a:fillRect/>
          </a:stretch>
        </p:blipFill>
        <p:spPr>
          <a:xfrm>
            <a:off x="238449" y="52609"/>
            <a:ext cx="6686225" cy="4567696"/>
          </a:xfrm>
          <a:prstGeom prst="rect">
            <a:avLst/>
          </a:prstGeom>
        </p:spPr>
      </p:pic>
      <p:pic>
        <p:nvPicPr>
          <p:cNvPr id="8" name="Picture 7">
            <a:extLst>
              <a:ext uri="{FF2B5EF4-FFF2-40B4-BE49-F238E27FC236}">
                <a16:creationId xmlns:a16="http://schemas.microsoft.com/office/drawing/2014/main" id="{C1356936-0DEF-4F9F-9387-DD465A688345}"/>
              </a:ext>
            </a:extLst>
          </p:cNvPr>
          <p:cNvPicPr>
            <a:picLocks noChangeAspect="1"/>
          </p:cNvPicPr>
          <p:nvPr/>
        </p:nvPicPr>
        <p:blipFill>
          <a:blip r:embed="rId3"/>
          <a:stretch>
            <a:fillRect/>
          </a:stretch>
        </p:blipFill>
        <p:spPr>
          <a:xfrm>
            <a:off x="509882" y="5219061"/>
            <a:ext cx="11053468" cy="1448805"/>
          </a:xfrm>
          <a:prstGeom prst="rect">
            <a:avLst/>
          </a:prstGeom>
        </p:spPr>
      </p:pic>
      <p:sp>
        <p:nvSpPr>
          <p:cNvPr id="13" name="TextBox 12">
            <a:extLst>
              <a:ext uri="{FF2B5EF4-FFF2-40B4-BE49-F238E27FC236}">
                <a16:creationId xmlns:a16="http://schemas.microsoft.com/office/drawing/2014/main" id="{57AAF6D9-2CF5-4C31-B30E-1BE12D968B90}"/>
              </a:ext>
            </a:extLst>
          </p:cNvPr>
          <p:cNvSpPr txBox="1"/>
          <p:nvPr/>
        </p:nvSpPr>
        <p:spPr>
          <a:xfrm>
            <a:off x="6924674" y="738485"/>
            <a:ext cx="5028877" cy="923330"/>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In a series circuit the total resistance is the sum of all of the resistances of the individual components making up the circuit.</a:t>
            </a:r>
            <a:endParaRPr lang="en-GB" dirty="0"/>
          </a:p>
        </p:txBody>
      </p:sp>
      <p:sp>
        <p:nvSpPr>
          <p:cNvPr id="15" name="TextBox 14">
            <a:extLst>
              <a:ext uri="{FF2B5EF4-FFF2-40B4-BE49-F238E27FC236}">
                <a16:creationId xmlns:a16="http://schemas.microsoft.com/office/drawing/2014/main" id="{906D519E-F686-4584-B705-34C83CCC3C8B}"/>
              </a:ext>
            </a:extLst>
          </p:cNvPr>
          <p:cNvSpPr txBox="1"/>
          <p:nvPr/>
        </p:nvSpPr>
        <p:spPr>
          <a:xfrm>
            <a:off x="6924674" y="1860207"/>
            <a:ext cx="5028877" cy="646331"/>
          </a:xfrm>
          <a:prstGeom prst="rect">
            <a:avLst/>
          </a:prstGeom>
          <a:noFill/>
        </p:spPr>
        <p:txBody>
          <a:bodyPr wrap="square">
            <a:spAutoFit/>
          </a:bodyPr>
          <a:lstStyle/>
          <a:p>
            <a:r>
              <a:rPr lang="en-GB" sz="1800" b="0" i="0" u="none" strike="noStrike" baseline="0" dirty="0">
                <a:solidFill>
                  <a:srgbClr val="000000"/>
                </a:solidFill>
                <a:latin typeface="Arial" panose="020B0604020202020204" pitchFamily="34" charset="0"/>
              </a:rPr>
              <a:t>This is fairly straightforward, and we measure the resistance of a circuit from OHMS LAW:</a:t>
            </a:r>
            <a:endParaRPr lang="en-GB" dirty="0"/>
          </a:p>
        </p:txBody>
      </p:sp>
      <p:pic>
        <p:nvPicPr>
          <p:cNvPr id="16" name="Picture 15">
            <a:extLst>
              <a:ext uri="{FF2B5EF4-FFF2-40B4-BE49-F238E27FC236}">
                <a16:creationId xmlns:a16="http://schemas.microsoft.com/office/drawing/2014/main" id="{6E9DF288-D82F-4D25-91B3-BEA860EDEC97}"/>
              </a:ext>
            </a:extLst>
          </p:cNvPr>
          <p:cNvPicPr>
            <a:picLocks noChangeAspect="1"/>
          </p:cNvPicPr>
          <p:nvPr/>
        </p:nvPicPr>
        <p:blipFill>
          <a:blip r:embed="rId4"/>
          <a:stretch>
            <a:fillRect/>
          </a:stretch>
        </p:blipFill>
        <p:spPr>
          <a:xfrm>
            <a:off x="7312653" y="2506538"/>
            <a:ext cx="3852852" cy="1321296"/>
          </a:xfrm>
          <a:prstGeom prst="rect">
            <a:avLst/>
          </a:prstGeom>
        </p:spPr>
      </p:pic>
      <p:pic>
        <p:nvPicPr>
          <p:cNvPr id="18" name="Picture 17">
            <a:extLst>
              <a:ext uri="{FF2B5EF4-FFF2-40B4-BE49-F238E27FC236}">
                <a16:creationId xmlns:a16="http://schemas.microsoft.com/office/drawing/2014/main" id="{C3B8B0E9-BC22-4592-BC33-BF10BFAEAF9B}"/>
              </a:ext>
            </a:extLst>
          </p:cNvPr>
          <p:cNvPicPr>
            <a:picLocks noChangeAspect="1"/>
          </p:cNvPicPr>
          <p:nvPr/>
        </p:nvPicPr>
        <p:blipFill>
          <a:blip r:embed="rId5"/>
          <a:stretch>
            <a:fillRect/>
          </a:stretch>
        </p:blipFill>
        <p:spPr>
          <a:xfrm>
            <a:off x="7994768" y="3897765"/>
            <a:ext cx="2488621" cy="811082"/>
          </a:xfrm>
          <a:prstGeom prst="rect">
            <a:avLst/>
          </a:prstGeom>
        </p:spPr>
      </p:pic>
    </p:spTree>
    <p:extLst>
      <p:ext uri="{BB962C8B-B14F-4D97-AF65-F5344CB8AC3E}">
        <p14:creationId xmlns:p14="http://schemas.microsoft.com/office/powerpoint/2010/main" val="989169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803</Words>
  <Application>Microsoft Office PowerPoint</Application>
  <PresentationFormat>Widescreen</PresentationFormat>
  <Paragraphs>47</Paragraphs>
  <Slides>16</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Electricity – Series Circuits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Electricity – Series Circuits</dc:title>
  <dc:creator>Martyn J Cox</dc:creator>
  <cp:lastModifiedBy>Martyn J Cox</cp:lastModifiedBy>
  <cp:revision>19</cp:revision>
  <dcterms:created xsi:type="dcterms:W3CDTF">2021-03-13T14:26:39Z</dcterms:created>
  <dcterms:modified xsi:type="dcterms:W3CDTF">2021-03-13T16:46:16Z</dcterms:modified>
</cp:coreProperties>
</file>