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6" r:id="rId6"/>
    <p:sldId id="258" r:id="rId7"/>
    <p:sldId id="259" r:id="rId8"/>
    <p:sldId id="257" r:id="rId9"/>
    <p:sldId id="261" r:id="rId10"/>
    <p:sldId id="262" r:id="rId11"/>
    <p:sldId id="263" r:id="rId12"/>
    <p:sldId id="264" r:id="rId13"/>
    <p:sldId id="265" r:id="rId14"/>
    <p:sldId id="260" r:id="rId15"/>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18151780" val="1030" rev64="64" revOS="4"/>
      <pr:smFileRevision xmlns:pr="smNativeData" xmlns="smNativeData" dt="1618151780" val="101"/>
      <pr:guideOptions xmlns:pr="smNativeData" xmlns="smNativeData" dt="1618151780"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52" d="100"/>
          <a:sy n="52" d="100"/>
        </p:scale>
        <p:origin x="379" y="487"/>
      </p:cViewPr>
      <p:guideLst x="0" y="0">
        <p:guide orient="horz" pos="2160"/>
        <p:guide pos="3840"/>
      </p:guideLst>
    </p:cSldViewPr>
  </p:slideViewPr>
  <p:outlineViewPr>
    <p:cViewPr>
      <p:scale>
        <a:sx n="33" d="100"/>
        <a:sy n="33" d="100"/>
      </p:scale>
      <p:origin x="0" y="0"/>
    </p:cViewPr>
  </p:outlineViewPr>
  <p:sorterViewPr>
    <p:cViewPr>
      <p:scale>
        <a:sx n="18" d="100"/>
        <a:sy n="18" d="100"/>
      </p:scale>
      <p:origin x="0" y="0"/>
    </p:cViewPr>
  </p:sorterViewPr>
  <p:notesViewPr>
    <p:cSldViewPr snapToObjects="1" showGuides="1">
      <p:cViewPr>
        <p:scale>
          <a:sx n="52" d="100"/>
          <a:sy n="52" d="100"/>
        </p:scale>
        <p:origin x="379" y="487"/>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Title slide">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MAAAABQAAAAAAAAAAAD//wAAAQAAAP//AAAB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MAAAABQAAAAAAAAAAAD//wAAAQAAAP//AAAB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EFF8-B6B7-DD19-F930-404CA17E0F15}"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A6F0-BEB7-DD50-F930-4805E87E0F1D}" type="slidenum">
              <a:t/>
            </a:fld>
          </a:p>
        </p:txBody>
      </p:sp>
    </p:spTree>
  </p:cSld>
  <p:clrMapOvr>
    <a:masterClrMapping/>
  </p:clrMapOvr>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ZAlz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MAAAABQAAAAAAAAAAAD//wAAAQAAAP//AAAB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E2A1-EFB7-DD14-F930-1941AC7E0F4C}"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E38D-C3B7-DD15-F930-3540AD7E0F60}" type="slidenum">
              <a:t/>
            </a:fld>
          </a:p>
        </p:txBody>
      </p:sp>
    </p:spTree>
  </p:cSld>
  <p:clrMapOvr>
    <a:masterClrMapping/>
  </p:clrMapOvr>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MAAAABQAAAAAAAAAAAD//wAAAQAAAP//AAAB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ZAlzYB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MAAAABQAAAAAAAAAAAD//wAAAQAAAP//AAAB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A8FE-B0B7-DD5E-F930-460BE67E0F13}"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A431-7FB7-DD52-F930-8907EA7E0FDC}" type="slidenum">
              <a:t/>
            </a:fld>
          </a:p>
        </p:txBody>
      </p:sp>
    </p:spTree>
  </p:cSld>
  <p:clrMapOvr>
    <a:masterClrMapping/>
  </p:clrMapOvr>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MAAAABQAAAAAAAAAAAD//wAAAQAAAP//AAAB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C186-C8B7-DD37-F930-3E628F7E0F6B}"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9033-7DB7-DD66-F930-8B33DE7E0FDE}" type="slidenum">
              <a:t/>
            </a:fld>
          </a:p>
        </p:txBody>
      </p:sp>
    </p:spTree>
  </p:cSld>
  <p:clrMapOvr>
    <a:masterClrMapping/>
  </p:clrMapOvr>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MAAAABQAAAAAAAAAAAD//wAAAQAAAP//AAAB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defRPr cap="all"/>
            </a:pPr>
            <a:r>
              <a:t>Click to edit Master title style</a:t>
            </a:r>
          </a:p>
        </p:txBody>
      </p:sp>
      <p:sp>
        <p:nvSpPr>
          <p:cNvPr id="3" name="SlideText1"/>
          <p:cNvSpPr>
            <a:spLocks noGrp="1" noChangeArrowheads="1"/>
            <a:extLst>
              <a:ext uri="smNativeData">
                <pr:smNativeData xmlns:pr="smNativeData" xmlns="smNativeData" val="SMDATA_16_ZAl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MAAAABQAAAAAAAAAAAD//wAAAQAAAP//AAAB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a:r>
              <a:t>Click to edit Master text styles</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EB8B-C5B7-DD1D-F930-3348A57E0F66}"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E358-16B7-DD15-F930-E040AD7E0FB5}" type="slidenum">
              <a:t/>
            </a:fld>
          </a:p>
        </p:txBody>
      </p:sp>
    </p:spTree>
  </p:cSld>
  <p:clrMapOvr>
    <a:masterClrMapping/>
  </p:clrMapOvr>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MAAAABQAAAAAAAAAAAD//wAAAQAAAP//AAABAA=="/>
              </a:ext>
            </a:extLst>
          </p:cNvSpPr>
          <p:nvPr>
            <p:ph idx="1"/>
          </p:nvPr>
        </p:nvSpPr>
        <p:spPr>
          <a:xfrm>
            <a:off x="609600"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MAAAABQAAAAAAAAAAAD//wAAAQAAAP//AAABAA=="/>
              </a:ext>
            </a:extLst>
          </p:cNvSpPr>
          <p:nvPr>
            <p:ph idx="2"/>
          </p:nvPr>
        </p:nvSpPr>
        <p:spPr>
          <a:xfrm>
            <a:off x="6196965" y="1600200"/>
            <a:ext cx="5385435"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B8B3-FDB7-DD4E-F930-0B1BF67E0F5E}" type="datetime1">
              <a:t/>
            </a:fld>
          </a:p>
        </p:txBody>
      </p:sp>
      <p:sp>
        <p:nvSpPr>
          <p:cNvPr id="6"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F260-2EB7-DD04-F930-D851BC7E0F8D}" type="slidenum">
              <a:t/>
            </a:fld>
          </a:p>
        </p:txBody>
      </p:sp>
    </p:spTree>
  </p:cSld>
  <p:clrMapOvr>
    <a:masterClrMapping/>
  </p:clrMapOvr>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6_ZAl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MAAAABQAAAAAAAAAAAD//wAAAQAAAP//AAAB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4"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MAAAABQAAAAAAAAAAAD//wAAAQAAAP//AAABAA=="/>
              </a:ext>
            </a:extLst>
          </p:cNvSpPr>
          <p:nvPr>
            <p:ph idx="2"/>
          </p:nvPr>
        </p:nvSpPr>
        <p:spPr>
          <a:xfrm>
            <a:off x="609600"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6_ZAl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MAAAABQAAAAAAAAAAAD//wAAAQAAAP//AAAB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a:r>
              <a:t>Click to edit Master text styles</a:t>
            </a:r>
          </a:p>
        </p:txBody>
      </p:sp>
      <p:sp>
        <p:nvSpPr>
          <p:cNvPr id="6" name="SlideText4"/>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MAAAABQAAAAAAAAAAAD//wAAAQAAAP//AAABAA=="/>
              </a:ext>
            </a:extLst>
          </p:cNvSpPr>
          <p:nvPr>
            <p:ph idx="4"/>
          </p:nvPr>
        </p:nvSpPr>
        <p:spPr>
          <a:xfrm>
            <a:off x="6195695" y="2174875"/>
            <a:ext cx="5386705"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82D5-9BB7-DD74-F930-6D21CC7E0F38}" type="datetime1">
              <a:t/>
            </a:fld>
          </a:p>
        </p:txBody>
      </p:sp>
      <p:sp>
        <p:nvSpPr>
          <p:cNvPr id="8"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9"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BF70-3EB7-DD49-F930-C81CF17E0F9D}" type="slidenum">
              <a:t/>
            </a:fld>
          </a:p>
        </p:txBody>
      </p:sp>
    </p:spTree>
  </p:cSld>
  <p:clrMapOvr>
    <a:masterClrMapping/>
  </p:clrMapOvr>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A01B-55B7-DD56-F930-A303EE7E0FF6}" type="datetime1">
              <a:t/>
            </a:fld>
          </a:p>
        </p:txBody>
      </p:sp>
      <p:sp>
        <p:nvSpPr>
          <p:cNvPr id="4"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5"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DCE8-A6B7-DD2A-F930-507F927E0F05}" type="slidenum">
              <a:t/>
            </a:fld>
          </a:p>
        </p:txBody>
      </p:sp>
    </p:spTree>
  </p:cSld>
  <p:clrMapOvr>
    <a:masterClrMapping/>
  </p:clrMapOvr>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E919-57B7-DD1F-F930-A14AA77E0FF4}" type="datetime1">
              <a:t/>
            </a:fld>
          </a:p>
        </p:txBody>
      </p:sp>
      <p:sp>
        <p:nvSpPr>
          <p:cNvPr id="3"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4"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972F-61B7-DD61-F930-9734D97E0FC2}" type="slidenum">
              <a:t/>
            </a:fld>
          </a:p>
        </p:txBody>
      </p:sp>
    </p:spTree>
  </p:cSld>
  <p:clrMapOvr>
    <a:masterClrMapping/>
  </p:clrMapOvr>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MAAAABQAAAAAAAAAAAD//wAAAQAAAP//AAAB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MAAAABQAAAAAAAAAAAD//wAAAQAAAP//AAABAA=="/>
              </a:ext>
            </a:extLst>
          </p:cNvSpPr>
          <p:nvPr>
            <p:ph idx="1"/>
          </p:nvPr>
        </p:nvSpPr>
        <p:spPr>
          <a:xfrm>
            <a:off x="4766945" y="273050"/>
            <a:ext cx="6815455" cy="58534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MAAAABQAAAAAAAAAAAD//wAAAQAAAP//AAABAA=="/>
              </a:ext>
            </a:extLst>
          </p:cNvSpPr>
          <p:nvPr>
            <p:ph idx="2"/>
          </p:nvPr>
        </p:nvSpPr>
        <p:spPr>
          <a:xfrm>
            <a:off x="609600" y="1435100"/>
            <a:ext cx="4011295" cy="46913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CD28-66B7-DD3B-F930-906E837E0FC5}" type="datetime1">
              <a:t/>
            </a:fld>
          </a:p>
        </p:txBody>
      </p:sp>
      <p:sp>
        <p:nvSpPr>
          <p:cNvPr id="6"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D19A-D4B7-DD27-F930-22729F7E0F77}" type="slidenum">
              <a:t/>
            </a:fld>
          </a:p>
        </p:txBody>
      </p:sp>
    </p:spTree>
  </p:cSld>
  <p:clrMapOvr>
    <a:masterClrMapping/>
  </p:clrMapOvr>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MAAAABQAAAAAAAAAAAD//wAAAQAAAP//AAAB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a:lvl1pPr>
          </a:lstStyle>
          <a:p>
            <a:pPr/>
            <a:r>
              <a:t>Click to edit Master title style</a:t>
            </a:r>
          </a:p>
        </p:txBody>
      </p:sp>
      <p:sp>
        <p:nvSpPr>
          <p:cNvPr id="3" name="SlideText2"/>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MAAAABQAAAAAAAAAAAD//wAAAQAAAP//AAABAA=="/>
              </a:ext>
            </a:extLst>
          </p:cNvSpPr>
          <p:nvPr>
            <p:ph idx="1"/>
          </p:nvPr>
        </p:nvSpPr>
        <p:spPr>
          <a:xfrm>
            <a:off x="2389505" y="61341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r>
              <a:t>Click to edit Master text styles</a:t>
            </a:r>
          </a:p>
        </p:txBody>
      </p:sp>
      <p:sp>
        <p:nvSpPr>
          <p:cNvPr id="4"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MAAAABQAAAAAAAAAAAD//wAAAQAAAP//AAABAA=="/>
              </a:ext>
            </a:extLst>
          </p:cNvSpPr>
          <p:nvPr>
            <p:ph idx="2"/>
          </p:nvPr>
        </p:nvSpPr>
        <p:spPr>
          <a:xfrm>
            <a:off x="2389505" y="5367020"/>
            <a:ext cx="7315200" cy="805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r>
              <a:t>Click to edit Master text styles</a:t>
            </a:r>
          </a:p>
        </p:txBody>
      </p:sp>
      <p:sp>
        <p:nvSpPr>
          <p:cNvPr id="5"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MAAAABQAAAAAAAAAAAD//wAAAQAAAP//AAABAA=="/>
              </a:ext>
            </a:extLst>
          </p:cNvSpPr>
          <p:nvPr>
            <p:ph type="dt" sz="quarter" idx="10"/>
          </p:nvPr>
        </p:nvSpPr>
        <p:spPr/>
        <p:txBody>
          <a:bodyPr/>
          <a:lstStyle/>
          <a:p>
            <a:pPr/>
            <a:fld id="{5A88B43F-71B7-DD42-F930-8717FA7E0FD2}" type="datetime1">
              <a:t/>
            </a:fld>
          </a:p>
        </p:txBody>
      </p:sp>
      <p:sp>
        <p:nvSpPr>
          <p:cNvPr id="6"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MAAAABQAAAAAAAAAAAD//wAAAQAAAP//AAAB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MAAAABQAAAAAAAAAAAD//wAAAQAAAP//AAABAA=="/>
              </a:ext>
            </a:extLst>
          </p:cNvSpPr>
          <p:nvPr>
            <p:ph type="sldNum" sz="quarter" idx="12"/>
          </p:nvPr>
        </p:nvSpPr>
        <p:spPr/>
        <p:txBody>
          <a:bodyPr/>
          <a:lstStyle/>
          <a:p>
            <a:pPr/>
            <a:fld id="{5A88A358-16B7-DD55-F930-E000ED7E0FB5}"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Default design">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MAAAABQAAAAAAAAAAAD//wAAAQAAAP//AAABAA=="/>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MAAAABQAAAAAAAAAAAD//wAAAQAAAP//AAABAA=="/>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MAAAABQAAAAAAAAAAAD//wAAAQAAAP//AAABAA=="/>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a:lvl1pPr>
          </a:lstStyle>
          <a:p>
            <a:pPr/>
            <a:fld id="{5A88D908-46B7-DD2F-F930-B07A977E0FE5}" type="datetime1">
              <a:t/>
            </a:fld>
          </a:p>
        </p:txBody>
      </p:sp>
      <p:sp>
        <p:nvSpPr>
          <p:cNvPr id="5" name="Foot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MAAAABQAAAAAAAAAAAD//wAAAQAAAP//AAABAA=="/>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a:lvl1pPr>
          </a:lstStyle>
          <a:p>
            <a:pPr/>
            <a:r>
              <a:t/>
            </a:r>
          </a:p>
        </p:txBody>
      </p:sp>
      <p:sp>
        <p:nvSpPr>
          <p:cNvPr id="6" name="SlideNumberArea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MAAAABQAAAAAAAAAAAD//wAAAQAAAP//AAABAA=="/>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a:lvl1pPr>
          </a:lstStyle>
          <a:p>
            <a:pPr/>
            <a:fld id="{5A8889B1-FFB7-DD7F-F930-092AC77E0F5C}"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 Id="rId3" Type="http://schemas.openxmlformats.org/officeDocument/2006/relationships/image" Target="../media/image17.pn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png"/></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png"/></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png"/><Relationship Id="rId3" Type="http://schemas.openxmlformats.org/officeDocument/2006/relationships/image" Target="../media/image15.png"/></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AAAAAAAAAAMAAAABQAAAAAAAAAAAD//wAAAQAAAP//AAABAA=="/>
              </a:ext>
            </a:extLst>
          </p:cNvSpPr>
          <p:nvPr>
            <p:ph type="ctrTitle"/>
          </p:nvPr>
        </p:nvSpPr>
        <p:spPr/>
        <p:txBody>
          <a:bodyPr/>
          <a:lstStyle/>
          <a:p>
            <a:pPr/>
            <a:r>
              <a:t>Sine and Cosine Rules</a:t>
            </a:r>
          </a:p>
        </p:txBody>
      </p:sp>
      <p:sp>
        <p:nvSpPr>
          <p:cNvPr id="3" name="SlideSubtitle1"/>
          <p:cNvSpPr>
            <a:spLocks noGrp="1" noChangeArrowheads="1"/>
            <a:extLst>
              <a:ext uri="smNativeData">
                <pr:smNativeData xmlns:pr="smNativeData" xmlns="smNativeData" val="SMDATA_16_ZAlzYB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AAAAAAmAAAACAAAAAEAAAAAAAAAMAAAABQAAAAAAAAAAAD//wAAAQAAAP//AAABAA=="/>
              </a:ext>
            </a:extLst>
          </p:cNvSpPr>
          <p:nvPr>
            <p:ph type="subTitle" idx="1"/>
          </p:nvPr>
        </p:nvSpPr>
        <p:spPr>
          <a:xfrm>
            <a:off x="1828800" y="3886200"/>
            <a:ext cx="8534400" cy="1752600"/>
          </a:xfrm>
        </p:spPr>
        <p:txBody>
          <a:bodyPr/>
          <a:lstStyle/>
          <a:p>
            <a:pPr/>
            <a:r>
              <a:t>The Sine Rule</a:t>
            </a:r>
          </a:p>
          <a:p>
            <a:pPr/>
            <a:r>
              <a:t>Moving on from SOHCAHTOA</a:t>
            </a: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2</a:t>
            </a:r>
          </a:p>
        </p:txBody>
      </p:sp>
      <p:sp>
        <p:nvSpPr>
          <p:cNvPr id="3" name="Textbox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CcKAABARwAAkQ4AABAAAAAmAAAACAAAAP//////////MAAAABQAAAAAAAAAAAD//wAAAQAAAP//AAABAA=="/>
              </a:ext>
            </a:extLst>
          </p:cNvSpPr>
          <p:nvPr/>
        </p:nvSpPr>
        <p:spPr>
          <a:xfrm>
            <a:off x="2386965" y="1650365"/>
            <a:ext cx="9195435" cy="717550"/>
          </a:xfrm>
          <a:prstGeom prst="rect">
            <a:avLst/>
          </a:prstGeom>
          <a:noFill/>
          <a:ln>
            <a:noFill/>
          </a:ln>
          <a:effectLst/>
        </p:spPr>
        <p:txBody>
          <a:bodyPr vert="horz" wrap="square" numCol="1" spcCol="215900" anchor="t"/>
          <a:lstStyle/>
          <a:p>
            <a:pPr>
              <a:defRPr sz="2200"/>
            </a:pPr>
            <a:r>
              <a:t>Angle “a” is easily established from the fact that the internal angles of a triangle add up to 180</a:t>
            </a:r>
            <a:r>
              <a:rPr baseline="30000"/>
              <a:t>o</a:t>
            </a:r>
            <a:r>
              <a:t>. Angle “a” is therefore 180 - (70 + 60) = 50</a:t>
            </a:r>
            <a:r>
              <a:rPr baseline="30000"/>
              <a:t>o</a:t>
            </a:r>
            <a:r>
              <a:t>.</a:t>
            </a:r>
          </a:p>
        </p:txBody>
      </p:sp>
      <p:sp>
        <p:nvSpPr>
          <p:cNvPr id="4" name="Textbox8"/>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J8PAABARwAAihIAABAAAAAmAAAACAAAAP//////////MAAAABQAAAAAAAAAAAD//wAAAQAAAP//AAABAA=="/>
              </a:ext>
            </a:extLst>
          </p:cNvSpPr>
          <p:nvPr/>
        </p:nvSpPr>
        <p:spPr>
          <a:xfrm>
            <a:off x="2386965" y="2539365"/>
            <a:ext cx="9195435" cy="474345"/>
          </a:xfrm>
          <a:prstGeom prst="rect">
            <a:avLst/>
          </a:prstGeom>
          <a:noFill/>
          <a:ln>
            <a:noFill/>
          </a:ln>
          <a:effectLst/>
        </p:spPr>
        <p:txBody>
          <a:bodyPr vert="horz" wrap="square" numCol="1" spcCol="215900" anchor="t"/>
          <a:lstStyle/>
          <a:p>
            <a:pPr>
              <a:defRPr sz="2200"/>
            </a:pPr>
            <a:r>
              <a:t>Now ... two “runs” of the Sine Rule to calculate the lengths of sides A and B</a:t>
            </a:r>
          </a:p>
        </p:txBody>
      </p:sp>
      <p:sp>
        <p:nvSpPr>
          <p:cNvPr id="5" name="AutoShape1"/>
          <p:cNvSpPr>
            <a:extLst>
              <a:ext uri="smNativeData">
                <pr:smNativeData xmlns:pr="smNativeData" xmlns="smNativeData" val="SMDATA_16_ZAlzYBMAAAAlAAAAagAAAA8BAAAAkAAAAEgAAACQAAAASAAAAAAAAAAAAAAAAAAAAAEAAABQAAAAuB8SePsh1T8AAAAAAAD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MAAJEOAADGEQAAqiAAABAAAAAmAAAACAAAAP//////////MAAAABQAAAAAAAAAAAD//wAAAQAAAP//AAABAA=="/>
              </a:ext>
            </a:extLst>
          </p:cNvSpPr>
          <p:nvPr/>
        </p:nvSpPr>
        <p:spPr>
          <a:xfrm>
            <a:off x="593090" y="2367915"/>
            <a:ext cx="2296160" cy="2941955"/>
          </a:xfrm>
          <a:prstGeom prst="triangle">
            <a:avLst>
              <a:gd name="adj" fmla="val 33020"/>
            </a:avLst>
          </a:prstGeom>
          <a:solidFill>
            <a:schemeClr val="accent1"/>
          </a:solidFill>
          <a:ln w="12700" cap="flat" cmpd="sng" algn="ctr">
            <a:solidFill>
              <a:schemeClr val="tx1"/>
            </a:solidFill>
            <a:prstDash val="solid"/>
            <a:headEnd type="none"/>
            <a:tailEnd type="none"/>
          </a:ln>
          <a:effectLst/>
        </p:spPr>
      </p:sp>
      <p:sp>
        <p:nvSpPr>
          <p:cNvPr id="6"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g0AABgVAAB9EAAAvhcAABAAAAAmAAAACAAAAP//////////MAAAABQAAAAAAAAAAAD//wAAAQAAAP//AAABAA=="/>
              </a:ext>
            </a:extLst>
          </p:cNvSpPr>
          <p:nvPr/>
        </p:nvSpPr>
        <p:spPr>
          <a:xfrm>
            <a:off x="2178050" y="3429000"/>
            <a:ext cx="502285" cy="430530"/>
          </a:xfrm>
          <a:prstGeom prst="rect">
            <a:avLst/>
          </a:prstGeom>
          <a:noFill/>
          <a:ln>
            <a:noFill/>
          </a:ln>
          <a:effectLst/>
        </p:spPr>
        <p:txBody>
          <a:bodyPr vert="horz" wrap="square" numCol="1" spcCol="215900" anchor="t"/>
          <a:lstStyle/>
          <a:p>
            <a:pPr algn="ctr">
              <a:defRPr sz="2200"/>
            </a:pPr>
            <a:r>
              <a:t>B</a:t>
            </a:r>
          </a:p>
        </p:txBody>
      </p:sp>
      <p:sp>
        <p:nvSpPr>
          <p:cNvPr id="7" name="Textbox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KsSAABMBQAAURUAABAAAAAmAAAACAAAAP//////////MAAAABQAAAAAAAAAAAD//wAAAQAAAP//AAABAA=="/>
              </a:ext>
            </a:extLst>
          </p:cNvSpPr>
          <p:nvPr/>
        </p:nvSpPr>
        <p:spPr>
          <a:xfrm>
            <a:off x="358775" y="3034665"/>
            <a:ext cx="502285" cy="430530"/>
          </a:xfrm>
          <a:prstGeom prst="rect">
            <a:avLst/>
          </a:prstGeom>
          <a:noFill/>
          <a:ln>
            <a:noFill/>
          </a:ln>
          <a:effectLst/>
        </p:spPr>
        <p:txBody>
          <a:bodyPr vert="horz" wrap="square" numCol="1" spcCol="215900" anchor="t"/>
          <a:lstStyle/>
          <a:p>
            <a:pPr algn="ctr">
              <a:defRPr sz="2200"/>
            </a:pPr>
            <a:r>
              <a:t>C</a:t>
            </a:r>
          </a:p>
        </p:txBody>
      </p:sp>
      <p:sp>
        <p:nvSpPr>
          <p:cNvPr id="8" name="Textbox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gkAAIwhAAAdDAAAMiQAABAAAAAmAAAACAAAAP//////////MAAAABQAAAAAAAAAAAD//wAAAQAAAP//AAABAA=="/>
              </a:ext>
            </a:extLst>
          </p:cNvSpPr>
          <p:nvPr/>
        </p:nvSpPr>
        <p:spPr>
          <a:xfrm>
            <a:off x="1466850" y="5453380"/>
            <a:ext cx="502285" cy="430530"/>
          </a:xfrm>
          <a:prstGeom prst="rect">
            <a:avLst/>
          </a:prstGeom>
          <a:noFill/>
          <a:ln>
            <a:noFill/>
          </a:ln>
          <a:effectLst/>
        </p:spPr>
        <p:txBody>
          <a:bodyPr vert="horz" wrap="square" numCol="1" spcCol="215900" anchor="t"/>
          <a:lstStyle/>
          <a:p>
            <a:pPr algn="ctr">
              <a:defRPr sz="2200"/>
            </a:pPr>
            <a:r>
              <a:t>A</a:t>
            </a:r>
          </a:p>
        </p:txBody>
      </p:sp>
      <p:sp>
        <p:nvSpPr>
          <p:cNvPr id="9" name="Textbox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AMAAMUdAAB/CAAAZyAAABAAAAAmAAAACAAAAP//////////MAAAABQAAAAAAAAAAAD//wAAAQAAAP//AAABAA=="/>
              </a:ext>
            </a:extLst>
          </p:cNvSpPr>
          <p:nvPr/>
        </p:nvSpPr>
        <p:spPr>
          <a:xfrm>
            <a:off x="546100" y="4839335"/>
            <a:ext cx="835025" cy="427990"/>
          </a:xfrm>
          <a:prstGeom prst="rect">
            <a:avLst/>
          </a:prstGeom>
          <a:noFill/>
          <a:ln>
            <a:noFill/>
          </a:ln>
          <a:effectLst/>
        </p:spPr>
        <p:txBody>
          <a:bodyPr vert="horz" wrap="square" numCol="1" spcCol="215900" anchor="t"/>
          <a:lstStyle/>
          <a:p>
            <a:pPr algn="ctr">
              <a:defRPr sz="2200"/>
            </a:pPr>
            <a:r>
              <a:t>70</a:t>
            </a:r>
            <a:r>
              <a:rPr baseline="30000"/>
              <a:t>o</a:t>
            </a:r>
            <a:endParaRPr baseline="30000"/>
          </a:p>
        </p:txBody>
      </p:sp>
      <p:sp>
        <p:nvSpPr>
          <p:cNvPr id="10" name="Textbox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wwAANYdAADGEQAAeCAAABAAAAAmAAAACAAAAP//////////MAAAABQAAAAAAAAAAAD//wAAAQAAAP//AAABAA=="/>
              </a:ext>
            </a:extLst>
          </p:cNvSpPr>
          <p:nvPr/>
        </p:nvSpPr>
        <p:spPr>
          <a:xfrm>
            <a:off x="2054225" y="4850130"/>
            <a:ext cx="835025" cy="427990"/>
          </a:xfrm>
          <a:prstGeom prst="rect">
            <a:avLst/>
          </a:prstGeom>
          <a:noFill/>
          <a:ln>
            <a:noFill/>
          </a:ln>
          <a:effectLst/>
        </p:spPr>
        <p:txBody>
          <a:bodyPr vert="horz" wrap="square" numCol="1" spcCol="215900" anchor="t"/>
          <a:lstStyle/>
          <a:p>
            <a:pPr algn="ctr">
              <a:defRPr sz="2200"/>
            </a:pPr>
            <a:r>
              <a:t>60</a:t>
            </a:r>
            <a:r>
              <a:rPr baseline="30000"/>
              <a:t>o</a:t>
            </a:r>
            <a:endParaRPr baseline="30000"/>
          </a:p>
        </p:txBody>
      </p:sp>
      <p:sp>
        <p:nvSpPr>
          <p:cNvPr id="11" name="Textbox7"/>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BgVAABNBwAAzxcAABAAAAAmAAAACAAAAP//////////MAAAABQAAAAAAAAAAAD//wAAAQAAAP//AAABAA=="/>
              </a:ext>
            </a:extLst>
          </p:cNvSpPr>
          <p:nvPr/>
        </p:nvSpPr>
        <p:spPr>
          <a:xfrm>
            <a:off x="0" y="3429000"/>
            <a:ext cx="1186815" cy="441325"/>
          </a:xfrm>
          <a:prstGeom prst="rect">
            <a:avLst/>
          </a:prstGeom>
          <a:noFill/>
          <a:ln>
            <a:noFill/>
          </a:ln>
          <a:effectLst/>
        </p:spPr>
        <p:txBody>
          <a:bodyPr vert="horz" wrap="square" numCol="1" spcCol="215900" anchor="t"/>
          <a:lstStyle/>
          <a:p>
            <a:pPr algn="ctr">
              <a:defRPr sz="2200"/>
            </a:pPr>
            <a:r>
              <a:t>12cm</a:t>
            </a:r>
          </a:p>
        </p:txBody>
      </p:sp>
      <p:pic>
        <p:nvPicPr>
          <p:cNvPr id="12"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O0aAADHEwAAJjsAAGkZAAAQAAAAJgAAAAgAAAD//////////zAAAAAUAAAAAAAAAAAA//8AAAEAAAD//wAAAQA="/>
              </a:ext>
            </a:extLst>
          </p:cNvPicPr>
          <p:nvPr/>
        </p:nvPicPr>
        <p:blipFill>
          <a:blip r:embed="rId2"/>
          <a:stretch>
            <a:fillRect/>
          </a:stretch>
        </p:blipFill>
        <p:spPr>
          <a:xfrm>
            <a:off x="4377055" y="3215005"/>
            <a:ext cx="5238115" cy="915670"/>
          </a:xfrm>
          <a:prstGeom prst="rect">
            <a:avLst/>
          </a:prstGeom>
          <a:noFill/>
          <a:ln>
            <a:noFill/>
          </a:ln>
          <a:effectLst/>
        </p:spPr>
      </p:pic>
      <p:pic>
        <p:nvPicPr>
          <p:cNvPr id="13" name="Picture2"/>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8UAABNHAAARkEAADsiAAAQAAAAJgAAAAgAAAD//////////zAAAAAUAAAAAAAAAAAA//8AAAEAAAD//wAAAQA="/>
              </a:ext>
            </a:extLst>
          </p:cNvPicPr>
          <p:nvPr/>
        </p:nvPicPr>
        <p:blipFill>
          <a:blip r:embed="rId3"/>
          <a:stretch>
            <a:fillRect/>
          </a:stretch>
        </p:blipFill>
        <p:spPr>
          <a:xfrm>
            <a:off x="3342005" y="4600575"/>
            <a:ext cx="7268845" cy="963930"/>
          </a:xfrm>
          <a:prstGeom prst="rect">
            <a:avLst/>
          </a:prstGeom>
          <a:noFill/>
          <a:ln>
            <a:noFill/>
          </a:ln>
          <a:effectLst/>
        </p:spPr>
      </p:pic>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and Cosine Rules</a:t>
            </a:r>
          </a:p>
        </p:txBody>
      </p:sp>
      <p:sp>
        <p:nvSpPr>
          <p:cNvPr id="3"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Previously we introduced Trigonometry and focused on right angles triangles, to bring in Pythagoras Theorem and some basic ‘Trig Identities’.</a:t>
            </a:r>
          </a:p>
          <a:p>
            <a:pPr marL="0" marR="0" indent="0" algn="l" defTabSz="914400">
              <a:lnSpc>
                <a:spcPct val="100000"/>
              </a:lnSpc>
              <a:spcBef>
                <a:spcPts val="500"/>
              </a:spcBef>
              <a:spcAft>
                <a:spcPts val="500"/>
              </a:spcAft>
              <a:buNone/>
              <a:tabLst/>
              <a:defRPr sz="2200">
                <a:solidFill>
                  <a:srgbClr val="000000"/>
                </a:solidFill>
              </a:defRPr>
            </a:pPr>
          </a:p>
        </p:txBody>
      </p:sp>
      <p:sp>
        <p:nvSpPr>
          <p:cNvPr id="4" name="Textbox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QMAAKgRAAAlLAAAVx8AABAAAAAmAAAACAAAAP//////////MAAAABQAAAAAAAAAAAD//wAAAQAAAP//AAABAA=="/>
              </a:ext>
            </a:extLst>
          </p:cNvSpPr>
          <p:nvPr/>
        </p:nvSpPr>
        <p:spPr>
          <a:xfrm>
            <a:off x="610235" y="2870200"/>
            <a:ext cx="6565900" cy="222440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Pythagoras Theorem works only for triangles with one ‘right angle’, but of course there are other sorts of triangles such as equilateral, scalene and isosceles that don’t have any internal 90</a:t>
            </a:r>
            <a:r>
              <a:rPr baseline="30000"/>
              <a:t>o</a:t>
            </a:r>
            <a:r>
              <a:t> angles so what about these?</a:t>
            </a:r>
          </a:p>
          <a:p>
            <a:pPr marL="0" marR="0" indent="0" algn="l" defTabSz="914400">
              <a:lnSpc>
                <a:spcPct val="100000"/>
              </a:lnSpc>
              <a:spcBef>
                <a:spcPts val="500"/>
              </a:spcBef>
              <a:spcAft>
                <a:spcPts val="500"/>
              </a:spcAft>
              <a:buNone/>
              <a:tabLst/>
              <a:defRPr sz="2200">
                <a:solidFill>
                  <a:srgbClr val="000000"/>
                </a:solidFill>
              </a:defRPr>
            </a:pPr>
          </a:p>
        </p:txBody>
      </p:sp>
      <p:pic>
        <p:nvPicPr>
          <p:cNvPr id="5"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kuAAB9EAAAWUcAAIEgAAAQAAAAJgAAAAgAAAD//////////zAAAAAUAAAAAAAAAAAA//8AAAEAAAD//wAAAQA="/>
              </a:ext>
            </a:extLst>
          </p:cNvPicPr>
          <p:nvPr/>
        </p:nvPicPr>
        <p:blipFill>
          <a:blip r:embed="rId2"/>
          <a:stretch>
            <a:fillRect/>
          </a:stretch>
        </p:blipFill>
        <p:spPr>
          <a:xfrm>
            <a:off x="7534275" y="2680335"/>
            <a:ext cx="4064000" cy="2603500"/>
          </a:xfrm>
          <a:prstGeom prst="rect">
            <a:avLst/>
          </a:prstGeom>
          <a:noFill/>
          <a:ln>
            <a:noFill/>
          </a:ln>
          <a:effectLst/>
        </p:spPr>
      </p:pic>
      <p:sp>
        <p:nvSpPr>
          <p:cNvPr id="6" name="Textbox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GQgAABZRwAArScAABAAAAAmAAAACAAAAP//////////MAAAABQAAAAAAAAAAAD//wAAAQAAAP//AAABAA=="/>
              </a:ext>
            </a:extLst>
          </p:cNvSpPr>
          <p:nvPr/>
        </p:nvSpPr>
        <p:spPr>
          <a:xfrm>
            <a:off x="609600" y="5265420"/>
            <a:ext cx="10988675" cy="1184275"/>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It’s not a case of SOH CAH TOA here, there is a rule for finding side lengths and internal angles, in fact two rules known respectively as the SINE rule and the COSINE rule, effectively extensions of the Pythagoras Theorem.</a:t>
            </a:r>
          </a:p>
          <a:p>
            <a:pPr marL="0" marR="0" indent="0" algn="l" defTabSz="914400">
              <a:lnSpc>
                <a:spcPct val="100000"/>
              </a:lnSpc>
              <a:spcBef>
                <a:spcPts val="500"/>
              </a:spcBef>
              <a:spcAft>
                <a:spcPts val="500"/>
              </a:spcAft>
              <a:buNone/>
              <a:tabLst/>
              <a:defRPr sz="2200">
                <a:solidFill>
                  <a:srgbClr val="000000"/>
                </a:solidFill>
              </a:defRPr>
            </a:p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ssolv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P spid="4" grpId="0" animBg="1" advAuto="0"/>
      <p:bldP spid="5" grpId="0" animBg="1" advAuto="0"/>
      <p:bldP spid="6" grpId="0" animBg="1" advAuto="0"/>
    </p:bldLst>
    <p:extLst>
      <p:ext uri="smNativeData">
        <pr:smNativeData xmlns:pr="smNativeData" xmlns="smNativeData" val="ZAlzYAQAAAAFAAAA/f///wEAAAAJAAAAAAAAAAAAAAAAAAAAAAAAAAoAAAD9////AQAAAAkAAAAAAAAAAAAAAAAAAAAAAAAADwAAAP3///8BAAAACQAAAAAAAAAAAAAAAAAAAAAAAAAUAAAA/f///wEAAAAJAAAAAAAAAAAAAAAAAAAAAAAAAA=="/>
      </p:ext>
    </p:ext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and Cosine Rules</a:t>
            </a:r>
          </a:p>
        </p:txBody>
      </p:sp>
      <p:sp>
        <p:nvSpPr>
          <p:cNvPr id="3"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Previously we introduced Trigonometry and focused on right angles triangles, to bring in Pythagoras Theorem and some basic ‘Trig Identities’.</a:t>
            </a:r>
          </a:p>
          <a:p>
            <a:pPr marL="0" marR="0" indent="0" algn="l" defTabSz="914400">
              <a:lnSpc>
                <a:spcPct val="100000"/>
              </a:lnSpc>
              <a:spcBef>
                <a:spcPts val="500"/>
              </a:spcBef>
              <a:spcAft>
                <a:spcPts val="500"/>
              </a:spcAft>
              <a:buNone/>
              <a:tabLst/>
              <a:defRPr sz="2200">
                <a:solidFill>
                  <a:srgbClr val="000000"/>
                </a:solidFill>
              </a:defRPr>
            </a:pPr>
          </a:p>
        </p:txBody>
      </p:sp>
      <p:pic>
        <p:nvPicPr>
          <p:cNvPr id="4"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BQUFF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CEFAAAgCUAAPcjAAAQAAAAJgAAAAgAAAD//////////zAAAAAUAAAAAAAAAAAA//8AAAEAAAD//wAAAQA="/>
              </a:ext>
            </a:extLst>
          </p:cNvPicPr>
          <p:nvPr/>
        </p:nvPicPr>
        <p:blipFill>
          <a:blip r:embed="rId2"/>
          <a:stretch>
            <a:fillRect/>
          </a:stretch>
        </p:blipFill>
        <p:spPr>
          <a:xfrm>
            <a:off x="609600" y="3335020"/>
            <a:ext cx="5486400" cy="2511425"/>
          </a:xfrm>
          <a:prstGeom prst="rect">
            <a:avLst/>
          </a:prstGeom>
          <a:noFill/>
          <a:ln>
            <a:noFill/>
          </a:ln>
          <a:effectLst/>
        </p:spPr>
      </p:pic>
      <p:pic>
        <p:nvPicPr>
          <p:cNvPr id="5" name="Picture2"/>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RQUFB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onAACoEQAAQEcAANImAAAQAAAAJgAAAAgAAAD//////////zAAAAAUAAAAAAAAAAAA//8AAAEAAAD//wAAAQA="/>
              </a:ext>
            </a:extLst>
          </p:cNvPicPr>
          <p:nvPr/>
        </p:nvPicPr>
        <p:blipFill>
          <a:blip r:embed="rId3"/>
          <a:stretch>
            <a:fillRect/>
          </a:stretch>
        </p:blipFill>
        <p:spPr>
          <a:xfrm>
            <a:off x="6457950" y="2870200"/>
            <a:ext cx="5124450" cy="3440430"/>
          </a:xfrm>
          <a:prstGeom prst="rect">
            <a:avLst/>
          </a:prstGeom>
          <a:noFill/>
          <a:ln>
            <a:noFill/>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Lst>
    <p:extLst>
      <p:ext uri="smNativeData">
        <pr:smNativeData xmlns:pr="smNativeData" xmlns="smNativeData" val="ZAlzYAEAAAAFAAAA/f///wEAAAAJAAAAAAAAAAAAAAAAAAAAAAAAAA=="/>
      </p:ext>
    </p:ext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a:t>
            </a:r>
          </a:p>
        </p:txBody>
      </p:sp>
      <p:sp>
        <p:nvSpPr>
          <p:cNvPr id="3"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AMAABcKAABARwAAcw8AABAAAAAmAAAACAAAAP//////////MAAAABQAAAAAAAAAAAD//wAAAQAAAP//AAABAA=="/>
              </a:ext>
            </a:extLst>
          </p:cNvSpPr>
          <p:nvPr/>
        </p:nvSpPr>
        <p:spPr>
          <a:xfrm>
            <a:off x="609600" y="1640205"/>
            <a:ext cx="10972800" cy="87122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Either of the two expressions below will work for the “Sine Rule” if (as the rule states) we have 2 sides and an opposing angle, OR any 1 side and all 3 angles. </a:t>
            </a:r>
          </a:p>
          <a:p>
            <a:pPr marL="0" marR="0" indent="0" algn="l" defTabSz="914400">
              <a:lnSpc>
                <a:spcPct val="100000"/>
              </a:lnSpc>
              <a:spcBef>
                <a:spcPts val="500"/>
              </a:spcBef>
              <a:spcAft>
                <a:spcPts val="500"/>
              </a:spcAft>
              <a:buNone/>
              <a:tabLst/>
              <a:defRPr sz="2200">
                <a:solidFill>
                  <a:srgbClr val="000000"/>
                </a:solidFill>
              </a:defRPr>
            </a:pPr>
          </a:p>
        </p:txBody>
      </p:sp>
      <p:pic>
        <p:nvPicPr>
          <p:cNvPr id="4"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RQUFB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sBAACoEQAAMiQAAIsbAAAQAAAAJgAAAAgAAAD//////////zAAAAAUAAAAAAAAAAAA//8AAAEAAAD//wAAAQA="/>
              </a:ext>
            </a:extLst>
          </p:cNvPicPr>
          <p:nvPr/>
        </p:nvPicPr>
        <p:blipFill>
          <a:blip r:embed="rId2"/>
          <a:stretch>
            <a:fillRect/>
          </a:stretch>
        </p:blipFill>
        <p:spPr>
          <a:xfrm>
            <a:off x="250825" y="2870200"/>
            <a:ext cx="5633085" cy="1607185"/>
          </a:xfrm>
          <a:prstGeom prst="rect">
            <a:avLst/>
          </a:prstGeom>
          <a:noFill/>
          <a:ln>
            <a:noFill/>
          </a:ln>
          <a:effectLst/>
        </p:spPr>
      </p:pic>
      <p:pic>
        <p:nvPicPr>
          <p:cNvPr id="5" name="Picture2"/>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Hw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wmAACoEQAAKEoAAIobAAAQAAAAJgAAAAgAAAD//////////zAAAAAUAAAAAAAAAAAA//8AAAEAAAD//wAAAQA="/>
              </a:ext>
            </a:extLst>
          </p:cNvPicPr>
          <p:nvPr/>
        </p:nvPicPr>
        <p:blipFill>
          <a:blip r:embed="rId3"/>
          <a:stretch>
            <a:fillRect/>
          </a:stretch>
        </p:blipFill>
        <p:spPr>
          <a:xfrm>
            <a:off x="6205220" y="2870200"/>
            <a:ext cx="5849620" cy="1606550"/>
          </a:xfrm>
          <a:prstGeom prst="rect">
            <a:avLst/>
          </a:prstGeom>
          <a:noFill/>
          <a:ln>
            <a:noFill/>
          </a:ln>
          <a:effectLst/>
        </p:spPr>
      </p:pic>
      <p:sp>
        <p:nvSpPr>
          <p:cNvPr id="6" name="Line1"/>
          <p:cNvSpPr>
            <a:extLst>
              <a:ext uri="smNativeData">
                <pr:smNativeData xmlns:pr="smNativeData" xmlns="smNativeData" val="SMDATA_16_ZAlzYBMAAAAlAAAAC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gAAAP8AAABQ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P8AAAB/f38AgICAA8zMzADAwP8Af39/AAAAAAAAAAAAAAAAAAAAAAAAAAAAIQAAABgAAAAUAAAARiUAADsQAACAJQAAQBwAABAAAAAmAAAACAAAAP//////////MAAAABQAAAAAAAAAAAD//wAAAQAAAP//AAABAA=="/>
              </a:ext>
            </a:extLst>
          </p:cNvSpPr>
          <p:nvPr/>
        </p:nvSpPr>
        <p:spPr>
          <a:xfrm>
            <a:off x="6059170" y="2638425"/>
            <a:ext cx="36830" cy="1953895"/>
          </a:xfrm>
          <a:prstGeom prst="line">
            <a:avLst/>
          </a:prstGeom>
          <a:noFill/>
          <a:ln w="50800" cap="flat" cmpd="sng" algn="ctr">
            <a:solidFill>
              <a:srgbClr val="FF0000"/>
            </a:solidFill>
            <a:prstDash val="sysDash"/>
            <a:headEnd type="none"/>
            <a:tailEnd type="none"/>
          </a:ln>
          <a:effectLst/>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dvAuto="0"/>
    </p:bldLst>
    <p:extLst>
      <p:ext uri="smNativeData">
        <pr:smNativeData xmlns:pr="smNativeData" xmlns="smNativeData" val="ZAlzYAEAAAAFAAAA/f///wEAAAAJAAAAAAAAAAAAAAAAAAAAAAAAAA=="/>
      </p:ext>
    </p:ext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1</a:t>
            </a:r>
          </a:p>
        </p:txBody>
      </p:sp>
      <p:pic>
        <p:nvPicPr>
          <p:cNvPr id="3"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BBQUFF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EMAACSCQAAuT0AAJwoAAAQAAAAJgAAAAgAAAD//////////zAAAAAUAAAAAAAAAAAA//8AAAEAAAD//wAAAQA="/>
              </a:ext>
            </a:extLst>
          </p:cNvPicPr>
          <p:nvPr/>
        </p:nvPicPr>
        <p:blipFill>
          <a:blip r:embed="rId2"/>
          <a:stretch>
            <a:fillRect/>
          </a:stretch>
        </p:blipFill>
        <p:spPr>
          <a:xfrm>
            <a:off x="2032635" y="1555750"/>
            <a:ext cx="8001000" cy="5045710"/>
          </a:xfrm>
          <a:prstGeom prst="rect">
            <a:avLst/>
          </a:prstGeom>
          <a:noFill/>
          <a:ln>
            <a:noFill/>
          </a:ln>
          <a:effectLst/>
        </p:spPr>
      </p:pic>
    </p:spTree>
  </p:cSld>
  <p:clrMapOvr>
    <a:masterClrMapping/>
  </p:clrMapOvr>
  <p:timing>
    <p:tnLst>
      <p:par>
        <p:cTn id="1" dur="indefinite" restart="never" nodeType="tmRoot"/>
      </p:par>
    </p:tn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1</a:t>
            </a:r>
          </a:p>
        </p:txBody>
      </p:sp>
      <p:pic>
        <p:nvPicPr>
          <p:cNvPr id="3"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wpAAAnCgAAQEcAAGwQAAAQAAAAJgAAAAgAAAD//////////zAAAAAUAAAAAAAAAAAA//8AAAEAAAD//wAAAQA="/>
              </a:ext>
            </a:extLst>
          </p:cNvPicPr>
          <p:nvPr/>
        </p:nvPicPr>
        <p:blipFill>
          <a:blip r:embed="rId2"/>
          <a:stretch>
            <a:fillRect/>
          </a:stretch>
        </p:blipFill>
        <p:spPr>
          <a:xfrm>
            <a:off x="6672580" y="1650365"/>
            <a:ext cx="4909820" cy="1019175"/>
          </a:xfrm>
          <a:prstGeom prst="rect">
            <a:avLst/>
          </a:prstGeom>
          <a:noFill/>
          <a:ln>
            <a:noFill/>
          </a:ln>
          <a:effectLst/>
        </p:spPr>
      </p:pic>
      <p:pic>
        <p:nvPicPr>
          <p:cNvPr id="4" name="Picture2"/>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ADAAAnCgAAgCUAACUfAAAQAAAAJgAAAAgAAAD//////////zAAAAAUAAAAAAAAAAAA//8AAAEAAAD//wAAAQA="/>
              </a:ext>
            </a:extLst>
          </p:cNvPicPr>
          <p:nvPr/>
        </p:nvPicPr>
        <p:blipFill>
          <a:blip r:embed="rId3"/>
          <a:stretch>
            <a:fillRect/>
          </a:stretch>
        </p:blipFill>
        <p:spPr>
          <a:xfrm>
            <a:off x="609600" y="1650365"/>
            <a:ext cx="5486400" cy="3412490"/>
          </a:xfrm>
          <a:prstGeom prst="rect">
            <a:avLst/>
          </a:prstGeom>
          <a:noFill/>
          <a:ln>
            <a:noFill/>
          </a:ln>
          <a:effectLst/>
        </p:spPr>
      </p:pic>
      <p:pic>
        <p:nvPicPr>
          <p:cNvPr id="5" name="Picture3"/>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EoAAD6EAAAS0gAAF4WAAAQAAAAJgAAAAgAAAD//////////zAAAAAUAAAAAAAAAAAA//8AAAEAAAD//wAAAQA="/>
              </a:ext>
            </a:extLst>
          </p:cNvPicPr>
          <p:nvPr/>
        </p:nvPicPr>
        <p:blipFill>
          <a:blip r:embed="rId4"/>
          <a:stretch>
            <a:fillRect/>
          </a:stretch>
        </p:blipFill>
        <p:spPr>
          <a:xfrm>
            <a:off x="6503035" y="2759710"/>
            <a:ext cx="5248910" cy="876300"/>
          </a:xfrm>
          <a:prstGeom prst="rect">
            <a:avLst/>
          </a:prstGeom>
          <a:noFill/>
          <a:ln>
            <a:noFill/>
          </a:ln>
          <a:effectLst/>
        </p:spPr>
      </p:pic>
      <p:pic>
        <p:nvPicPr>
          <p:cNvPr id="6" name="Picture4"/>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DMrAAAbFwAAGUUAADIaAAAQAAAAJgAAAAgAAAD//////////zAAAAAUAAAAAAAAAAAA//8AAAEAAAD//wAAAQA="/>
              </a:ext>
            </a:extLst>
          </p:cNvPicPr>
          <p:nvPr/>
        </p:nvPicPr>
        <p:blipFill>
          <a:blip r:embed="rId5"/>
          <a:stretch>
            <a:fillRect/>
          </a:stretch>
        </p:blipFill>
        <p:spPr>
          <a:xfrm>
            <a:off x="7022465" y="3756025"/>
            <a:ext cx="4210050" cy="502285"/>
          </a:xfrm>
          <a:prstGeom prst="rect">
            <a:avLst/>
          </a:prstGeom>
          <a:noFill/>
          <a:ln>
            <a:noFill/>
          </a:ln>
          <a:effectLst/>
        </p:spPr>
      </p:pic>
      <p:pic>
        <p:nvPicPr>
          <p:cNvPr id="7" name="Picture5"/>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EoAACSGwAA0UgAAHIeAAAQAAAAJgAAAAgAAAD//////////zAAAAAUAAAAAAAAAAAA//8AAAEAAAD//wAAAQA="/>
              </a:ext>
            </a:extLst>
          </p:cNvPicPr>
          <p:nvPr/>
        </p:nvPicPr>
        <p:blipFill>
          <a:blip r:embed="rId6"/>
          <a:stretch>
            <a:fillRect/>
          </a:stretch>
        </p:blipFill>
        <p:spPr>
          <a:xfrm>
            <a:off x="6503035" y="4481830"/>
            <a:ext cx="5334000" cy="467360"/>
          </a:xfrm>
          <a:prstGeom prst="rect">
            <a:avLst/>
          </a:prstGeom>
          <a:noFill/>
          <a:ln>
            <a:noFill/>
          </a:ln>
          <a:effectLst/>
        </p:spPr>
      </p:pic>
      <p:sp>
        <p:nvSpPr>
          <p:cNvPr id="8"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YAIAADofAABMSAAAbiIAABAAAAAmAAAACAAAAP//////////MAAAABQAAAAAAAAAAAD//wAAAQAAAP//AAABAA=="/>
              </a:ext>
            </a:extLst>
          </p:cNvSpPr>
          <p:nvPr/>
        </p:nvSpPr>
        <p:spPr>
          <a:xfrm>
            <a:off x="386080" y="5076190"/>
            <a:ext cx="11366500" cy="520700"/>
          </a:xfrm>
          <a:prstGeom prst="rect">
            <a:avLst/>
          </a:prstGeom>
          <a:noFill/>
          <a:ln>
            <a:noFill/>
          </a:ln>
          <a:effectLst/>
        </p:spPr>
        <p:txBody>
          <a:bodyPr vert="horz" wrap="square" numCol="1" spcCol="215900" anchor="t"/>
          <a:lstStyle/>
          <a:p>
            <a:pPr marL="0" marR="0" indent="0" algn="l" defTabSz="914400">
              <a:lnSpc>
                <a:spcPct val="100000"/>
              </a:lnSpc>
              <a:spcBef>
                <a:spcPts val="500"/>
              </a:spcBef>
              <a:spcAft>
                <a:spcPts val="500"/>
              </a:spcAft>
              <a:buNone/>
              <a:tabLst/>
              <a:defRPr sz="2200">
                <a:solidFill>
                  <a:srgbClr val="000000"/>
                </a:solidFill>
              </a:defRPr>
            </a:pPr>
            <a:r>
              <a:t>Using the sine rule again, we can establish that the length of the remaining side C is thus:</a:t>
            </a:r>
          </a:p>
          <a:p>
            <a:pPr marL="0" marR="0" indent="0" algn="l" defTabSz="914400">
              <a:lnSpc>
                <a:spcPct val="100000"/>
              </a:lnSpc>
              <a:spcBef>
                <a:spcPts val="500"/>
              </a:spcBef>
              <a:spcAft>
                <a:spcPts val="500"/>
              </a:spcAft>
              <a:buNone/>
              <a:tabLst/>
              <a:defRPr sz="2200">
                <a:solidFill>
                  <a:srgbClr val="000000"/>
                </a:solidFill>
              </a:defRPr>
            </a:pPr>
          </a:p>
        </p:txBody>
      </p:sp>
      <p:pic>
        <p:nvPicPr>
          <p:cNvPr id="9" name="Picture6"/>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DwIAABkIwAAD0IAAC4pAAAQAAAAJgAAAAgAAAD//////////zAAAAAUAAAAAAAAAAAA//8AAAEAAAD//wAAAQA="/>
              </a:ext>
            </a:extLst>
          </p:cNvPicPr>
          <p:nvPr/>
        </p:nvPicPr>
        <p:blipFill>
          <a:blip r:embed="rId7"/>
          <a:stretch>
            <a:fillRect/>
          </a:stretch>
        </p:blipFill>
        <p:spPr>
          <a:xfrm>
            <a:off x="1338580" y="5753100"/>
            <a:ext cx="9399905" cy="941070"/>
          </a:xfrm>
          <a:prstGeom prst="rect">
            <a:avLst/>
          </a:prstGeom>
          <a:noFill/>
          <a:ln>
            <a:noFill/>
          </a:ln>
          <a:effectLst/>
        </p:spPr>
      </p:pic>
    </p:spTree>
  </p:cSld>
  <p:clrMapOvr>
    <a:masterClrMapping/>
  </p:clrMapOvr>
  <p:timing>
    <p:tnLst>
      <p:par>
        <p:cTn id="1" dur="indefinite" restart="never" nodeType="tmRoot"/>
      </p:par>
    </p:tn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2</a:t>
            </a:r>
          </a:p>
        </p:txBody>
      </p:sp>
      <p:sp>
        <p:nvSpPr>
          <p:cNvPr id="3" name="AutoShape1"/>
          <p:cNvSpPr>
            <a:extLst>
              <a:ext uri="smNativeData">
                <pr:smNativeData xmlns:pr="smNativeData" xmlns="smNativeData" val="SMDATA_16_ZAlzYBMAAAAlAAAAagAAAA8BAAAAkAAAAEgAAACQAAAASAAAAAAAAAAAAAAAAAAAAAEAAABQAAAAuB8SePsh1T8AAAAAAAD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Lw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MAAJEOAADGEQAAqiAAABAAAAAmAAAACAAAAP//////////MAAAABQAAAAAAAAAAAD//wAAAQAAAP//AAABAA=="/>
              </a:ext>
            </a:extLst>
          </p:cNvSpPr>
          <p:nvPr/>
        </p:nvSpPr>
        <p:spPr>
          <a:xfrm>
            <a:off x="593090" y="2367915"/>
            <a:ext cx="2296160" cy="2941955"/>
          </a:xfrm>
          <a:prstGeom prst="triangle">
            <a:avLst>
              <a:gd name="adj" fmla="val 33020"/>
            </a:avLst>
          </a:prstGeom>
          <a:solidFill>
            <a:schemeClr val="accent1"/>
          </a:solidFill>
          <a:ln w="12700" cap="flat" cmpd="sng" algn="ctr">
            <a:solidFill>
              <a:schemeClr val="tx1"/>
            </a:solidFill>
            <a:prstDash val="solid"/>
            <a:headEnd type="none"/>
            <a:tailEnd type="none"/>
          </a:ln>
          <a:effectLst/>
        </p:spPr>
      </p:sp>
      <p:sp>
        <p:nvSpPr>
          <p:cNvPr id="4" name="Textbox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OPgu/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g0AABgVAAB9EAAAvhcAABAAAAAmAAAACAAAAP//////////MAAAABQAAAAAAAAAAAD//wAAAQAAAP//AAABAA=="/>
              </a:ext>
            </a:extLst>
          </p:cNvSpPr>
          <p:nvPr/>
        </p:nvSpPr>
        <p:spPr>
          <a:xfrm>
            <a:off x="2178050" y="3429000"/>
            <a:ext cx="502285" cy="430530"/>
          </a:xfrm>
          <a:prstGeom prst="rect">
            <a:avLst/>
          </a:prstGeom>
          <a:noFill/>
          <a:ln>
            <a:noFill/>
          </a:ln>
          <a:effectLst/>
        </p:spPr>
        <p:txBody>
          <a:bodyPr vert="horz" wrap="square" numCol="1" spcCol="215900" anchor="t"/>
          <a:lstStyle/>
          <a:p>
            <a:pPr algn="ctr">
              <a:defRPr sz="2200"/>
            </a:pPr>
            <a:r>
              <a:t>B</a:t>
            </a:r>
          </a:p>
        </p:txBody>
      </p:sp>
      <p:sp>
        <p:nvSpPr>
          <p:cNvPr id="5" name="Textbox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KsSAABMBQAAURUAABAAAAAmAAAACAAAAP//////////MAAAABQAAAAAAAAAAAD//wAAAQAAAP//AAABAA=="/>
              </a:ext>
            </a:extLst>
          </p:cNvSpPr>
          <p:nvPr/>
        </p:nvSpPr>
        <p:spPr>
          <a:xfrm>
            <a:off x="358775" y="3034665"/>
            <a:ext cx="502285" cy="430530"/>
          </a:xfrm>
          <a:prstGeom prst="rect">
            <a:avLst/>
          </a:prstGeom>
          <a:noFill/>
          <a:ln>
            <a:noFill/>
          </a:ln>
          <a:effectLst/>
        </p:spPr>
        <p:txBody>
          <a:bodyPr vert="horz" wrap="square" numCol="1" spcCol="215900" anchor="t"/>
          <a:lstStyle/>
          <a:p>
            <a:pPr algn="ctr">
              <a:defRPr sz="2200"/>
            </a:pPr>
            <a:r>
              <a:t>C</a:t>
            </a:r>
          </a:p>
        </p:txBody>
      </p:sp>
      <p:sp>
        <p:nvSpPr>
          <p:cNvPr id="6" name="Textbox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gkAAIwhAAAdDAAAMiQAABAAAAAmAAAACAAAAP//////////MAAAABQAAAAAAAAAAAD//wAAAQAAAP//AAABAA=="/>
              </a:ext>
            </a:extLst>
          </p:cNvSpPr>
          <p:nvPr/>
        </p:nvSpPr>
        <p:spPr>
          <a:xfrm>
            <a:off x="1466850" y="5453380"/>
            <a:ext cx="502285" cy="430530"/>
          </a:xfrm>
          <a:prstGeom prst="rect">
            <a:avLst/>
          </a:prstGeom>
          <a:noFill/>
          <a:ln>
            <a:noFill/>
          </a:ln>
          <a:effectLst/>
        </p:spPr>
        <p:txBody>
          <a:bodyPr vert="horz" wrap="square" numCol="1" spcCol="215900" anchor="t"/>
          <a:lstStyle/>
          <a:p>
            <a:pPr algn="ctr">
              <a:defRPr sz="2200"/>
            </a:pPr>
            <a:r>
              <a:t>A</a:t>
            </a:r>
          </a:p>
        </p:txBody>
      </p:sp>
      <p:sp>
        <p:nvSpPr>
          <p:cNvPr id="7" name="Textbox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AMAAMUdAAB/CAAAZyAAABAAAAAmAAAACAAAAP//////////MAAAABQAAAAAAAAAAAD//wAAAQAAAP//AAABAA=="/>
              </a:ext>
            </a:extLst>
          </p:cNvSpPr>
          <p:nvPr/>
        </p:nvSpPr>
        <p:spPr>
          <a:xfrm>
            <a:off x="546100" y="4839335"/>
            <a:ext cx="835025" cy="427990"/>
          </a:xfrm>
          <a:prstGeom prst="rect">
            <a:avLst/>
          </a:prstGeom>
          <a:noFill/>
          <a:ln>
            <a:noFill/>
          </a:ln>
          <a:effectLst/>
        </p:spPr>
        <p:txBody>
          <a:bodyPr vert="horz" wrap="square" numCol="1" spcCol="215900" anchor="t"/>
          <a:lstStyle/>
          <a:p>
            <a:pPr algn="ctr">
              <a:defRPr sz="2200"/>
            </a:pPr>
            <a:r>
              <a:t>70</a:t>
            </a:r>
            <a:r>
              <a:rPr baseline="30000"/>
              <a:t>o</a:t>
            </a:r>
            <a:endParaRPr baseline="30000"/>
          </a:p>
        </p:txBody>
      </p:sp>
      <p:sp>
        <p:nvSpPr>
          <p:cNvPr id="8" name="Textbox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wwAANYdAADGEQAAeCAAABAAAAAmAAAACAAAAP//////////MAAAABQAAAAAAAAAAAD//wAAAQAAAP//AAABAA=="/>
              </a:ext>
            </a:extLst>
          </p:cNvSpPr>
          <p:nvPr/>
        </p:nvSpPr>
        <p:spPr>
          <a:xfrm>
            <a:off x="2054225" y="4850130"/>
            <a:ext cx="835025" cy="427990"/>
          </a:xfrm>
          <a:prstGeom prst="rect">
            <a:avLst/>
          </a:prstGeom>
          <a:noFill/>
          <a:ln>
            <a:noFill/>
          </a:ln>
          <a:effectLst/>
        </p:spPr>
        <p:txBody>
          <a:bodyPr vert="horz" wrap="square" numCol="1" spcCol="215900" anchor="t"/>
          <a:lstStyle/>
          <a:p>
            <a:pPr algn="ctr">
              <a:defRPr sz="2200"/>
            </a:pPr>
            <a:r>
              <a:t>60</a:t>
            </a:r>
            <a:r>
              <a:rPr baseline="30000"/>
              <a:t>o</a:t>
            </a:r>
            <a:endParaRPr baseline="30000"/>
          </a:p>
        </p:txBody>
      </p:sp>
      <p:sp>
        <p:nvSpPr>
          <p:cNvPr id="9" name="Textbox7"/>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BgVAABNBwAAzxcAABAAAAAmAAAACAAAAP//////////MAAAABQAAAAAAAAAAAD//wAAAQAAAP//AAABAA=="/>
              </a:ext>
            </a:extLst>
          </p:cNvSpPr>
          <p:nvPr/>
        </p:nvSpPr>
        <p:spPr>
          <a:xfrm>
            <a:off x="0" y="3429000"/>
            <a:ext cx="1186815" cy="441325"/>
          </a:xfrm>
          <a:prstGeom prst="rect">
            <a:avLst/>
          </a:prstGeom>
          <a:noFill/>
          <a:ln>
            <a:noFill/>
          </a:ln>
          <a:effectLst/>
        </p:spPr>
        <p:txBody>
          <a:bodyPr vert="horz" wrap="square" numCol="1" spcCol="215900" anchor="t"/>
          <a:lstStyle/>
          <a:p>
            <a:pPr algn="ctr">
              <a:defRPr sz="2200"/>
            </a:pPr>
            <a:r>
              <a:t>12cm</a:t>
            </a:r>
          </a:p>
        </p:txBody>
      </p:sp>
      <p:sp>
        <p:nvSpPr>
          <p:cNvPr id="10" name="Textbox8"/>
          <p:cNvSpPr txBox="1">
            <a:extLst>
              <a:ext uri="smNativeData">
                <pr:smNativeData xmlns:pr="smNativeData" xmlns="smNativeData" val="SMDATA_16_ZAl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DU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EAAFQKAABARwAA9AwAABAgAAAmAAAACAAAAP//////////MAAAABQAAAAAAAAAAAD//wAAAQAAAP//AAABAA=="/>
              </a:ext>
            </a:extLst>
          </p:cNvSpPr>
          <p:nvPr/>
        </p:nvSpPr>
        <p:spPr>
          <a:xfrm>
            <a:off x="2889250" y="1678940"/>
            <a:ext cx="8693150" cy="426720"/>
          </a:xfrm>
          <a:prstGeom prst="rect">
            <a:avLst/>
          </a:prstGeom>
          <a:noFill/>
          <a:ln>
            <a:noFill/>
          </a:ln>
          <a:effectLst/>
        </p:spPr>
        <p:txBody>
          <a:bodyPr vert="horz" wrap="square" numCol="1" spcCol="215900" anchor="t"/>
          <a:lstStyle/>
          <a:p>
            <a:pPr>
              <a:defRPr sz="2200"/>
            </a:pPr>
            <a:r>
              <a:t>In the triangle shown, side AB = 12cm, angle B = 70</a:t>
            </a:r>
            <a:r>
              <a:rPr baseline="30000"/>
              <a:t>o</a:t>
            </a:r>
            <a:r>
              <a:t> and angle C = 60</a:t>
            </a:r>
            <a:r>
              <a:rPr baseline="30000"/>
              <a:t>o</a:t>
            </a:r>
            <a:r>
              <a:t> </a:t>
            </a:r>
          </a:p>
        </p:txBody>
      </p:sp>
      <p:sp>
        <p:nvSpPr>
          <p:cNvPr id="11" name="Textbox9"/>
          <p:cNvSpPr txBox="1">
            <a:extLst>
              <a:ext uri="smNativeData">
                <pr:smNativeData xmlns:pr="smNativeData" xmlns="smNativeData" val="SMDATA_16_ZAl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Gd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BEAADgNAAA2RwAA6BEAABAgAAAmAAAACAAAAP//////////MAAAABQAAAAAAAAAAAD//wAAAQAAAP//AAABAA=="/>
              </a:ext>
            </a:extLst>
          </p:cNvSpPr>
          <p:nvPr/>
        </p:nvSpPr>
        <p:spPr>
          <a:xfrm>
            <a:off x="2882900" y="2148840"/>
            <a:ext cx="8693150" cy="762000"/>
          </a:xfrm>
          <a:prstGeom prst="rect">
            <a:avLst/>
          </a:prstGeom>
          <a:noFill/>
          <a:ln>
            <a:noFill/>
          </a:ln>
          <a:effectLst/>
        </p:spPr>
        <p:txBody>
          <a:bodyPr vert="horz" wrap="square" numCol="1" spcCol="215900" anchor="t"/>
          <a:lstStyle/>
          <a:p>
            <a:pPr>
              <a:defRPr sz="2200"/>
            </a:pPr>
            <a:r>
              <a:t>Using this information, calculate the value of angle A and the lengths of the remaining sides AC and BC</a:t>
            </a:r>
          </a:p>
        </p:txBody>
      </p:sp>
      <p:sp>
        <p:nvSpPr>
          <p:cNvPr id="12" name="Textbox10"/>
          <p:cNvSpPr txBox="1">
            <a:extLst>
              <a:ext uri="smNativeData">
                <pr:smNativeData xmlns:pr="smNativeData" xmlns="smNativeData" val="SMDATA_16_ZAl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EAAMASAABARwAAYBUAABAgAAAmAAAACAAAAP//////////MAAAABQAAAAAAAAAAAD//wAAAQAAAP//AAABAA=="/>
              </a:ext>
            </a:extLst>
          </p:cNvSpPr>
          <p:nvPr/>
        </p:nvSpPr>
        <p:spPr>
          <a:xfrm>
            <a:off x="2889250" y="3048000"/>
            <a:ext cx="8693150" cy="426720"/>
          </a:xfrm>
          <a:prstGeom prst="rect">
            <a:avLst/>
          </a:prstGeom>
          <a:noFill/>
          <a:ln>
            <a:noFill/>
          </a:ln>
          <a:effectLst/>
        </p:spPr>
        <p:txBody>
          <a:bodyPr vert="horz" wrap="square" numCol="1" spcCol="215900" anchor="t"/>
          <a:lstStyle/>
          <a:p>
            <a:pPr>
              <a:defRPr sz="2200"/>
            </a:pPr>
            <a:r>
              <a:t>First of all, let us name the variables according to the Sine Rule convention:</a:t>
            </a:r>
          </a:p>
        </p:txBody>
      </p:sp>
      <p:sp>
        <p:nvSpPr>
          <p:cNvPr id="13" name="Textbox1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EF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EAAE0WAABnJgAAuBgAABAAAAAmAAAACAAAAP//////////MAAAABQAAAAAAAAAAAD//wAAAQAAAP//AAABAA=="/>
              </a:ext>
            </a:extLst>
          </p:cNvSpPr>
          <p:nvPr/>
        </p:nvSpPr>
        <p:spPr>
          <a:xfrm>
            <a:off x="2889250" y="3625215"/>
            <a:ext cx="3353435" cy="393065"/>
          </a:xfrm>
          <a:prstGeom prst="rect">
            <a:avLst/>
          </a:prstGeom>
          <a:noFill/>
          <a:ln>
            <a:noFill/>
          </a:ln>
          <a:effectLst/>
        </p:spPr>
        <p:txBody>
          <a:bodyPr vert="horz" wrap="square" numCol="1" spcCol="215900" anchor="t"/>
          <a:lstStyle/>
          <a:p>
            <a:pPr>
              <a:defRPr sz="2200"/>
            </a:pPr>
            <a:r>
              <a:t>Side “C” = 12cm</a:t>
            </a:r>
          </a:p>
        </p:txBody>
      </p:sp>
      <p:sp>
        <p:nvSpPr>
          <p:cNvPr id="14" name="Textbox1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EAALgYAABnJgAAIxsAABAAAAAmAAAACAAAAP//////////MAAAABQAAAAAAAAAAAD//wAAAQAAAP//AAABAA=="/>
              </a:ext>
            </a:extLst>
          </p:cNvSpPr>
          <p:nvPr/>
        </p:nvSpPr>
        <p:spPr>
          <a:xfrm>
            <a:off x="2889250" y="4018280"/>
            <a:ext cx="3353435" cy="393065"/>
          </a:xfrm>
          <a:prstGeom prst="rect">
            <a:avLst/>
          </a:prstGeom>
          <a:noFill/>
          <a:ln>
            <a:noFill/>
          </a:ln>
          <a:effectLst/>
        </p:spPr>
        <p:txBody>
          <a:bodyPr vert="horz" wrap="square" numCol="1" spcCol="215900" anchor="t"/>
          <a:lstStyle/>
          <a:p>
            <a:pPr>
              <a:defRPr sz="2200"/>
            </a:pPr>
            <a:r>
              <a:t>Side “B” = ? cm</a:t>
            </a:r>
          </a:p>
        </p:txBody>
      </p:sp>
      <p:sp>
        <p:nvSpPr>
          <p:cNvPr id="15" name="Textbox1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hEAAD4bAABnJgAAqR0AABAAAAAmAAAACAAAAP//////////MAAAABQAAAAAAAAAAAD//wAAAQAAAP//AAABAA=="/>
              </a:ext>
            </a:extLst>
          </p:cNvSpPr>
          <p:nvPr/>
        </p:nvSpPr>
        <p:spPr>
          <a:xfrm>
            <a:off x="2889250" y="4428490"/>
            <a:ext cx="3353435" cy="393065"/>
          </a:xfrm>
          <a:prstGeom prst="rect">
            <a:avLst/>
          </a:prstGeom>
          <a:noFill/>
          <a:ln>
            <a:noFill/>
          </a:ln>
          <a:effectLst/>
        </p:spPr>
        <p:txBody>
          <a:bodyPr vert="horz" wrap="square" numCol="1" spcCol="215900" anchor="t"/>
          <a:lstStyle/>
          <a:p>
            <a:pPr>
              <a:defRPr sz="2200"/>
            </a:pPr>
            <a:r>
              <a:t>Side “A” = ? cm</a:t>
            </a:r>
          </a:p>
        </p:txBody>
      </p:sp>
      <p:sp>
        <p:nvSpPr>
          <p:cNvPr id="16" name="Textbox1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FJ4WU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2CcAAGgWAAB5PAAA0xgAABAAAAAmAAAACAAAAP//////////MAAAABQAAAAAAAAAAAD//wAAAQAAAP//AAABAA=="/>
              </a:ext>
            </a:extLst>
          </p:cNvSpPr>
          <p:nvPr/>
        </p:nvSpPr>
        <p:spPr>
          <a:xfrm>
            <a:off x="6477000" y="3642360"/>
            <a:ext cx="3353435" cy="393065"/>
          </a:xfrm>
          <a:prstGeom prst="rect">
            <a:avLst/>
          </a:prstGeom>
          <a:noFill/>
          <a:ln>
            <a:noFill/>
          </a:ln>
          <a:effectLst/>
        </p:spPr>
        <p:txBody>
          <a:bodyPr vert="horz" wrap="square" numCol="1" spcCol="215900" anchor="t"/>
          <a:lstStyle/>
          <a:p>
            <a:pPr>
              <a:defRPr sz="2200"/>
            </a:pPr>
            <a:r>
              <a:t>Angle a = ?</a:t>
            </a:r>
          </a:p>
        </p:txBody>
      </p:sp>
      <p:sp>
        <p:nvSpPr>
          <p:cNvPr id="17" name="Textbox1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EFB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icAALYYAABvPAAAIRsAABAAAAAmAAAACAAAAP//////////MAAAABQAAAAAAAAAAAD//wAAAQAAAP//AAABAA=="/>
              </a:ext>
            </a:extLst>
          </p:cNvSpPr>
          <p:nvPr/>
        </p:nvSpPr>
        <p:spPr>
          <a:xfrm>
            <a:off x="6470650" y="4017010"/>
            <a:ext cx="3353435" cy="393065"/>
          </a:xfrm>
          <a:prstGeom prst="rect">
            <a:avLst/>
          </a:prstGeom>
          <a:noFill/>
          <a:ln>
            <a:noFill/>
          </a:ln>
          <a:effectLst/>
        </p:spPr>
        <p:txBody>
          <a:bodyPr vert="horz" wrap="square" numCol="1" spcCol="215900" anchor="t"/>
          <a:lstStyle/>
          <a:p>
            <a:pPr>
              <a:defRPr sz="2200"/>
            </a:pPr>
            <a:r>
              <a:t>Angle b = 70</a:t>
            </a:r>
            <a:r>
              <a:rPr baseline="30000"/>
              <a:t>o</a:t>
            </a:r>
            <a:endParaRPr baseline="30000"/>
          </a:p>
        </p:txBody>
      </p:sp>
      <p:sp>
        <p:nvSpPr>
          <p:cNvPr id="18" name="Textbox1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yCcAAAgbAACMMgAAqB0AABAAAAAmAAAACAAAAP//////////MAAAABQAAAAAAAAAAAD//wAAAQAAAP//AAABAA=="/>
              </a:ext>
            </a:extLst>
          </p:cNvSpPr>
          <p:nvPr/>
        </p:nvSpPr>
        <p:spPr>
          <a:xfrm>
            <a:off x="6466840" y="4394200"/>
            <a:ext cx="1750060" cy="426720"/>
          </a:xfrm>
          <a:prstGeom prst="rect">
            <a:avLst/>
          </a:prstGeom>
          <a:noFill/>
          <a:ln>
            <a:noFill/>
          </a:ln>
          <a:effectLst/>
        </p:spPr>
        <p:txBody>
          <a:bodyPr vert="horz" wrap="square" numCol="1" spcCol="215900" anchor="t"/>
          <a:lstStyle/>
          <a:p>
            <a:pPr>
              <a:defRPr sz="2200"/>
            </a:pPr>
            <a:r>
              <a:t>Angle c = 60</a:t>
            </a:r>
            <a:r>
              <a:rPr baseline="30000"/>
              <a:t>o</a:t>
            </a:r>
            <a:r>
              <a:t> </a:t>
            </a:r>
          </a:p>
        </p:txBody>
      </p:sp>
      <p:pic>
        <p:nvPicPr>
          <p:cNvPr id="19"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Lw2AABoFgAANkcAAMYlAAAQAAAAJgAAAAgAAAD//////////zAAAAAUAAAAAAAAAAAA//8AAAEAAAD//wAAAQA="/>
              </a:ext>
            </a:extLst>
          </p:cNvPicPr>
          <p:nvPr/>
        </p:nvPicPr>
        <p:blipFill>
          <a:blip r:embed="rId2"/>
          <a:stretch>
            <a:fillRect/>
          </a:stretch>
        </p:blipFill>
        <p:spPr>
          <a:xfrm>
            <a:off x="8897620" y="3642360"/>
            <a:ext cx="2678430" cy="2498090"/>
          </a:xfrm>
          <a:prstGeom prst="rect">
            <a:avLst/>
          </a:prstGeom>
          <a:noFill/>
          <a:ln>
            <a:noFill/>
          </a:ln>
          <a:effectLst/>
        </p:spPr>
      </p:pic>
      <p:sp>
        <p:nvSpPr>
          <p:cNvPr id="20" name="Textbox17"/>
          <p:cNvSpPr txBox="1">
            <a:extLst>
              <a:ext uri="smNativeData">
                <pr:smNativeData xmlns:pr="smNativeData" xmlns="smNativeData" val="SMDATA_16_ZAlzYB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QEAAA4mAADzRwAArigAABAgAAAmAAAACAAAAP//////////MAAAABQAAAAAAAAAAAD//wAAAQAAAP//AAABAA=="/>
              </a:ext>
            </a:extLst>
          </p:cNvSpPr>
          <p:nvPr/>
        </p:nvSpPr>
        <p:spPr>
          <a:xfrm>
            <a:off x="219075" y="6186170"/>
            <a:ext cx="11476990" cy="426720"/>
          </a:xfrm>
          <a:prstGeom prst="rect">
            <a:avLst/>
          </a:prstGeom>
          <a:noFill/>
          <a:ln>
            <a:noFill/>
          </a:ln>
          <a:effectLst/>
        </p:spPr>
        <p:txBody>
          <a:bodyPr vert="horz" wrap="square" numCol="1" spcCol="215900" anchor="t"/>
          <a:lstStyle/>
          <a:p>
            <a:pPr>
              <a:defRPr sz="2200"/>
            </a:pPr>
            <a:r>
              <a:t>From this data we can see that the problem is an ideal candidate for the Sine Rule</a:t>
            </a:r>
          </a:p>
        </p:txBody>
      </p:sp>
    </p:spTree>
  </p:cSld>
  <p:clrMapOvr>
    <a:masterClrMapping/>
  </p:clrMapOvr>
  <p:timing>
    <p:tnLst>
      <p:par>
        <p:cTn id="1" dur="indefinite" restart="never" nodeType="tmRoot"/>
      </p:par>
    </p:tn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2</a:t>
            </a:r>
          </a:p>
        </p:txBody>
      </p:sp>
      <p:sp>
        <p:nvSpPr>
          <p:cNvPr id="3" name="Textbox1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AkLAABHGAAAWQ0AABAAAAAmAAAACAAAAP//////////MAAAABQAAAAAAAAAAAD//wAAAQAAAP//AAABAA=="/>
              </a:ext>
            </a:extLst>
          </p:cNvSpPr>
          <p:nvPr/>
        </p:nvSpPr>
        <p:spPr>
          <a:xfrm>
            <a:off x="2386965" y="1793875"/>
            <a:ext cx="1559560" cy="375920"/>
          </a:xfrm>
          <a:prstGeom prst="rect">
            <a:avLst/>
          </a:prstGeom>
          <a:noFill/>
          <a:ln>
            <a:noFill/>
          </a:ln>
          <a:effectLst/>
        </p:spPr>
        <p:txBody>
          <a:bodyPr vert="horz" wrap="square" numCol="1" spcCol="215900" anchor="t"/>
          <a:lstStyle/>
          <a:p>
            <a:pPr>
              <a:defRPr sz="2200"/>
            </a:pPr>
            <a:r>
              <a:t>“C” = 12cm</a:t>
            </a:r>
          </a:p>
        </p:txBody>
      </p:sp>
      <p:sp>
        <p:nvSpPr>
          <p:cNvPr id="4" name="Textbox1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HQNAABHGAAAxA8AABAAAAAmAAAACAAAAP//////////MAAAABQAAAAAAAAAAAD//wAAAQAAAP//AAABAA=="/>
              </a:ext>
            </a:extLst>
          </p:cNvSpPr>
          <p:nvPr/>
        </p:nvSpPr>
        <p:spPr>
          <a:xfrm>
            <a:off x="2386965" y="2186940"/>
            <a:ext cx="1559560" cy="375920"/>
          </a:xfrm>
          <a:prstGeom prst="rect">
            <a:avLst/>
          </a:prstGeom>
          <a:noFill/>
          <a:ln>
            <a:noFill/>
          </a:ln>
          <a:effectLst/>
        </p:spPr>
        <p:txBody>
          <a:bodyPr vert="horz" wrap="square" numCol="1" spcCol="215900" anchor="t"/>
          <a:lstStyle/>
          <a:p>
            <a:pPr>
              <a:defRPr sz="2200"/>
            </a:pPr>
            <a:r>
              <a:t>“B” = ? cm</a:t>
            </a:r>
          </a:p>
        </p:txBody>
      </p:sp>
      <p:sp>
        <p:nvSpPr>
          <p:cNvPr id="5" name="Textbox1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BkAAAkLAADIIwAAWQ0AABAAAAAmAAAACAAAAP//////////MAAAABQAAAAAAAAAAAD//wAAAQAAAP//AAABAA=="/>
              </a:ext>
            </a:extLst>
          </p:cNvSpPr>
          <p:nvPr/>
        </p:nvSpPr>
        <p:spPr>
          <a:xfrm>
            <a:off x="4076700" y="1793875"/>
            <a:ext cx="1739900" cy="375920"/>
          </a:xfrm>
          <a:prstGeom prst="rect">
            <a:avLst/>
          </a:prstGeom>
          <a:noFill/>
          <a:ln>
            <a:noFill/>
          </a:ln>
          <a:effectLst/>
        </p:spPr>
        <p:txBody>
          <a:bodyPr vert="horz" wrap="square" numCol="1" spcCol="215900" anchor="t"/>
          <a:lstStyle/>
          <a:p>
            <a:pPr>
              <a:defRPr sz="2200"/>
            </a:pPr>
            <a:r>
              <a:t>a = ?</a:t>
            </a:r>
          </a:p>
        </p:txBody>
      </p:sp>
      <p:sp>
        <p:nvSpPr>
          <p:cNvPr id="6" name="Textbox1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BkAAHQNAADIIwAAxA8AABAAAAAmAAAACAAAAP//////////MAAAABQAAAAAAAAAAAD//wAAAQAAAP//AAABAA=="/>
              </a:ext>
            </a:extLst>
          </p:cNvSpPr>
          <p:nvPr/>
        </p:nvSpPr>
        <p:spPr>
          <a:xfrm>
            <a:off x="4076700" y="2186940"/>
            <a:ext cx="1739900" cy="375920"/>
          </a:xfrm>
          <a:prstGeom prst="rect">
            <a:avLst/>
          </a:prstGeom>
          <a:noFill/>
          <a:ln>
            <a:noFill/>
          </a:ln>
          <a:effectLst/>
        </p:spPr>
        <p:txBody>
          <a:bodyPr vert="horz" wrap="square" numCol="1" spcCol="215900" anchor="t"/>
          <a:lstStyle/>
          <a:p>
            <a:pPr>
              <a:defRPr sz="2200"/>
            </a:pPr>
            <a:r>
              <a:t>b = 70</a:t>
            </a:r>
            <a:r>
              <a:rPr baseline="30000"/>
              <a:t>o</a:t>
            </a:r>
            <a:endParaRPr baseline="30000"/>
          </a:p>
        </p:txBody>
      </p:sp>
      <p:sp>
        <p:nvSpPr>
          <p:cNvPr id="7" name="Textbox1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JRQU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BkAAOgPAADIIwAA/xEAABAAAAAmAAAACAAAAP//////////MAAAABQAAAAAAAAAAAD//wAAAQAAAP//AAABAA=="/>
              </a:ext>
            </a:extLst>
          </p:cNvSpPr>
          <p:nvPr/>
        </p:nvSpPr>
        <p:spPr>
          <a:xfrm>
            <a:off x="4066540" y="2585720"/>
            <a:ext cx="1750060" cy="339725"/>
          </a:xfrm>
          <a:prstGeom prst="rect">
            <a:avLst/>
          </a:prstGeom>
          <a:noFill/>
          <a:ln>
            <a:noFill/>
          </a:ln>
          <a:effectLst/>
        </p:spPr>
        <p:txBody>
          <a:bodyPr vert="horz" wrap="square" numCol="1" spcCol="215900" anchor="t"/>
          <a:lstStyle/>
          <a:p>
            <a:pPr>
              <a:defRPr sz="2200"/>
            </a:pPr>
            <a:r>
              <a:t>c = 60</a:t>
            </a:r>
            <a:r>
              <a:rPr baseline="30000"/>
              <a:t>o</a:t>
            </a:r>
            <a:r>
              <a:t> </a:t>
            </a:r>
          </a:p>
        </p:txBody>
      </p:sp>
      <p:sp>
        <p:nvSpPr>
          <p:cNvPr id="8" name="Textbox8"/>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K8PAABHGAAA/xEAABAAAAAmAAAACAAAAP//////////MAAAABQAAAAAAAAAAAD//wAAAQAAAP//AAABAA=="/>
              </a:ext>
            </a:extLst>
          </p:cNvSpPr>
          <p:nvPr/>
        </p:nvSpPr>
        <p:spPr>
          <a:xfrm>
            <a:off x="2386965" y="2549525"/>
            <a:ext cx="1559560" cy="375920"/>
          </a:xfrm>
          <a:prstGeom prst="rect">
            <a:avLst/>
          </a:prstGeom>
          <a:noFill/>
          <a:ln>
            <a:noFill/>
          </a:ln>
          <a:effectLst/>
        </p:spPr>
        <p:txBody>
          <a:bodyPr vert="horz" wrap="square" numCol="1" spcCol="215900" anchor="t"/>
          <a:lstStyle/>
          <a:p>
            <a:pPr>
              <a:defRPr sz="2200"/>
            </a:pPr>
            <a:r>
              <a:t>“A” = ? cm</a:t>
            </a:r>
          </a:p>
        </p:txBody>
      </p:sp>
      <p:sp>
        <p:nvSpPr>
          <p:cNvPr id="9" name="Textbox9"/>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wSQAAGcMAADFQQAA0RAAABAAAAAmAAAACAAAAP//////////MAAAABQAAAAAAAAAAAD//wAAAQAAAP//AAABAA=="/>
              </a:ext>
            </a:extLst>
          </p:cNvSpPr>
          <p:nvPr/>
        </p:nvSpPr>
        <p:spPr>
          <a:xfrm>
            <a:off x="5974715" y="2016125"/>
            <a:ext cx="4716780" cy="717550"/>
          </a:xfrm>
          <a:prstGeom prst="rect">
            <a:avLst/>
          </a:prstGeom>
          <a:noFill/>
          <a:ln>
            <a:noFill/>
          </a:ln>
          <a:effectLst/>
        </p:spPr>
        <p:txBody>
          <a:bodyPr vert="horz" wrap="square" numCol="1" spcCol="215900" anchor="t"/>
          <a:lstStyle/>
          <a:p>
            <a:pPr>
              <a:defRPr sz="2200"/>
            </a:pPr>
            <a:r>
              <a:t>The “given” data has been summarised, now we can start</a:t>
            </a:r>
          </a:p>
        </p:txBody>
      </p:sp>
      <p:pic>
        <p:nvPicPr>
          <p:cNvPr id="10"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NAHQ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MWAABjFAAAKjkAAEYeAAAQAAAAJgAAAAgAAAD//////////zAAAAAUAAAAAAAAAAAA//8AAAEAAAD//wAAAQA="/>
              </a:ext>
            </a:extLst>
          </p:cNvPicPr>
          <p:nvPr/>
        </p:nvPicPr>
        <p:blipFill>
          <a:blip r:embed="rId2"/>
          <a:stretch>
            <a:fillRect/>
          </a:stretch>
        </p:blipFill>
        <p:spPr>
          <a:xfrm>
            <a:off x="3659505" y="3314065"/>
            <a:ext cx="5633085" cy="1607185"/>
          </a:xfrm>
          <a:prstGeom prst="rect">
            <a:avLst/>
          </a:prstGeom>
          <a:noFill/>
          <a:ln>
            <a:noFill/>
          </a:ln>
          <a:effectLst/>
        </p:spPr>
      </p:pic>
      <p:sp>
        <p:nvSpPr>
          <p:cNvPr id="11" name="AutoShape1"/>
          <p:cNvSpPr>
            <a:extLst>
              <a:ext uri="smNativeData">
                <pr:smNativeData xmlns:pr="smNativeData" xmlns="smNativeData" val="SMDATA_16_ZAlzYBMAAAAlAAAAagAAAA8BAAAAkAAAAEgAAACQAAAASAAAAAAAAAAAAAAAAAAAAAEAAABQAAAAuB8SePsh1T8AAAAAAAD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OPguw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MAAJEOAADGEQAAqiAAABAAAAAmAAAACAAAAP//////////MAAAABQAAAAAAAAAAAD//wAAAQAAAP//AAABAA=="/>
              </a:ext>
            </a:extLst>
          </p:cNvSpPr>
          <p:nvPr/>
        </p:nvSpPr>
        <p:spPr>
          <a:xfrm>
            <a:off x="593090" y="2367915"/>
            <a:ext cx="2296160" cy="2941955"/>
          </a:xfrm>
          <a:prstGeom prst="triangle">
            <a:avLst>
              <a:gd name="adj" fmla="val 33020"/>
            </a:avLst>
          </a:prstGeom>
          <a:solidFill>
            <a:schemeClr val="accent1"/>
          </a:solidFill>
          <a:ln w="12700" cap="flat" cmpd="sng" algn="ctr">
            <a:solidFill>
              <a:schemeClr val="tx1"/>
            </a:solidFill>
            <a:prstDash val="solid"/>
            <a:headEnd type="none"/>
            <a:tailEnd type="none"/>
          </a:ln>
          <a:effectLst/>
        </p:spPr>
      </p:sp>
      <p:sp>
        <p:nvSpPr>
          <p:cNvPr id="12"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g0AABgVAAB9EAAAvhcAABAAAAAmAAAACAAAAP//////////MAAAABQAAAAAAAAAAAD//wAAAQAAAP//AAABAA=="/>
              </a:ext>
            </a:extLst>
          </p:cNvSpPr>
          <p:nvPr/>
        </p:nvSpPr>
        <p:spPr>
          <a:xfrm>
            <a:off x="2178050" y="3429000"/>
            <a:ext cx="502285" cy="430530"/>
          </a:xfrm>
          <a:prstGeom prst="rect">
            <a:avLst/>
          </a:prstGeom>
          <a:noFill/>
          <a:ln>
            <a:noFill/>
          </a:ln>
          <a:effectLst/>
        </p:spPr>
        <p:txBody>
          <a:bodyPr vert="horz" wrap="square" numCol="1" spcCol="215900" anchor="t"/>
          <a:lstStyle/>
          <a:p>
            <a:pPr algn="ctr">
              <a:defRPr sz="2200"/>
            </a:pPr>
            <a:r>
              <a:t>B</a:t>
            </a:r>
          </a:p>
        </p:txBody>
      </p:sp>
      <p:sp>
        <p:nvSpPr>
          <p:cNvPr id="13" name="Textbox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KsSAABMBQAAURUAABAAAAAmAAAACAAAAP//////////MAAAABQAAAAAAAAAAAD//wAAAQAAAP//AAABAA=="/>
              </a:ext>
            </a:extLst>
          </p:cNvSpPr>
          <p:nvPr/>
        </p:nvSpPr>
        <p:spPr>
          <a:xfrm>
            <a:off x="358775" y="3034665"/>
            <a:ext cx="502285" cy="430530"/>
          </a:xfrm>
          <a:prstGeom prst="rect">
            <a:avLst/>
          </a:prstGeom>
          <a:noFill/>
          <a:ln>
            <a:noFill/>
          </a:ln>
          <a:effectLst/>
        </p:spPr>
        <p:txBody>
          <a:bodyPr vert="horz" wrap="square" numCol="1" spcCol="215900" anchor="t"/>
          <a:lstStyle/>
          <a:p>
            <a:pPr algn="ctr">
              <a:defRPr sz="2200"/>
            </a:pPr>
            <a:r>
              <a:t>C</a:t>
            </a:r>
          </a:p>
        </p:txBody>
      </p:sp>
      <p:sp>
        <p:nvSpPr>
          <p:cNvPr id="14" name="Textbox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gkAAIwhAAAdDAAAMiQAABAAAAAmAAAACAAAAP//////////MAAAABQAAAAAAAAAAAD//wAAAQAAAP//AAABAA=="/>
              </a:ext>
            </a:extLst>
          </p:cNvSpPr>
          <p:nvPr/>
        </p:nvSpPr>
        <p:spPr>
          <a:xfrm>
            <a:off x="1466850" y="5453380"/>
            <a:ext cx="502285" cy="430530"/>
          </a:xfrm>
          <a:prstGeom prst="rect">
            <a:avLst/>
          </a:prstGeom>
          <a:noFill/>
          <a:ln>
            <a:noFill/>
          </a:ln>
          <a:effectLst/>
        </p:spPr>
        <p:txBody>
          <a:bodyPr vert="horz" wrap="square" numCol="1" spcCol="215900" anchor="t"/>
          <a:lstStyle/>
          <a:p>
            <a:pPr algn="ctr">
              <a:defRPr sz="2200"/>
            </a:pPr>
            <a:r>
              <a:t>A</a:t>
            </a:r>
          </a:p>
        </p:txBody>
      </p:sp>
      <p:sp>
        <p:nvSpPr>
          <p:cNvPr id="15" name="Textbox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AMAAMUdAAB/CAAAZyAAABAAAAAmAAAACAAAAP//////////MAAAABQAAAAAAAAAAAD//wAAAQAAAP//AAABAA=="/>
              </a:ext>
            </a:extLst>
          </p:cNvSpPr>
          <p:nvPr/>
        </p:nvSpPr>
        <p:spPr>
          <a:xfrm>
            <a:off x="546100" y="4839335"/>
            <a:ext cx="835025" cy="427990"/>
          </a:xfrm>
          <a:prstGeom prst="rect">
            <a:avLst/>
          </a:prstGeom>
          <a:noFill/>
          <a:ln>
            <a:noFill/>
          </a:ln>
          <a:effectLst/>
        </p:spPr>
        <p:txBody>
          <a:bodyPr vert="horz" wrap="square" numCol="1" spcCol="215900" anchor="t"/>
          <a:lstStyle/>
          <a:p>
            <a:pPr algn="ctr">
              <a:defRPr sz="2200"/>
            </a:pPr>
            <a:r>
              <a:t>70</a:t>
            </a:r>
            <a:r>
              <a:rPr baseline="30000"/>
              <a:t>o</a:t>
            </a:r>
            <a:endParaRPr baseline="30000"/>
          </a:p>
        </p:txBody>
      </p:sp>
      <p:sp>
        <p:nvSpPr>
          <p:cNvPr id="16" name="Textbox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wwAANYdAADGEQAAeCAAABAAAAAmAAAACAAAAP//////////MAAAABQAAAAAAAAAAAD//wAAAQAAAP//AAABAA=="/>
              </a:ext>
            </a:extLst>
          </p:cNvSpPr>
          <p:nvPr/>
        </p:nvSpPr>
        <p:spPr>
          <a:xfrm>
            <a:off x="2054225" y="4850130"/>
            <a:ext cx="835025" cy="427990"/>
          </a:xfrm>
          <a:prstGeom prst="rect">
            <a:avLst/>
          </a:prstGeom>
          <a:noFill/>
          <a:ln>
            <a:noFill/>
          </a:ln>
          <a:effectLst/>
        </p:spPr>
        <p:txBody>
          <a:bodyPr vert="horz" wrap="square" numCol="1" spcCol="215900" anchor="t"/>
          <a:lstStyle/>
          <a:p>
            <a:pPr algn="ctr">
              <a:defRPr sz="2200"/>
            </a:pPr>
            <a:r>
              <a:t>60</a:t>
            </a:r>
            <a:r>
              <a:rPr baseline="30000"/>
              <a:t>o</a:t>
            </a:r>
            <a:endParaRPr baseline="30000"/>
          </a:p>
        </p:txBody>
      </p:sp>
      <p:sp>
        <p:nvSpPr>
          <p:cNvPr id="17" name="Textbox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BgVAABNBwAAzxcAABAAAAAmAAAACAAAAP//////////MAAAABQAAAAAAAAAAAD//wAAAQAAAP//AAABAA=="/>
              </a:ext>
            </a:extLst>
          </p:cNvSpPr>
          <p:nvPr/>
        </p:nvSpPr>
        <p:spPr>
          <a:xfrm>
            <a:off x="0" y="3429000"/>
            <a:ext cx="1186815" cy="441325"/>
          </a:xfrm>
          <a:prstGeom prst="rect">
            <a:avLst/>
          </a:prstGeom>
          <a:noFill/>
          <a:ln>
            <a:noFill/>
          </a:ln>
          <a:effectLst/>
        </p:spPr>
        <p:txBody>
          <a:bodyPr vert="horz" wrap="square" numCol="1" spcCol="215900" anchor="t"/>
          <a:lstStyle/>
          <a:p>
            <a:pPr algn="ctr">
              <a:defRPr sz="2200"/>
            </a:pPr>
            <a:r>
              <a:t>12cm</a:t>
            </a:r>
          </a:p>
        </p:txBody>
      </p:sp>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6_ZAlzYB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MAAAABQAAAAAAAAAAAD//wAAAQAAAP//AAABAA=="/>
              </a:ext>
            </a:extLst>
          </p:cNvSpPr>
          <p:nvPr>
            <p:ph type="title"/>
          </p:nvPr>
        </p:nvSpPr>
        <p:spPr/>
        <p:txBody>
          <a:bodyPr/>
          <a:lstStyle/>
          <a:p>
            <a:pPr/>
            <a:r>
              <a:t>Sine Rule - Example 2</a:t>
            </a:r>
          </a:p>
        </p:txBody>
      </p:sp>
      <p:sp>
        <p:nvSpPr>
          <p:cNvPr id="3" name="Textbox3"/>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CcKAABARwAAkQ4AABAAAAAmAAAACAAAAP//////////MAAAABQAAAAAAAAAAAD//wAAAQAAAP//AAABAA=="/>
              </a:ext>
            </a:extLst>
          </p:cNvSpPr>
          <p:nvPr/>
        </p:nvSpPr>
        <p:spPr>
          <a:xfrm>
            <a:off x="2386965" y="1650365"/>
            <a:ext cx="9195435" cy="717550"/>
          </a:xfrm>
          <a:prstGeom prst="rect">
            <a:avLst/>
          </a:prstGeom>
          <a:noFill/>
          <a:ln>
            <a:noFill/>
          </a:ln>
          <a:effectLst/>
        </p:spPr>
        <p:txBody>
          <a:bodyPr vert="horz" wrap="square" numCol="1" spcCol="215900" anchor="t"/>
          <a:lstStyle/>
          <a:p>
            <a:pPr>
              <a:defRPr sz="2200"/>
            </a:pPr>
            <a:r>
              <a:t>Angle “a” is easily established from the fact that the internal angles of a triangle add up to 180</a:t>
            </a:r>
            <a:r>
              <a:rPr baseline="30000"/>
              <a:t>o</a:t>
            </a:r>
            <a:r>
              <a:t>. Angle “a” is therefore 180 - (70 + 60) = 50</a:t>
            </a:r>
            <a:r>
              <a:rPr baseline="30000"/>
              <a:t>o</a:t>
            </a:r>
            <a:r>
              <a:t>.</a:t>
            </a:r>
          </a:p>
        </p:txBody>
      </p:sp>
      <p:sp>
        <p:nvSpPr>
          <p:cNvPr id="4" name="Textbox8"/>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O1jv30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rw4AAJ8PAABARwAAihIAABAAAAAmAAAACAAAAP//////////MAAAABQAAAAAAAAAAAD//wAAAQAAAP//AAABAA=="/>
              </a:ext>
            </a:extLst>
          </p:cNvSpPr>
          <p:nvPr/>
        </p:nvSpPr>
        <p:spPr>
          <a:xfrm>
            <a:off x="2386965" y="2539365"/>
            <a:ext cx="9195435" cy="474345"/>
          </a:xfrm>
          <a:prstGeom prst="rect">
            <a:avLst/>
          </a:prstGeom>
          <a:noFill/>
          <a:ln>
            <a:noFill/>
          </a:ln>
          <a:effectLst/>
        </p:spPr>
        <p:txBody>
          <a:bodyPr vert="horz" wrap="square" numCol="1" spcCol="215900" anchor="t"/>
          <a:lstStyle/>
          <a:p>
            <a:pPr>
              <a:defRPr sz="2200"/>
            </a:pPr>
            <a:r>
              <a:t>Now ... two “runs” of the Sine Rule to calculate the lengths of sides A and B</a:t>
            </a:r>
          </a:p>
        </p:txBody>
      </p:sp>
      <p:pic>
        <p:nvPicPr>
          <p:cNvPr id="5" name="Picture2"/>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FU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gaAACLEwAAZjsAAEsZAAAQAAAAJgAAAAgAAAD//////////zAAAAAUAAAAAAAAAAAA//8AAAEAAAD//wAAAQA="/>
              </a:ext>
            </a:extLst>
          </p:cNvPicPr>
          <p:nvPr/>
        </p:nvPicPr>
        <p:blipFill>
          <a:blip r:embed="rId2"/>
          <a:stretch>
            <a:fillRect/>
          </a:stretch>
        </p:blipFill>
        <p:spPr>
          <a:xfrm>
            <a:off x="4312920" y="3176905"/>
            <a:ext cx="5342890" cy="934720"/>
          </a:xfrm>
          <a:prstGeom prst="rect">
            <a:avLst/>
          </a:prstGeom>
          <a:noFill/>
          <a:ln>
            <a:noFill/>
          </a:ln>
          <a:effectLst/>
        </p:spPr>
      </p:pic>
      <p:sp>
        <p:nvSpPr>
          <p:cNvPr id="6" name="AutoShape1"/>
          <p:cNvSpPr>
            <a:extLst>
              <a:ext uri="smNativeData">
                <pr:smNativeData xmlns:pr="smNativeData" xmlns="smNativeData" val="SMDATA_16_ZAlzYBMAAAAlAAAAagAAAA8BAAAAkAAAAEgAAACQAAAASAAAAAAAAAAAAAAAAAAAAAEAAABQAAAAuB8SePsh1T8AAAAAAAD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B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MAAJEOAADGEQAAqiAAABAAAAAmAAAACAAAAP//////////MAAAABQAAAAAAAAAAAD//wAAAQAAAP//AAABAA=="/>
              </a:ext>
            </a:extLst>
          </p:cNvSpPr>
          <p:nvPr/>
        </p:nvSpPr>
        <p:spPr>
          <a:xfrm>
            <a:off x="593090" y="2367915"/>
            <a:ext cx="2296160" cy="2941955"/>
          </a:xfrm>
          <a:prstGeom prst="triangle">
            <a:avLst>
              <a:gd name="adj" fmla="val 33020"/>
            </a:avLst>
          </a:prstGeom>
          <a:solidFill>
            <a:schemeClr val="accent1"/>
          </a:solidFill>
          <a:ln w="12700" cap="flat" cmpd="sng" algn="ctr">
            <a:solidFill>
              <a:schemeClr val="tx1"/>
            </a:solidFill>
            <a:prstDash val="solid"/>
            <a:headEnd type="none"/>
            <a:tailEnd type="none"/>
          </a:ln>
          <a:effectLst/>
        </p:spPr>
      </p:sp>
      <p:sp>
        <p:nvSpPr>
          <p:cNvPr id="7" name="Textbox1"/>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P4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g0AABgVAAB9EAAAvhcAABAAAAAmAAAACAAAAP//////////MAAAABQAAAAAAAAAAAD//wAAAQAAAP//AAABAA=="/>
              </a:ext>
            </a:extLst>
          </p:cNvSpPr>
          <p:nvPr/>
        </p:nvSpPr>
        <p:spPr>
          <a:xfrm>
            <a:off x="2178050" y="3429000"/>
            <a:ext cx="502285" cy="430530"/>
          </a:xfrm>
          <a:prstGeom prst="rect">
            <a:avLst/>
          </a:prstGeom>
          <a:noFill/>
          <a:ln>
            <a:noFill/>
          </a:ln>
          <a:effectLst/>
        </p:spPr>
        <p:txBody>
          <a:bodyPr vert="horz" wrap="square" numCol="1" spcCol="215900" anchor="t"/>
          <a:lstStyle/>
          <a:p>
            <a:pPr algn="ctr">
              <a:defRPr sz="2200"/>
            </a:pPr>
            <a:r>
              <a:t>B</a:t>
            </a:r>
          </a:p>
        </p:txBody>
      </p:sp>
      <p:sp>
        <p:nvSpPr>
          <p:cNvPr id="8" name="Textbox2"/>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Fw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QIAAKsSAABMBQAAURUAABAAAAAmAAAACAAAAP//////////MAAAABQAAAAAAAAAAAD//wAAAQAAAP//AAABAA=="/>
              </a:ext>
            </a:extLst>
          </p:cNvSpPr>
          <p:nvPr/>
        </p:nvSpPr>
        <p:spPr>
          <a:xfrm>
            <a:off x="358775" y="3034665"/>
            <a:ext cx="502285" cy="430530"/>
          </a:xfrm>
          <a:prstGeom prst="rect">
            <a:avLst/>
          </a:prstGeom>
          <a:noFill/>
          <a:ln>
            <a:noFill/>
          </a:ln>
          <a:effectLst/>
        </p:spPr>
        <p:txBody>
          <a:bodyPr vert="horz" wrap="square" numCol="1" spcCol="215900" anchor="t"/>
          <a:lstStyle/>
          <a:p>
            <a:pPr algn="ctr">
              <a:defRPr sz="2200"/>
            </a:pPr>
            <a:r>
              <a:t>C</a:t>
            </a:r>
          </a:p>
        </p:txBody>
      </p:sp>
      <p:sp>
        <p:nvSpPr>
          <p:cNvPr id="9" name="Textbox4"/>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FIC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BgkAAIwhAAAdDAAAMiQAABAAAAAmAAAACAAAAP//////////MAAAABQAAAAAAAAAAAD//wAAAQAAAP//AAABAA=="/>
              </a:ext>
            </a:extLst>
          </p:cNvSpPr>
          <p:nvPr/>
        </p:nvSpPr>
        <p:spPr>
          <a:xfrm>
            <a:off x="1466850" y="5453380"/>
            <a:ext cx="502285" cy="430530"/>
          </a:xfrm>
          <a:prstGeom prst="rect">
            <a:avLst/>
          </a:prstGeom>
          <a:noFill/>
          <a:ln>
            <a:noFill/>
          </a:ln>
          <a:effectLst/>
        </p:spPr>
        <p:txBody>
          <a:bodyPr vert="horz" wrap="square" numCol="1" spcCol="215900" anchor="t"/>
          <a:lstStyle/>
          <a:p>
            <a:pPr algn="ctr">
              <a:defRPr sz="2200"/>
            </a:pPr>
            <a:r>
              <a:t>A</a:t>
            </a:r>
          </a:p>
        </p:txBody>
      </p:sp>
      <p:sp>
        <p:nvSpPr>
          <p:cNvPr id="10" name="Textbox5"/>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P4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XAMAAMUdAAB/CAAAZyAAABAAAAAmAAAACAAAAP//////////MAAAABQAAAAAAAAAAAD//wAAAQAAAP//AAABAA=="/>
              </a:ext>
            </a:extLst>
          </p:cNvSpPr>
          <p:nvPr/>
        </p:nvSpPr>
        <p:spPr>
          <a:xfrm>
            <a:off x="546100" y="4839335"/>
            <a:ext cx="835025" cy="427990"/>
          </a:xfrm>
          <a:prstGeom prst="rect">
            <a:avLst/>
          </a:prstGeom>
          <a:noFill/>
          <a:ln>
            <a:noFill/>
          </a:ln>
          <a:effectLst/>
        </p:spPr>
        <p:txBody>
          <a:bodyPr vert="horz" wrap="square" numCol="1" spcCol="215900" anchor="t"/>
          <a:lstStyle/>
          <a:p>
            <a:pPr algn="ctr">
              <a:defRPr sz="2200"/>
            </a:pPr>
            <a:r>
              <a:t>70</a:t>
            </a:r>
            <a:r>
              <a:rPr baseline="30000"/>
              <a:t>o</a:t>
            </a:r>
            <a:endParaRPr baseline="30000"/>
          </a:p>
        </p:txBody>
      </p:sp>
      <p:sp>
        <p:nvSpPr>
          <p:cNvPr id="11" name="Textbox6"/>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HIgbW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owwAANYdAADGEQAAeCAAABAAAAAmAAAACAAAAP//////////MAAAABQAAAAAAAAAAAD//wAAAQAAAP//AAABAA=="/>
              </a:ext>
            </a:extLst>
          </p:cNvSpPr>
          <p:nvPr/>
        </p:nvSpPr>
        <p:spPr>
          <a:xfrm>
            <a:off x="2054225" y="4850130"/>
            <a:ext cx="835025" cy="427990"/>
          </a:xfrm>
          <a:prstGeom prst="rect">
            <a:avLst/>
          </a:prstGeom>
          <a:noFill/>
          <a:ln>
            <a:noFill/>
          </a:ln>
          <a:effectLst/>
        </p:spPr>
        <p:txBody>
          <a:bodyPr vert="horz" wrap="square" numCol="1" spcCol="215900" anchor="t"/>
          <a:lstStyle/>
          <a:p>
            <a:pPr algn="ctr">
              <a:defRPr sz="2200"/>
            </a:pPr>
            <a:r>
              <a:t>60</a:t>
            </a:r>
            <a:r>
              <a:rPr baseline="30000"/>
              <a:t>o</a:t>
            </a:r>
            <a:endParaRPr baseline="30000"/>
          </a:p>
        </p:txBody>
      </p:sp>
      <p:sp>
        <p:nvSpPr>
          <p:cNvPr id="12" name="Textbox7"/>
          <p:cNvSpPr txBox="1">
            <a:extLst>
              <a:ext uri="smNativeData">
                <pr:smNativeData xmlns:pr="smNativeData" xmlns="smNativeData" val="SMDATA_16_ZAlzYB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IgDAAD/fwAA/38AAAAAAAAJAAAABAAAAGuaTMs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AAAABgVAABNBwAAzxcAABAAAAAmAAAACAAAAP//////////MAAAABQAAAAAAAAAAAD//wAAAQAAAP//AAABAA=="/>
              </a:ext>
            </a:extLst>
          </p:cNvSpPr>
          <p:nvPr/>
        </p:nvSpPr>
        <p:spPr>
          <a:xfrm>
            <a:off x="0" y="3429000"/>
            <a:ext cx="1186815" cy="441325"/>
          </a:xfrm>
          <a:prstGeom prst="rect">
            <a:avLst/>
          </a:prstGeom>
          <a:noFill/>
          <a:ln>
            <a:noFill/>
          </a:ln>
          <a:effectLst/>
        </p:spPr>
        <p:txBody>
          <a:bodyPr vert="horz" wrap="square" numCol="1" spcCol="215900" anchor="t"/>
          <a:lstStyle/>
          <a:p>
            <a:pPr algn="ctr">
              <a:defRPr sz="2200"/>
            </a:pPr>
            <a:r>
              <a:t>12cm</a:t>
            </a:r>
          </a:p>
        </p:txBody>
      </p:sp>
      <p:pic>
        <p:nvPicPr>
          <p:cNvPr id="13" name="Picture1"/>
          <p:cNvPicPr>
            <a:picLocks noChangeAspect="1"/>
            <a:extLst>
              <a:ext uri="smNativeData">
                <pr:smNativeData xmlns:pr="smNativeData" xmlns="smNativeData" val="SMDATA_18_ZAlzYB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GMUAAAQHAAAjEEAAD8iAAAQAAAAJgAAAAgAAAD//////////zAAAAAUAAAAAAAAAAAA//8AAAEAAAD//wAAAQA="/>
              </a:ext>
            </a:extLst>
          </p:cNvPicPr>
          <p:nvPr/>
        </p:nvPicPr>
        <p:blipFill>
          <a:blip r:embed="rId3"/>
          <a:stretch>
            <a:fillRect/>
          </a:stretch>
        </p:blipFill>
        <p:spPr>
          <a:xfrm>
            <a:off x="3314065" y="4561840"/>
            <a:ext cx="7341235" cy="1005205"/>
          </a:xfrm>
          <a:prstGeom prst="rect">
            <a:avLst/>
          </a:prstGeom>
          <a:noFill/>
          <a:ln>
            <a:noFill/>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4">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15">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marty</cp:lastModifiedBy>
  <cp:revision>0</cp:revision>
  <dcterms:created xsi:type="dcterms:W3CDTF">2021-04-08T18:33:04Z</dcterms:created>
  <dcterms:modified xsi:type="dcterms:W3CDTF">2021-04-11T14:36:20Z</dcterms:modified>
</cp:coreProperties>
</file>