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9" r:id="rId1"/>
  </p:sldMasterIdLst>
  <p:notesMasterIdLst>
    <p:notesMasterId r:id="rId14"/>
  </p:notesMasterIdLst>
  <p:handoutMasterIdLst>
    <p:handoutMasterId r:id="rId15"/>
  </p:handoutMasterIdLst>
  <p:sldIdLst>
    <p:sldId id="260" r:id="rId2"/>
    <p:sldId id="258" r:id="rId3"/>
    <p:sldId id="261" r:id="rId4"/>
    <p:sldId id="259" r:id="rId5"/>
    <p:sldId id="262" r:id="rId6"/>
    <p:sldId id="263" r:id="rId7"/>
    <p:sldId id="264" r:id="rId8"/>
    <p:sldId id="265" r:id="rId9"/>
    <p:sldId id="266" r:id="rId10"/>
    <p:sldId id="267" r:id="rId11"/>
    <p:sldId id="271" r:id="rId12"/>
    <p:sldId id="268" r:id="rId13"/>
  </p:sldIdLst>
  <p:sldSz cx="12192000" cy="6858000"/>
  <p:notesSz cx="6858000" cy="9144000"/>
  <p:embeddedFontLst>
    <p:embeddedFont>
      <p:font typeface="Buxton Sketch" panose="03080500000500000004" pitchFamily="66" charset="0"/>
      <p:regular r:id="rId16"/>
    </p:embeddedFont>
    <p:embeddedFont>
      <p:font typeface="Calibri" panose="020F0502020204030204" pitchFamily="34" charset="0"/>
      <p:regular r:id="rId17"/>
      <p:bold r:id="rId18"/>
      <p:italic r:id="rId19"/>
      <p:boldItalic r:id="rId20"/>
    </p:embeddedFont>
    <p:embeddedFont>
      <p:font typeface="Tw Cen MT" panose="020B0602020104020603" pitchFamily="34" charset="0"/>
      <p:regular r:id="rId21"/>
      <p:bold r:id="rId22"/>
      <p:italic r:id="rId23"/>
      <p:boldItalic r:id="rId24"/>
    </p:embeddedFont>
  </p:embeddedFontLst>
  <p:defaultTex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C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mc="http://schemas.openxmlformats.org/markup-compatibility/2006" xmlns:p14="http://schemas.microsoft.com/office/powerpoint/2010/main" xmlns:p15="http://schemas.microsoft.com/office/powerpoint/2012/main" xmlns:pr="smNativeData" xmlns="smNativeData" dt="1624453202" val="1034" rev64="64" revOS="4"/>
      <pr:smFileRevision xmlns:mc="http://schemas.openxmlformats.org/markup-compatibility/2006" xmlns:p14="http://schemas.microsoft.com/office/powerpoint/2010/main" xmlns:p15="http://schemas.microsoft.com/office/powerpoint/2012/main" xmlns:pr="smNativeData" xmlns="smNativeData" dt="1624453202" val="101"/>
      <pr:guideOptions xmlns:mc="http://schemas.openxmlformats.org/markup-compatibility/2006" xmlns:p14="http://schemas.microsoft.com/office/powerpoint/2010/main" xmlns:p15="http://schemas.microsoft.com/office/powerpoint/2012/main" xmlns:pr="smNativeData" xmlns="smNativeData" dt="1624453202" snapToBorders="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5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 d="100"/>
        <a:sy n="19" d="100"/>
      </p:scale>
      <p:origin x="0" y="0"/>
    </p:cViewPr>
  </p:sorterViewPr>
  <p:notesViewPr>
    <p:cSldViewPr snapToGrid="0">
      <p:cViewPr>
        <p:scale>
          <a:sx n="94" d="100"/>
          <a:sy n="94" d="100"/>
        </p:scale>
        <p:origin x="381" y="336"/>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wIAABAAAAAmAAAACAAAAD+PAAAAAAAAMAAAABQAAAAAAAAAAAD//wAAAQAAAP//AAAB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3" name="Date Placeholder 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wIAABAAAAAmAAAACAAAAD+PAAAAAAAAMAAAABQAAAAAAAAAAAD//wAAAQAAAP//AAABAA=="/>
              </a:ext>
            </a:extLst>
          </p:cNvSpPr>
          <p:nvPr>
            <p:ph type="dt" sz="quarter"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623E-70D2-1F94-9CF2-86C12CBC6AD3}" type="datetime1">
              <a:t>10/31/2021</a:t>
            </a:fld>
            <a:endParaRPr/>
          </a:p>
        </p:txBody>
      </p:sp>
      <p:sp>
        <p:nvSpPr>
          <p:cNvPr id="4" name="Footer Placeholder 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41AABIEgAAQDgAABAAAAAmAAAACAAAAL+PAAAAAAAAMAAAABQAAAAAAAAAAAD//wAAAQAAAP//AAABAA=="/>
              </a:ext>
            </a:extLst>
          </p:cNvSpPr>
          <p:nvPr>
            <p:ph type="ftr" sz="quarter" idx="2"/>
          </p:nvPr>
        </p:nvSpPr>
        <p:spPr>
          <a:xfrm>
            <a:off x="0" y="8685530"/>
            <a:ext cx="2971800" cy="458470"/>
          </a:xfrm>
          <a:prstGeom prst="rect">
            <a:avLst/>
          </a:prstGeom>
        </p:spPr>
        <p:txBody>
          <a:bodyPr vert="horz" wrap="square" lIns="91440" tIns="45720" rIns="91440" bIns="45720" numCol="1" spcCol="215900" anchor="b">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5" name="Slide Number Placeholder 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QDgAABAAAAAmAAAACAAAAL+PAAAAAAAAMAAAABQAAAAAAAAAAAD//wAAAQAAAP//AAABAA=="/>
              </a:ext>
            </a:extLst>
          </p:cNvSpPr>
          <p:nvPr>
            <p:ph type="sldNum" sz="quarter" idx="3"/>
          </p:nvPr>
        </p:nvSpPr>
        <p:spPr>
          <a:xfrm>
            <a:off x="3884930" y="8685530"/>
            <a:ext cx="2971800" cy="458470"/>
          </a:xfrm>
          <a:prstGeom prst="rect">
            <a:avLst/>
          </a:prstGeom>
        </p:spPr>
        <p:txBody>
          <a:bodyPr vert="horz" wrap="square" lIns="91440" tIns="45720" rIns="91440" bIns="45720" numCol="1" spcCol="215900" anchor="b">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7410-5ED2-1F82-9CF2-A8D73ABC6AFD}" type="slidenum">
              <a:t>‹#›</a:t>
            </a:fld>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wIAABAAAAAmAAAACAAAAD+PAAAAAAAAMAAAABQAAAAAAAAAAAD//wAAAQAAAP//AAAB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3" name="Date Placeholder 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wIAABAAAAAmAAAACAAAAD+PAAAAAAAAMAAAABQAAAAAAAAAAAD//wAAAQAAAP//AAABAA=="/>
              </a:ext>
            </a:extLst>
          </p:cNvSpPr>
          <p:nvPr>
            <p:ph type="dt"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206C-22D2-1FD6-9CF2-D4836EBC6A81}" type="datetime1">
              <a:t>10/31/2021</a:t>
            </a:fld>
            <a:endParaRPr/>
          </a:p>
        </p:txBody>
      </p:sp>
      <p:sp>
        <p:nvSpPr>
          <p:cNvPr id="4" name="Slide Image Placeholder 3"/>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OAQAAAgHAAD4JQAABBoAABAAAAAmAAAACAAAAL8PAAD/HwAAMAAAABQAAAAAAAAAAAD//wAAAQAAAP//AAABAA=="/>
              </a:ext>
            </a:extLst>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en-us"/>
            </a:pPr>
            <a:endParaRPr/>
          </a:p>
        </p:txBody>
      </p:sp>
      <p:sp>
        <p:nvSpPr>
          <p:cNvPr id="5" name="Notes Placeholder 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BIbAAD4JQAAODEAABAAAAAmAAAACAAAAD8PAAD/HwAAMAAAABQAAAAAAAAAAAD//wAAAQAAAP//AAABAA=="/>
              </a:ext>
            </a:extLst>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6" name="Footer Placeholder 5"/>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41AABIEgAAQDgAABAAAAAmAAAACAAAAL+PAAD/HwAAMAAAABQAAAAAAAAAAAD//wAAAQAAAP//AAABAA=="/>
              </a:ext>
            </a:extLst>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7" name="Slide Number Placeholder 6"/>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QDgAABAAAAAmAAAACAAAAL+PAAD/HwAAMAAAABQAAAAAAAAAAAD//wAAAQAAAP//AAABAA=="/>
              </a:ext>
            </a:extLst>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7E55-1BD2-1F88-9CF2-EDDD30BC6AB8}" type="slidenum">
              <a:t>‹#›</a:t>
            </a:fld>
            <a:endParaRPr/>
          </a:p>
        </p:txBody>
      </p:sp>
    </p:spTree>
  </p:cSld>
  <p:clrMap bg1="lt1" tx1="dk1" bg2="lt2" tx2="dk2" accent1="accent1" accent2="accent2" accent3="accent3" accent4="accent4" accent5="accent5" accent6="accent6" hlink="hlink" folHlink="folHlink"/>
  <p:hf hdr="0" ftr="0"/>
  <p:notesStyle>
    <a:lvl1pPr marL="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pPr>
              <a:defRPr lang="en-us"/>
            </a:pPr>
            <a:r>
              <a:t>Click to edit Master title style</a:t>
            </a:r>
          </a:p>
        </p:txBody>
      </p:sp>
      <p:sp>
        <p:nvSpPr>
          <p:cNvPr id="3" name="SlideSub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defRPr lang="en-us" cap="none"/>
            </a:lvl1pPr>
            <a:lvl2pPr marL="457200" indent="0" algn="ctr">
              <a:buNone/>
              <a:defRPr lang="en-us" cap="none"/>
            </a:lvl2pPr>
            <a:lvl3pPr marL="914400" indent="0" algn="ctr">
              <a:buNone/>
              <a:defRPr lang="en-us" cap="none"/>
            </a:lvl3pPr>
            <a:lvl4pPr marL="1371600" indent="0" algn="ctr">
              <a:buNone/>
              <a:defRPr lang="en-us" cap="none"/>
            </a:lvl4pPr>
            <a:lvl5pPr marL="1828800" indent="0" algn="ctr">
              <a:buNone/>
              <a:defRPr lang="en-us" cap="none"/>
            </a:lvl5pPr>
            <a:lvl6pPr marL="2286000" indent="0" algn="ctr">
              <a:buNone/>
              <a:defRPr lang="en-us" cap="none"/>
            </a:lvl6pPr>
            <a:lvl7pPr marL="2743200" indent="0" algn="ctr">
              <a:buNone/>
              <a:defRPr lang="en-us" cap="none"/>
            </a:lvl7pPr>
            <a:lvl8pPr marL="3200400" indent="0" algn="ctr">
              <a:buNone/>
              <a:defRPr lang="en-us" cap="none"/>
            </a:lvl8pPr>
            <a:lvl9pPr marL="3657600" indent="0" algn="ctr">
              <a:buNone/>
              <a:defRPr lang="en-us" cap="none"/>
            </a:lvl9pPr>
          </a:lstStyle>
          <a:p>
            <a:pPr>
              <a:defRPr lang="en-us"/>
            </a:pPr>
            <a:r>
              <a:t>Click to edit Master subtitle style</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7D42-0CD2-1F8B-9CF2-FADE33BC6AAF}" type="datetime2">
              <a:t>Sunday, October 31,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k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720A-44D2-1F84-9CF2-B2D13CBC6AE7}"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Yi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k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BARwAAsCUAABAAAAAmAAAACAAAAAIAAAAAAAAAMAAAABQAAAAAAAAAAAD//wAAAQAAAP//AAABAA=="/>
              </a:ext>
            </a:extLst>
          </p:cNvSpPr>
          <p:nvPr>
            <p:ph idx="1"/>
          </p:nvPr>
        </p:nvSpPr>
        <p:spPr/>
        <p:txBody>
          <a:bodyPr vert="vert" wrap="square"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250F-41D2-1FD3-9CF2-B7866BBC6AE2}" type="datetime2">
              <a:t>Sunday, October 31,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O0k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4C2B-65D2-1FBA-9CF2-93EF02BC6AC6}"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Mc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YDYAALABAABARwAAsCUAABAAAAAmAAAACAAAAIMAAAAAAAAAMAAAABQAAAAAAAAAAAD//wAAAQAAAP//AAABAA=="/>
              </a:ext>
            </a:extLst>
          </p:cNvSpPr>
          <p:nvPr>
            <p:ph type="title"/>
          </p:nvPr>
        </p:nvSpPr>
        <p:spPr>
          <a:xfrm>
            <a:off x="8839200" y="274320"/>
            <a:ext cx="2743200" cy="5852160"/>
          </a:xfrm>
        </p:spPr>
        <p:txBody>
          <a:bodyPr vert="vert" wrap="square" numCol="1" spcCol="215900" anchor="b">
            <a:prstTxWarp prst="textNoShape">
              <a:avLst/>
            </a:prstTxWarp>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AgNQAAsCUAABAAAAAmAAAACAAAAAMAAAAAAAAAMAAAABQAAAAAAAAAAAD//wAAAQAAAP//AAABAA=="/>
              </a:ext>
            </a:extLst>
          </p:cNvSpPr>
          <p:nvPr>
            <p:ph idx="1"/>
          </p:nvPr>
        </p:nvSpPr>
        <p:spPr>
          <a:xfrm>
            <a:off x="609600" y="274320"/>
            <a:ext cx="8026400" cy="5852160"/>
          </a:xfrm>
        </p:spPr>
        <p:txBody>
          <a:bodyPr vert="vert" wrap="square"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08D8-96D2-1FFE-9CF2-60AB46BC6A35}" type="datetime2">
              <a:t>Sunday, October 31,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5DD5-9BD2-1FAB-9CF2-6DFE13BC6A38}"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BARwAAsCUAABAAAAAmAAAACAAAAAAAAAAAAAAAMAAAABQAAAAAAAAAAAD//wAAAQAAAP//AAABAA=="/>
              </a:ext>
            </a:extLst>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081C-52D2-1FFE-9CF2-A4AB46BC6AF1}" type="datetime2">
              <a:t>Sunday, October 31,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B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46A8-E6D2-1FB0-9CF2-10E508BC6A45}"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7QUAABwbAACtRQAAfSMAABAAAAAmAAAACAAAAIGAAAAAAAAAMAAAABQAAAAAAAAAAAD//wAAAQAAAP//AAAB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lang="en-us" sz="4000" b="1" cap="all"/>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N/4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7QUAAOERAACtRQAAHBsAABAAAAAmAAAACAAAAIGAAAAAAAAAMAAAABQAAAAAAAAAAAD//wAAAQAAAP//AAAB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lang="en-us" sz="2000" cap="none"/>
            </a:lvl1pPr>
            <a:lvl2pPr marL="457200" indent="0">
              <a:buNone/>
              <a:defRPr lang="en-us" sz="1800" cap="none"/>
            </a:lvl2pPr>
            <a:lvl3pPr marL="914400" indent="0">
              <a:buNone/>
              <a:defRPr lang="en-us" sz="1600" cap="none"/>
            </a:lvl3pPr>
            <a:lvl4pPr marL="1371600" indent="0">
              <a:buNone/>
              <a:defRPr lang="en-us" sz="1400" cap="none"/>
            </a:lvl4pPr>
            <a:lvl5pPr marL="1828800" indent="0">
              <a:buNone/>
              <a:defRPr lang="en-us" sz="1400" cap="none"/>
            </a:lvl5pPr>
            <a:lvl6pPr marL="2286000" indent="0">
              <a:buNone/>
              <a:defRPr lang="en-us" sz="1400" cap="none"/>
            </a:lvl6pPr>
            <a:lvl7pPr marL="2743200" indent="0">
              <a:buNone/>
              <a:defRPr lang="en-us" sz="1400" cap="none"/>
            </a:lvl7pPr>
            <a:lvl8pPr marL="3200400" indent="0">
              <a:buNone/>
              <a:defRPr lang="en-us" sz="1400" cap="none"/>
            </a:lvl8pPr>
            <a:lvl9pPr marL="3657600" indent="0">
              <a:buNone/>
              <a:defRPr lang="en-us" sz="1400" cap="none"/>
            </a:lvl9pPr>
          </a:lstStyle>
          <a:p>
            <a:pPr>
              <a:defRPr lang="en-us"/>
            </a:pPr>
            <a:r>
              <a:t>Click to edit Master text styles</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0B86-C8D2-1FFD-9CF2-3EA845BC6A6B}" type="datetime2">
              <a:t>Sunday, October 31,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0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JsJ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3420-6ED2-1FC2-9CF2-98977ABC6ACD}"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0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DgJAAAsCUAABAAAAAmAAAACAAAAAGAAAAAAAAAMAAAABQAAAAAAAAAAAD//wAAAQAAAP//AAABAA=="/>
              </a:ext>
            </a:extLst>
          </p:cNvSpPr>
          <p:nvPr>
            <p:ph idx="1"/>
          </p:nvPr>
        </p:nvSpPr>
        <p:spPr>
          <a:xfrm>
            <a:off x="609600" y="1600200"/>
            <a:ext cx="5384800" cy="4526280"/>
          </a:xfrm>
        </p:spPr>
        <p:txBody>
          <a:bodyPr/>
          <a:lstStyle>
            <a:lvl1pPr>
              <a:defRPr lang="en-us" sz="2800" cap="none"/>
            </a:lvl1pPr>
            <a:lvl2pPr>
              <a:defRPr lang="en-us" sz="2400" cap="none"/>
            </a:lvl2pPr>
            <a:lvl3pPr>
              <a:defRPr lang="en-us" sz="2000" cap="none"/>
            </a:lvl3pPr>
            <a:lvl4pPr>
              <a:defRPr lang="en-us" sz="1800" cap="none"/>
            </a:lvl4pPr>
            <a:lvl5pPr>
              <a:defRPr lang="en-us" sz="1800" cap="none"/>
            </a:lvl5pPr>
            <a:lvl6pPr>
              <a:defRPr lang="en-us" sz="1800" cap="none"/>
            </a:lvl6pPr>
            <a:lvl7pPr>
              <a:defRPr lang="en-us" sz="1800" cap="none"/>
            </a:lvl7pPr>
            <a:lvl8pPr>
              <a:defRPr lang="en-us" sz="1800" cap="none"/>
            </a:lvl8pPr>
            <a:lvl9pPr>
              <a:defRPr lang="en-us" sz="18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M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ICYAANgJAABARwAAsCUAABAAAAAmAAAACAAAAAGAAAAAAAAAMAAAABQAAAAAAAAAAAD//wAAAQAAAP//AAABAA=="/>
              </a:ext>
            </a:extLst>
          </p:cNvSpPr>
          <p:nvPr>
            <p:ph idx="2"/>
          </p:nvPr>
        </p:nvSpPr>
        <p:spPr>
          <a:xfrm>
            <a:off x="6197600" y="1600200"/>
            <a:ext cx="5384800" cy="4526280"/>
          </a:xfrm>
        </p:spPr>
        <p:txBody>
          <a:bodyPr/>
          <a:lstStyle>
            <a:lvl1pPr>
              <a:defRPr lang="en-us" sz="2800" cap="none"/>
            </a:lvl1pPr>
            <a:lvl2pPr>
              <a:defRPr lang="en-us" sz="2400" cap="none"/>
            </a:lvl2pPr>
            <a:lvl3pPr>
              <a:defRPr lang="en-us" sz="2000" cap="none"/>
            </a:lvl3pPr>
            <a:lvl4pPr>
              <a:defRPr lang="en-us" sz="1800" cap="none"/>
            </a:lvl4pPr>
            <a:lvl5pPr>
              <a:defRPr lang="en-us" sz="1800" cap="none"/>
            </a:lvl5pPr>
            <a:lvl6pPr>
              <a:defRPr lang="en-us" sz="1800" cap="none"/>
            </a:lvl6pPr>
            <a:lvl7pPr>
              <a:defRPr lang="en-us" sz="1800" cap="none"/>
            </a:lvl7pPr>
            <a:lvl8pPr>
              <a:defRPr lang="en-us" sz="1800" cap="none"/>
            </a:lvl8pPr>
            <a:lvl9pPr>
              <a:defRPr lang="en-us" sz="18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4M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5A75-3BD2-1FAC-9CF2-CDF914BC6A98}" type="datetime2">
              <a:t>Sunday, October 31, 2021</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U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o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4E15-5BD2-1FB8-9CF2-ADED00BC6AF8}"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A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HEJAADiJAAAYQ0AABAAAAAmAAAACAAAAIGAAAAAAAAAMAAAABQAAAAAAAAAAAD//wAAAQAAAP//AAABAA=="/>
              </a:ext>
            </a:extLst>
          </p:cNvSpPr>
          <p:nvPr>
            <p:ph idx="1"/>
          </p:nvPr>
        </p:nvSpPr>
        <p:spPr>
          <a:xfrm>
            <a:off x="609600" y="1534795"/>
            <a:ext cx="5386070" cy="640080"/>
          </a:xfrm>
        </p:spPr>
        <p:txBody>
          <a:bodyPr vert="horz" wrap="square"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GENAADiJAAAsCUAABAAAAAmAAAACAAAAAGAAAAAAAAAMAAAABQAAAAAAAAAAAD//wAAAQAAAP//AAABAA=="/>
              </a:ext>
            </a:extLst>
          </p:cNvSpPr>
          <p:nvPr>
            <p:ph idx="2"/>
          </p:nvPr>
        </p:nvSpPr>
        <p:spPr>
          <a:xfrm>
            <a:off x="609600" y="2174875"/>
            <a:ext cx="5386070" cy="3951605"/>
          </a:xfrm>
        </p:spPr>
        <p:txBody>
          <a:bodyPr/>
          <a:lstStyle>
            <a:lvl1pPr>
              <a:defRPr lang="en-us" sz="2400" cap="none"/>
            </a:lvl1pPr>
            <a:lvl2pPr>
              <a:defRPr lang="en-us" sz="2000" cap="none"/>
            </a:lvl2pPr>
            <a:lvl3pPr>
              <a:defRPr lang="en-us" sz="1800" cap="none"/>
            </a:lvl3pPr>
            <a:lvl4pPr>
              <a:defRPr lang="en-us" sz="1600" cap="none"/>
            </a:lvl4pPr>
            <a:lvl5pPr>
              <a:defRPr lang="en-us" sz="1600" cap="none"/>
            </a:lvl5pPr>
            <a:lvl6pPr>
              <a:defRPr lang="en-us" sz="1600" cap="none"/>
            </a:lvl6pPr>
            <a:lvl7pPr>
              <a:defRPr lang="en-us" sz="1600" cap="none"/>
            </a:lvl7pPr>
            <a:lvl8pPr>
              <a:defRPr lang="en-us" sz="1600" cap="none"/>
            </a:lvl8pPr>
            <a:lvl9pPr>
              <a:defRPr lang="en-us" sz="16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HSYAAHEJAABARwAAYQ0AABAAAAAmAAAACAAAAIGAAAAAAAAAMAAAABQAAAAAAAAAAAD//wAAAQAAAP//AAAB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6" name="Slide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Y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lang="en-us" sz="2400" cap="none"/>
            </a:lvl1pPr>
            <a:lvl2pPr>
              <a:defRPr lang="en-us" sz="2000" cap="none"/>
            </a:lvl2pPr>
            <a:lvl3pPr>
              <a:defRPr lang="en-us" sz="1800" cap="none"/>
            </a:lvl3pPr>
            <a:lvl4pPr>
              <a:defRPr lang="en-us" sz="1600" cap="none"/>
            </a:lvl4pPr>
            <a:lvl5pPr>
              <a:defRPr lang="en-us" sz="1600" cap="none"/>
            </a:lvl5pPr>
            <a:lvl6pPr>
              <a:defRPr lang="en-us" sz="1600" cap="none"/>
            </a:lvl6pPr>
            <a:lvl7pPr>
              <a:defRPr lang="en-us" sz="1600" cap="none"/>
            </a:lvl7pPr>
            <a:lvl8pPr>
              <a:defRPr lang="en-us" sz="1600" cap="none"/>
            </a:lvl8pPr>
            <a:lvl9pPr>
              <a:defRPr lang="en-us" sz="16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6AE2-ACD2-1F9C-9CF2-5AC924BC6A0F}" type="datetime2">
              <a:t>Sunday, October 31, 2021</a:t>
            </a:fld>
            <a:endParaRPr/>
          </a:p>
        </p:txBody>
      </p:sp>
      <p:sp>
        <p:nvSpPr>
          <p:cNvPr id="8"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c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9"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6E03-4DD2-1F98-9CF2-BBCD20BC6AEE}"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42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36E2-ACD2-1FC0-9CF2-5A9578BC6A0F}" type="datetime2">
              <a:t>Sunday, October 31, 2021</a:t>
            </a:fld>
            <a:endParaRPr/>
          </a:p>
        </p:txBody>
      </p:sp>
      <p:sp>
        <p:nvSpPr>
          <p:cNvPr id="4"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5"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3BA4-EAD2-1FCD-9CF2-1C9875BC6A49}"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0EEA-A4D2-1FF8-9CF2-52AD40BC6A07}" type="datetime2">
              <a:t>Sunday, October 31, 2021</a:t>
            </a:fld>
            <a:endParaRPr/>
          </a:p>
        </p:txBody>
      </p:sp>
      <p:sp>
        <p:nvSpPr>
          <p:cNvPr id="3"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ND///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4"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16D3-9DD2-1FE0-9CF2-6BB558BC6A3E}"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K4BAABtHAAA1AgAABAAAAAmAAAACAAAAIGAAAAAAAAAMAAAABQAAAAAAAAAAAD//wAAAQAAAP//AAAB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lang="en-us" sz="2000" b="1"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MI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Uh0AAK4BAABARwAAsCUAABAAAAAmAAAACAAAAAGAAAAAAAAAMAAAABQAAAAAAAAAAAD//wAAAQAAAP//AAABAA=="/>
              </a:ext>
            </a:extLst>
          </p:cNvSpPr>
          <p:nvPr>
            <p:ph idx="1"/>
          </p:nvPr>
        </p:nvSpPr>
        <p:spPr>
          <a:xfrm>
            <a:off x="4766310" y="273050"/>
            <a:ext cx="6816090" cy="5853430"/>
          </a:xfrm>
        </p:spPr>
        <p:txBody>
          <a:bodyPr/>
          <a:lstStyle>
            <a:lvl1pPr>
              <a:defRPr lang="en-us" sz="3200" cap="none"/>
            </a:lvl1pPr>
            <a:lvl2pPr>
              <a:defRPr lang="en-us" sz="2800" cap="none"/>
            </a:lvl2pPr>
            <a:lvl3pPr>
              <a:defRPr lang="en-us" sz="2400" cap="none"/>
            </a:lvl3pPr>
            <a:lvl4pPr>
              <a:defRPr lang="en-us" sz="2000" cap="none"/>
            </a:lvl4pPr>
            <a:lvl5pPr>
              <a:defRPr lang="en-us" sz="2000" cap="none"/>
            </a:lvl5pPr>
            <a:lvl6pPr>
              <a:defRPr lang="en-us" sz="2000" cap="none"/>
            </a:lvl6pPr>
            <a:lvl7pPr>
              <a:defRPr lang="en-us" sz="2000" cap="none"/>
            </a:lvl7pPr>
            <a:lvl8pPr>
              <a:defRPr lang="en-us" sz="2000" cap="none"/>
            </a:lvl8pPr>
            <a:lvl9pPr>
              <a:defRPr lang="en-us" sz="20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IO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lang="en-us" sz="1400" cap="none"/>
            </a:lvl1pPr>
            <a:lvl2pPr marL="457200" indent="0">
              <a:buNone/>
              <a:defRPr lang="en-us" sz="1200" cap="none"/>
            </a:lvl2pPr>
            <a:lvl3pPr marL="914400" indent="0">
              <a:buNone/>
              <a:defRPr lang="en-us" sz="1000" cap="none"/>
            </a:lvl3pPr>
            <a:lvl4pPr marL="1371600" indent="0">
              <a:buNone/>
              <a:defRPr lang="en-us" sz="900" cap="none"/>
            </a:lvl4pPr>
            <a:lvl5pPr marL="1828800" indent="0">
              <a:buNone/>
              <a:defRPr lang="en-us" sz="900" cap="none"/>
            </a:lvl5pPr>
            <a:lvl6pPr marL="2286000" indent="0">
              <a:buNone/>
              <a:defRPr lang="en-us" sz="900" cap="none"/>
            </a:lvl6pPr>
            <a:lvl7pPr marL="2743200" indent="0">
              <a:buNone/>
              <a:defRPr lang="en-us" sz="900" cap="none"/>
            </a:lvl7pPr>
            <a:lvl8pPr marL="3200400" indent="0">
              <a:buNone/>
              <a:defRPr lang="en-us" sz="900" cap="none"/>
            </a:lvl8pPr>
            <a:lvl9pPr marL="3657600" indent="0">
              <a:buNone/>
              <a:defRPr lang="en-us" sz="900" cap="none"/>
            </a:lvl9pPr>
          </a:lstStyle>
          <a:p>
            <a:pPr>
              <a:defRPr lang="en-us"/>
            </a:pPr>
            <a:r>
              <a:t>Click to edit Master text styles</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4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26E6-A8D2-1FD0-9CF2-5E8568BC6A0B}" type="datetime2">
              <a:t>Sunday, October 31, 2021</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cq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02B1-FFD2-1FF4-9CF2-09A14CBC6A5C}"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n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sg4AAIgdAACyOwAABCEAABAAAAAmAAAACAAAAIGAAAAAAAAAMAAAABQAAAAAAAAAAAD//wAAAQAAAP//AAABAA=="/>
              </a:ext>
            </a:extLst>
          </p:cNvSpPr>
          <p:nvPr>
            <p:ph type="title"/>
          </p:nvPr>
        </p:nvSpPr>
        <p:spPr>
          <a:xfrm>
            <a:off x="2388870" y="4800600"/>
            <a:ext cx="7315200" cy="566420"/>
          </a:xfrm>
        </p:spPr>
        <p:txBody>
          <a:bodyPr vert="horz" wrap="square" numCol="1" spcCol="215900" anchor="b">
            <a:prstTxWarp prst="textNoShape">
              <a:avLst/>
            </a:prstTxWarp>
          </a:bodyPr>
          <a:lstStyle>
            <a:lvl1pPr algn="l">
              <a:defRPr lang="en-us" sz="2000" b="1"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sg4AAMYDAACyOwAAFh0AABAAAAAmAAAACAAAAAGAAAAAAAAAMAAAABQAAAAAAAAAAAD//wAAAQAAAP//AAABAA=="/>
              </a:ext>
            </a:extLst>
          </p:cNvSpPr>
          <p:nvPr>
            <p:ph idx="1"/>
          </p:nvPr>
        </p:nvSpPr>
        <p:spPr>
          <a:xfrm>
            <a:off x="2388870" y="613410"/>
            <a:ext cx="7315200" cy="4114800"/>
          </a:xfrm>
        </p:spPr>
        <p:txBody>
          <a:bodyPr/>
          <a:lstStyle>
            <a:lvl1pPr marL="0" indent="0">
              <a:buNone/>
              <a:defRPr lang="en-us" sz="3200" cap="none"/>
            </a:lvl1pPr>
            <a:lvl2pPr marL="457200" indent="0">
              <a:buNone/>
              <a:defRPr lang="en-us" sz="2800" cap="none"/>
            </a:lvl2pPr>
            <a:lvl3pPr marL="914400" indent="0">
              <a:buNone/>
              <a:defRPr lang="en-us" sz="2400" cap="none"/>
            </a:lvl3pPr>
            <a:lvl4pPr marL="1371600" indent="0">
              <a:buNone/>
              <a:defRPr lang="en-us" sz="2000" cap="none"/>
            </a:lvl4pPr>
            <a:lvl5pPr marL="1828800" indent="0">
              <a:buNone/>
              <a:defRPr lang="en-us" sz="2000" cap="none"/>
            </a:lvl5pPr>
            <a:lvl6pPr marL="2286000" indent="0">
              <a:buNone/>
              <a:defRPr lang="en-us" sz="2000" cap="none"/>
            </a:lvl6pPr>
            <a:lvl7pPr marL="2743200" indent="0">
              <a:buNone/>
              <a:defRPr lang="en-us" sz="2000" cap="none"/>
            </a:lvl7pPr>
            <a:lvl8pPr marL="3200400" indent="0">
              <a:buNone/>
              <a:defRPr lang="en-us" sz="2000" cap="none"/>
            </a:lvl8pPr>
            <a:lvl9pPr marL="3657600" indent="0">
              <a:buNone/>
              <a:defRPr lang="en-us" sz="2000" cap="none"/>
            </a:lvl9pPr>
          </a:lstStyle>
          <a:p>
            <a:pPr>
              <a:defRPr lang="en-us"/>
            </a:pPr>
            <a:r>
              <a:t>Click to edit Master text styles</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w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sg4AAAQhAACyOwAA+CUAABAAAAAmAAAACAAAAAGAAAAAAAAAMAAAABQAAAAAAAAAAAD//wAAAQAAAP//AAABAA=="/>
              </a:ext>
            </a:extLst>
          </p:cNvSpPr>
          <p:nvPr>
            <p:ph idx="2"/>
          </p:nvPr>
        </p:nvSpPr>
        <p:spPr>
          <a:xfrm>
            <a:off x="2388870" y="5367020"/>
            <a:ext cx="7315200" cy="805180"/>
          </a:xfrm>
        </p:spPr>
        <p:txBody>
          <a:bodyPr/>
          <a:lstStyle>
            <a:lvl1pPr marL="0" indent="0">
              <a:buNone/>
              <a:defRPr lang="en-us" sz="1400" cap="none"/>
            </a:lvl1pPr>
            <a:lvl2pPr marL="457200" indent="0">
              <a:buNone/>
              <a:defRPr lang="en-us" sz="1200" cap="none"/>
            </a:lvl2pPr>
            <a:lvl3pPr marL="914400" indent="0">
              <a:buNone/>
              <a:defRPr lang="en-us" sz="1000" cap="none"/>
            </a:lvl3pPr>
            <a:lvl4pPr marL="1371600" indent="0">
              <a:buNone/>
              <a:defRPr lang="en-us" sz="900" cap="none"/>
            </a:lvl4pPr>
            <a:lvl5pPr marL="1828800" indent="0">
              <a:buNone/>
              <a:defRPr lang="en-us" sz="900" cap="none"/>
            </a:lvl5pPr>
            <a:lvl6pPr marL="2286000" indent="0">
              <a:buNone/>
              <a:defRPr lang="en-us" sz="900" cap="none"/>
            </a:lvl6pPr>
            <a:lvl7pPr marL="2743200" indent="0">
              <a:buNone/>
              <a:defRPr lang="en-us" sz="900" cap="none"/>
            </a:lvl7pPr>
            <a:lvl8pPr marL="3200400" indent="0">
              <a:buNone/>
              <a:defRPr lang="en-us" sz="900" cap="none"/>
            </a:lvl8pPr>
            <a:lvl9pPr marL="3657600" indent="0">
              <a:buNone/>
              <a:defRPr lang="en-us" sz="900" cap="none"/>
            </a:lvl9pPr>
          </a:lstStyle>
          <a:p>
            <a:pPr>
              <a:defRPr lang="en-us"/>
            </a:pPr>
            <a:r>
              <a:t>Click to edit Master text styles</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U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756A-24D2-1F83-9CF2-D2D63BBC6A87}" type="datetime2">
              <a:t>Sunday, October 31, 2021</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D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gE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6462-2CD2-1F92-9CF2-DAC72ABC6A8F}"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apes">
    <p:bg>
      <p:bgPr>
        <a:solidFill>
          <a:schemeClr val="tx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P//////////MAAAABQAAAAAAAAAAAD//wAAAQAAAP//AAABAA=="/>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BARwAAsCUAABAAAAAmAAAACAAAAP//////////MAAAABQAAAAAAAAAAAD//wAAAQAAAP//AAABAA=="/>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P//////////MAAAABQAAAAAAAAAAAD//wAAAQAAAP//AAABAA=="/>
              </a:ext>
            </a:extLst>
          </p:cNvSpPr>
          <p:nvPr>
            <p:ph type="dt" sz="quarter" idx="2"/>
          </p:nvPr>
        </p:nvSpPr>
        <p:spPr>
          <a:xfrm>
            <a:off x="609600" y="6356985"/>
            <a:ext cx="2844800" cy="364490"/>
          </a:xfrm>
          <a:prstGeom prst="rect">
            <a:avLst/>
          </a:prstGeom>
          <a:noFill/>
          <a:ln>
            <a:noFill/>
          </a:ln>
          <a:effectLst/>
        </p:spPr>
        <p:txBody>
          <a:bodyPr vert="horz" wrap="square" numCol="1" spcCol="215900" anchor="ctr">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6D9E-D0D2-1F9B-9CF2-26CE23BC6A73}" type="datetime1">
              <a:t>10/31/2021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P//////////MAAAABQAAAAAAAAAAAD//wAAAQAAAP//AAABAA=="/>
              </a:ext>
            </a:extLst>
          </p:cNvSpPr>
          <p:nvPr>
            <p:ph type="ftr" sz="quarter" idx="3"/>
          </p:nvPr>
        </p:nvSpPr>
        <p:spPr>
          <a:xfrm>
            <a:off x="4165600" y="6356985"/>
            <a:ext cx="3860800" cy="364490"/>
          </a:xfrm>
          <a:prstGeom prst="rect">
            <a:avLst/>
          </a:prstGeom>
          <a:noFill/>
          <a:ln>
            <a:noFill/>
          </a:ln>
          <a:effectLst/>
        </p:spPr>
        <p:txBody>
          <a:bodyPr vert="horz" wrap="square" numCol="1" spcCol="215900" anchor="ctr">
            <a:prstTxWarp prst="textNoShape">
              <a:avLst/>
            </a:prstTxWarp>
          </a:bodyPr>
          <a:lstStyle>
            <a:lvl1pPr algn="ct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P//////////MAAAABQAAAAAAAAAAAD//wAAAQAAAP//AAABAA=="/>
              </a:ext>
            </a:extLst>
          </p:cNvSpPr>
          <p:nvPr>
            <p:ph type="sldNum" sz="quarter" idx="4"/>
          </p:nvPr>
        </p:nvSpPr>
        <p:spPr>
          <a:xfrm>
            <a:off x="8737600" y="6356985"/>
            <a:ext cx="2844800" cy="364490"/>
          </a:xfrm>
          <a:prstGeom prst="rect">
            <a:avLst/>
          </a:prstGeom>
          <a:noFill/>
          <a:ln>
            <a:noFill/>
          </a:ln>
          <a:effectLst/>
        </p:spPr>
        <p:txBody>
          <a:bodyPr vert="horz" wrap="square" numCol="1" spcCol="215900" anchor="ctr">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71E5-ABD2-1F87-9CF2-5DD23FBC6A08}" type="slidenum">
              <a:t>‹#›</a:t>
            </a:fld>
            <a:endParaRP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AAAAAAAAAAAAEsAADAqAAAQAAAAJgAAAAgAAAD//////////zAAAAAUAAAAAAAAAAAA//8AAAEAAAD//wAAAQA="/>
              </a:ext>
            </a:extLst>
          </p:cNvPicPr>
          <p:nvPr/>
        </p:nvPicPr>
        <p:blipFill>
          <a:blip r:embed="rId13"/>
          <a:stretch>
            <a:fillRect/>
          </a:stretch>
        </p:blipFill>
        <p:spPr>
          <a:xfrm>
            <a:off x="0" y="0"/>
            <a:ext cx="12192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marL="0" marR="0" indent="0" algn="ctr" defTabSz="449580">
        <a:lnSpc>
          <a:spcPct val="100000"/>
        </a:lnSpc>
        <a:spcBef>
          <a:spcPts val="0"/>
        </a:spcBef>
        <a:spcAft>
          <a:spcPts val="0"/>
        </a:spcAft>
        <a:buNone/>
        <a:tabLst/>
        <a:defRPr lang="en-us" sz="4400" b="0" i="0" u="none" strike="noStrike" kern="1" cap="none" spc="0" baseline="0">
          <a:solidFill>
            <a:schemeClr val="tx2"/>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9pPr>
    </p:titleStyle>
    <p:bodyStyle>
      <a:lvl1pPr marL="342900" marR="0" indent="-342900" algn="l" defTabSz="449580">
        <a:lnSpc>
          <a:spcPct val="100000"/>
        </a:lnSpc>
        <a:spcBef>
          <a:spcPts val="0"/>
        </a:spcBef>
        <a:spcAft>
          <a:spcPts val="0"/>
        </a:spcAft>
        <a:buClrTx/>
        <a:buSzTx/>
        <a:buFontTx/>
        <a:buChar char="•"/>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742950" marR="0" indent="-285750" algn="l" defTabSz="449580">
        <a:lnSpc>
          <a:spcPct val="100000"/>
        </a:lnSpc>
        <a:spcBef>
          <a:spcPts val="0"/>
        </a:spcBef>
        <a:spcAft>
          <a:spcPts val="0"/>
        </a:spcAft>
        <a:buClrTx/>
        <a:buSzTx/>
        <a:buFontTx/>
        <a:buChar char="–"/>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1143000" marR="0" indent="-228600" algn="l" defTabSz="449580">
        <a:lnSpc>
          <a:spcPct val="100000"/>
        </a:lnSpc>
        <a:spcBef>
          <a:spcPts val="0"/>
        </a:spcBef>
        <a:spcAft>
          <a:spcPts val="0"/>
        </a:spcAft>
        <a:buClrTx/>
        <a:buSzTx/>
        <a:buFontTx/>
        <a:buChar char="•"/>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6002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20574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5146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9718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4290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8862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p:bodyStyle>
    <p:otherStyle>
      <a:lvl1pPr marL="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D3F5EC-0473-4990-B44A-BC3CDFF86BD2}"/>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914400" y="2156684"/>
            <a:ext cx="10363200" cy="1470660"/>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dirty="0"/>
              <a:t>Concentrations</a:t>
            </a:r>
          </a:p>
        </p:txBody>
      </p:sp>
      <p:sp>
        <p:nvSpPr>
          <p:cNvPr id="3" name="SlideSub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QAsAAOgXAADAPwAAsCIAABAAAAAmAAAACAAAAAAAAAAAAAAAMAAAABQAAAAAAAAAAAD//wAAAQAAAP//AAABAA=="/>
              </a:ext>
            </a:extLst>
          </p:cNvSpPr>
          <p:nvPr>
            <p:ph type="subTitle" idx="1"/>
          </p:nvPr>
        </p:nvSpPr>
        <p:spPr/>
        <p:txBody>
          <a:bodyPr/>
          <a:lstStyle/>
          <a:p>
            <a:pPr>
              <a:defRPr lang="en-us" cap="none">
                <a:solidFill>
                  <a:srgbClr val="000000"/>
                </a:solidFill>
                <a:latin typeface="Buxton Sketch" pitchFamily="4" charset="0"/>
                <a:ea typeface="Buxton Sketch" pitchFamily="4" charset="0"/>
                <a:cs typeface="Buxton Sketch" pitchFamily="4" charset="0"/>
              </a:defRPr>
            </a:pPr>
            <a:r>
              <a:rPr dirty="0"/>
              <a:t>Amount of Solute in Solutions</a:t>
            </a:r>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gHw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4" charset="0"/>
                <a:ea typeface="Buxton Sketch" pitchFamily="4" charset="0"/>
                <a:cs typeface="Buxton Sketch" pitchFamily="4" charset="0"/>
              </a:defRPr>
            </a:pPr>
            <a:fld id="{3F4A451D-53D2-1FB3-9CF2-A5E60BBC6AF0}" type="datetime2">
              <a:rPr lang="en-US" sz="3200"/>
              <a:t>Sunday, October 31, 2021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rPr lang="en-US" sz="3200"/>
              <a:t>Sunday, October 31, 2021</a:t>
            </a:fld>
            <a:endParaRPr dirty="0"/>
          </a:p>
        </p:txBody>
      </p:sp>
      <p:sp>
        <p:nvSpPr>
          <p:cNvPr id="8" name="TextBox 7">
            <a:extLst>
              <a:ext uri="{FF2B5EF4-FFF2-40B4-BE49-F238E27FC236}">
                <a16:creationId xmlns:a16="http://schemas.microsoft.com/office/drawing/2014/main" id="{6E3037F1-17A8-458A-B85E-698E5A86E194}"/>
              </a:ext>
            </a:extLst>
          </p:cNvPr>
          <p:cNvSpPr txBox="1"/>
          <p:nvPr/>
        </p:nvSpPr>
        <p:spPr>
          <a:xfrm>
            <a:off x="769349" y="947755"/>
            <a:ext cx="10653302"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When making solutions, can we continue to dissolve the solute indefinitely? The answer to this is of course no, let's take a look at why.</a:t>
            </a:r>
          </a:p>
        </p:txBody>
      </p:sp>
      <p:sp>
        <p:nvSpPr>
          <p:cNvPr id="10" name="TextBox 9">
            <a:extLst>
              <a:ext uri="{FF2B5EF4-FFF2-40B4-BE49-F238E27FC236}">
                <a16:creationId xmlns:a16="http://schemas.microsoft.com/office/drawing/2014/main" id="{DCBF271B-9B71-4F45-8A0A-B6C1056E9671}"/>
              </a:ext>
            </a:extLst>
          </p:cNvPr>
          <p:cNvSpPr txBox="1"/>
          <p:nvPr/>
        </p:nvSpPr>
        <p:spPr>
          <a:xfrm>
            <a:off x="769349" y="1669556"/>
            <a:ext cx="6843987" cy="1107996"/>
          </a:xfrm>
          <a:prstGeom prst="rect">
            <a:avLst/>
          </a:prstGeom>
          <a:noFill/>
        </p:spPr>
        <p:txBody>
          <a:bodyPr wrap="square">
            <a:spAutoFit/>
          </a:bodyPr>
          <a:lstStyle/>
          <a:p>
            <a:r>
              <a:rPr lang="en-GB" sz="2200" dirty="0">
                <a:solidFill>
                  <a:srgbClr val="FF0000"/>
                </a:solidFill>
                <a:latin typeface="Buxton Sketch" panose="03080500000500000004" pitchFamily="66" charset="0"/>
              </a:rPr>
              <a:t>W</a:t>
            </a:r>
            <a:r>
              <a:rPr lang="en-GB" sz="2200" b="0" i="0" dirty="0">
                <a:solidFill>
                  <a:srgbClr val="FF0000"/>
                </a:solidFill>
                <a:effectLst/>
                <a:latin typeface="Buxton Sketch" panose="03080500000500000004" pitchFamily="66" charset="0"/>
              </a:rPr>
              <a:t>ater is a polar molecule with partial positive charge on each hydrogen atom and partial negative charge on the oxygen atom. This polarity is shown in the following figure:</a:t>
            </a:r>
            <a:endParaRPr lang="en-GB" sz="2200" dirty="0">
              <a:solidFill>
                <a:srgbClr val="FF0000"/>
              </a:solidFill>
              <a:latin typeface="Buxton Sketch" panose="03080500000500000004" pitchFamily="66" charset="0"/>
            </a:endParaRPr>
          </a:p>
        </p:txBody>
      </p:sp>
      <p:pic>
        <p:nvPicPr>
          <p:cNvPr id="1026" name="Picture 2" descr="See the source image">
            <a:extLst>
              <a:ext uri="{FF2B5EF4-FFF2-40B4-BE49-F238E27FC236}">
                <a16:creationId xmlns:a16="http://schemas.microsoft.com/office/drawing/2014/main" id="{6A1E7322-08D2-4533-981A-1A81D09FCA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915" y="1569120"/>
            <a:ext cx="2770306" cy="19853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4720A91-3ABA-4271-A289-E9205AB7E178}"/>
              </a:ext>
            </a:extLst>
          </p:cNvPr>
          <p:cNvSpPr txBox="1"/>
          <p:nvPr/>
        </p:nvSpPr>
        <p:spPr>
          <a:xfrm>
            <a:off x="769349" y="2812961"/>
            <a:ext cx="6843987" cy="1107996"/>
          </a:xfrm>
          <a:prstGeom prst="rect">
            <a:avLst/>
          </a:prstGeom>
          <a:noFill/>
        </p:spPr>
        <p:txBody>
          <a:bodyPr wrap="square">
            <a:spAutoFit/>
          </a:bodyPr>
          <a:lstStyle/>
          <a:p>
            <a:r>
              <a:rPr lang="en-GB" sz="2200" b="0" i="0" dirty="0">
                <a:solidFill>
                  <a:srgbClr val="0070C0"/>
                </a:solidFill>
                <a:effectLst/>
                <a:latin typeface="Buxton Sketch" panose="03080500000500000004" pitchFamily="66" charset="0"/>
              </a:rPr>
              <a:t>Ionic solids like sodium chloride, by definition, contain cations and anions. As a result, when an ionic solid such as sodium chloride is placed into water, we see the following take place:</a:t>
            </a:r>
            <a:endParaRPr lang="en-GB" sz="2200" dirty="0">
              <a:solidFill>
                <a:srgbClr val="0070C0"/>
              </a:solidFill>
              <a:latin typeface="Buxton Sketch" panose="03080500000500000004" pitchFamily="66" charset="0"/>
            </a:endParaRPr>
          </a:p>
        </p:txBody>
      </p:sp>
      <p:pic>
        <p:nvPicPr>
          <p:cNvPr id="14" name="Picture 13">
            <a:extLst>
              <a:ext uri="{FF2B5EF4-FFF2-40B4-BE49-F238E27FC236}">
                <a16:creationId xmlns:a16="http://schemas.microsoft.com/office/drawing/2014/main" id="{76CB12F5-A358-4B11-A079-9A9DDEF64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437" y="4979147"/>
            <a:ext cx="942857" cy="895238"/>
          </a:xfrm>
          <a:prstGeom prst="rect">
            <a:avLst/>
          </a:prstGeom>
        </p:spPr>
      </p:pic>
      <p:pic>
        <p:nvPicPr>
          <p:cNvPr id="16" name="Picture 15">
            <a:extLst>
              <a:ext uri="{FF2B5EF4-FFF2-40B4-BE49-F238E27FC236}">
                <a16:creationId xmlns:a16="http://schemas.microsoft.com/office/drawing/2014/main" id="{99570405-1601-403E-B968-35B8FE81B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0814" y="5085499"/>
            <a:ext cx="704762" cy="685714"/>
          </a:xfrm>
          <a:prstGeom prst="rect">
            <a:avLst/>
          </a:prstGeom>
        </p:spPr>
      </p:pic>
      <p:pic>
        <p:nvPicPr>
          <p:cNvPr id="18" name="Picture 2" descr="See the source image">
            <a:extLst>
              <a:ext uri="{FF2B5EF4-FFF2-40B4-BE49-F238E27FC236}">
                <a16:creationId xmlns:a16="http://schemas.microsoft.com/office/drawing/2014/main" id="{501D075A-1F39-4E4A-A014-4C8F037BF4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1492" y="4422710"/>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ee the source image">
            <a:extLst>
              <a:ext uri="{FF2B5EF4-FFF2-40B4-BE49-F238E27FC236}">
                <a16:creationId xmlns:a16="http://schemas.microsoft.com/office/drawing/2014/main" id="{93BCBCEE-C652-4D9B-AAEF-6DCBCB1746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800226" y="5197258"/>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ee the source image">
            <a:extLst>
              <a:ext uri="{FF2B5EF4-FFF2-40B4-BE49-F238E27FC236}">
                <a16:creationId xmlns:a16="http://schemas.microsoft.com/office/drawing/2014/main" id="{8A2ED7D8-3ED1-4FAE-903A-A47CCFBCAB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330015" y="5197258"/>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ee the source image">
            <a:extLst>
              <a:ext uri="{FF2B5EF4-FFF2-40B4-BE49-F238E27FC236}">
                <a16:creationId xmlns:a16="http://schemas.microsoft.com/office/drawing/2014/main" id="{318BBD60-096F-406D-A34B-78BB6B0422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2554338" y="5918132"/>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ee the source image">
            <a:extLst>
              <a:ext uri="{FF2B5EF4-FFF2-40B4-BE49-F238E27FC236}">
                <a16:creationId xmlns:a16="http://schemas.microsoft.com/office/drawing/2014/main" id="{2B2BC6DB-0512-4E54-B476-803365BE48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847287">
            <a:off x="1994488" y="5746161"/>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ee the source image">
            <a:extLst>
              <a:ext uri="{FF2B5EF4-FFF2-40B4-BE49-F238E27FC236}">
                <a16:creationId xmlns:a16="http://schemas.microsoft.com/office/drawing/2014/main" id="{97AD83A6-E2F8-4C69-A427-7765D9E1D0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393657">
            <a:off x="1995028" y="4623034"/>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ee the source image">
            <a:extLst>
              <a:ext uri="{FF2B5EF4-FFF2-40B4-BE49-F238E27FC236}">
                <a16:creationId xmlns:a16="http://schemas.microsoft.com/office/drawing/2014/main" id="{585217E7-FB65-4527-B38F-A0ACF68183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819465">
            <a:off x="3094129" y="5774836"/>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ee the source image">
            <a:extLst>
              <a:ext uri="{FF2B5EF4-FFF2-40B4-BE49-F238E27FC236}">
                <a16:creationId xmlns:a16="http://schemas.microsoft.com/office/drawing/2014/main" id="{192A93C2-4890-4A77-B1E7-30B3DE51B9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684756">
            <a:off x="3197685" y="4617652"/>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ee the source image">
            <a:extLst>
              <a:ext uri="{FF2B5EF4-FFF2-40B4-BE49-F238E27FC236}">
                <a16:creationId xmlns:a16="http://schemas.microsoft.com/office/drawing/2014/main" id="{88C8F8F4-D986-4FA9-B151-7B6E6D5C29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4798752" y="4460179"/>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ee the source image">
            <a:extLst>
              <a:ext uri="{FF2B5EF4-FFF2-40B4-BE49-F238E27FC236}">
                <a16:creationId xmlns:a16="http://schemas.microsoft.com/office/drawing/2014/main" id="{BC614F0C-A9B3-43D6-ACCD-A0D00C300A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8752" y="5821236"/>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ee the source image">
            <a:extLst>
              <a:ext uri="{FF2B5EF4-FFF2-40B4-BE49-F238E27FC236}">
                <a16:creationId xmlns:a16="http://schemas.microsoft.com/office/drawing/2014/main" id="{30D397A5-7385-4861-9268-042AA91F4D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108244" y="5154649"/>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ee the source image">
            <a:extLst>
              <a:ext uri="{FF2B5EF4-FFF2-40B4-BE49-F238E27FC236}">
                <a16:creationId xmlns:a16="http://schemas.microsoft.com/office/drawing/2014/main" id="{49FD4B2B-F491-4DCD-90EF-18AAB38383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559960" y="5094086"/>
            <a:ext cx="788886" cy="56536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F2E1BB5-E8E1-41C7-BD14-B0BAD21292DC}"/>
              </a:ext>
            </a:extLst>
          </p:cNvPr>
          <p:cNvSpPr txBox="1"/>
          <p:nvPr/>
        </p:nvSpPr>
        <p:spPr>
          <a:xfrm>
            <a:off x="6207965" y="3865259"/>
            <a:ext cx="5905930" cy="2585323"/>
          </a:xfrm>
          <a:prstGeom prst="rect">
            <a:avLst/>
          </a:prstGeom>
          <a:noFill/>
        </p:spPr>
        <p:txBody>
          <a:bodyPr wrap="square">
            <a:spAutoFit/>
          </a:bodyPr>
          <a:lstStyle/>
          <a:p>
            <a:r>
              <a:rPr lang="en-GB" b="0" i="0" dirty="0">
                <a:solidFill>
                  <a:srgbClr val="00B050"/>
                </a:solidFill>
                <a:effectLst/>
                <a:latin typeface="Buxton Sketch" panose="03080500000500000004" pitchFamily="66" charset="0"/>
              </a:rPr>
              <a:t>When sodium chloride is placed into water, the partial positive charges on the hydrogen atoms in water are attracted to the negatively charged chloride ions. Likewise, the partial negative charges on the oxygen atoms in water are attracted to the positively charged sodium ions. </a:t>
            </a:r>
          </a:p>
          <a:p>
            <a:endParaRPr lang="en-GB" dirty="0">
              <a:solidFill>
                <a:srgbClr val="00B050"/>
              </a:solidFill>
              <a:latin typeface="Buxton Sketch" panose="03080500000500000004" pitchFamily="66" charset="0"/>
            </a:endParaRPr>
          </a:p>
          <a:p>
            <a:r>
              <a:rPr lang="en-GB" b="0" i="0" dirty="0">
                <a:solidFill>
                  <a:srgbClr val="00B050"/>
                </a:solidFill>
                <a:effectLst/>
                <a:latin typeface="Buxton Sketch" panose="03080500000500000004" pitchFamily="66" charset="0"/>
              </a:rPr>
              <a:t>Because the attractions of the water molecules for the sodium and chloride ions are greater than the forces holding the crystal together, the salt dissolves. When a solute dissolves in water, the process is referred to as hydration.</a:t>
            </a:r>
            <a:endParaRPr lang="en-GB" dirty="0">
              <a:solidFill>
                <a:srgbClr val="00B050"/>
              </a:solidFill>
              <a:latin typeface="Buxton Sketch" panose="03080500000500000004" pitchFamily="66" charset="0"/>
            </a:endParaRPr>
          </a:p>
        </p:txBody>
      </p:sp>
    </p:spTree>
    <p:extLst>
      <p:ext uri="{BB962C8B-B14F-4D97-AF65-F5344CB8AC3E}">
        <p14:creationId xmlns:p14="http://schemas.microsoft.com/office/powerpoint/2010/main" val="394540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left)">
                                      <p:cBhvr>
                                        <p:cTn id="13" dur="500"/>
                                        <p:tgtEl>
                                          <p:spTgt spid="10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7"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7"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47" presetClass="entr" presetSubtype="0"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42"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1000" fill="hold"/>
                                        <p:tgtEl>
                                          <p:spTgt spid="28"/>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42" presetClass="entr" presetSubtype="0"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42"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42" presetClass="entr" presetSubtype="0"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16" presetClass="entr" presetSubtype="42" fill="hold" grpId="0" nodeType="afterEffect">
                                  <p:stCondLst>
                                    <p:cond delay="1000"/>
                                  </p:stCondLst>
                                  <p:childTnLst>
                                    <p:set>
                                      <p:cBhvr>
                                        <p:cTn id="98" dur="1" fill="hold">
                                          <p:stCondLst>
                                            <p:cond delay="0"/>
                                          </p:stCondLst>
                                        </p:cTn>
                                        <p:tgtEl>
                                          <p:spTgt spid="31"/>
                                        </p:tgtEl>
                                        <p:attrNameLst>
                                          <p:attrName>style.visibility</p:attrName>
                                        </p:attrNameLst>
                                      </p:cBhvr>
                                      <p:to>
                                        <p:strVal val="visible"/>
                                      </p:to>
                                    </p:set>
                                    <p:animEffect transition="in" filter="barn(outHorizontal)">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rPr lang="en-US" sz="3200"/>
              <a:t>Sunday, October 31, 2021</a:t>
            </a:fld>
            <a:endParaRPr dirty="0"/>
          </a:p>
        </p:txBody>
      </p:sp>
      <p:sp>
        <p:nvSpPr>
          <p:cNvPr id="8" name="TextBox 7">
            <a:extLst>
              <a:ext uri="{FF2B5EF4-FFF2-40B4-BE49-F238E27FC236}">
                <a16:creationId xmlns:a16="http://schemas.microsoft.com/office/drawing/2014/main" id="{6E3037F1-17A8-458A-B85E-698E5A86E194}"/>
              </a:ext>
            </a:extLst>
          </p:cNvPr>
          <p:cNvSpPr txBox="1"/>
          <p:nvPr/>
        </p:nvSpPr>
        <p:spPr>
          <a:xfrm>
            <a:off x="769349" y="947755"/>
            <a:ext cx="10653302"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When making solutions, can we continue to dissolve the solute indefinitely? The answer to this is of course no, let's take a look at why.</a:t>
            </a:r>
          </a:p>
        </p:txBody>
      </p:sp>
      <p:sp>
        <p:nvSpPr>
          <p:cNvPr id="10" name="TextBox 9">
            <a:extLst>
              <a:ext uri="{FF2B5EF4-FFF2-40B4-BE49-F238E27FC236}">
                <a16:creationId xmlns:a16="http://schemas.microsoft.com/office/drawing/2014/main" id="{DCBF271B-9B71-4F45-8A0A-B6C1056E9671}"/>
              </a:ext>
            </a:extLst>
          </p:cNvPr>
          <p:cNvSpPr txBox="1"/>
          <p:nvPr/>
        </p:nvSpPr>
        <p:spPr>
          <a:xfrm>
            <a:off x="769349" y="1669556"/>
            <a:ext cx="6843987" cy="1107996"/>
          </a:xfrm>
          <a:prstGeom prst="rect">
            <a:avLst/>
          </a:prstGeom>
          <a:noFill/>
        </p:spPr>
        <p:txBody>
          <a:bodyPr wrap="square">
            <a:spAutoFit/>
          </a:bodyPr>
          <a:lstStyle/>
          <a:p>
            <a:r>
              <a:rPr lang="en-GB" sz="2200" dirty="0">
                <a:solidFill>
                  <a:srgbClr val="FF0000"/>
                </a:solidFill>
                <a:latin typeface="Buxton Sketch" panose="03080500000500000004" pitchFamily="66" charset="0"/>
              </a:rPr>
              <a:t>W</a:t>
            </a:r>
            <a:r>
              <a:rPr lang="en-GB" sz="2200" b="0" i="0" dirty="0">
                <a:solidFill>
                  <a:srgbClr val="FF0000"/>
                </a:solidFill>
                <a:effectLst/>
                <a:latin typeface="Buxton Sketch" panose="03080500000500000004" pitchFamily="66" charset="0"/>
              </a:rPr>
              <a:t>ater is a polar molecule with partial positive charge on each hydrogen atom and partial negative charge on the oxygen atom. This polarity is shown in the following figure:</a:t>
            </a:r>
            <a:endParaRPr lang="en-GB" sz="2200" dirty="0">
              <a:solidFill>
                <a:srgbClr val="FF0000"/>
              </a:solidFill>
              <a:latin typeface="Buxton Sketch" panose="03080500000500000004" pitchFamily="66" charset="0"/>
            </a:endParaRPr>
          </a:p>
        </p:txBody>
      </p:sp>
      <p:pic>
        <p:nvPicPr>
          <p:cNvPr id="1026" name="Picture 2" descr="See the source image">
            <a:extLst>
              <a:ext uri="{FF2B5EF4-FFF2-40B4-BE49-F238E27FC236}">
                <a16:creationId xmlns:a16="http://schemas.microsoft.com/office/drawing/2014/main" id="{6A1E7322-08D2-4533-981A-1A81D09FCA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915" y="1569120"/>
            <a:ext cx="2770306" cy="19853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4720A91-3ABA-4271-A289-E9205AB7E178}"/>
              </a:ext>
            </a:extLst>
          </p:cNvPr>
          <p:cNvSpPr txBox="1"/>
          <p:nvPr/>
        </p:nvSpPr>
        <p:spPr>
          <a:xfrm>
            <a:off x="769349" y="2812961"/>
            <a:ext cx="6843987" cy="1107996"/>
          </a:xfrm>
          <a:prstGeom prst="rect">
            <a:avLst/>
          </a:prstGeom>
          <a:noFill/>
        </p:spPr>
        <p:txBody>
          <a:bodyPr wrap="square">
            <a:spAutoFit/>
          </a:bodyPr>
          <a:lstStyle/>
          <a:p>
            <a:r>
              <a:rPr lang="en-GB" sz="2200" b="0" i="0" dirty="0">
                <a:solidFill>
                  <a:srgbClr val="0070C0"/>
                </a:solidFill>
                <a:effectLst/>
                <a:latin typeface="Buxton Sketch" panose="03080500000500000004" pitchFamily="66" charset="0"/>
              </a:rPr>
              <a:t>Ionic solids like sodium chloride, by definition, contain cations and anions. As a result, when an ionic solid such as sodium chloride is placed into water, we see the following take place:</a:t>
            </a:r>
            <a:endParaRPr lang="en-GB" sz="2200" dirty="0">
              <a:solidFill>
                <a:srgbClr val="0070C0"/>
              </a:solidFill>
              <a:latin typeface="Buxton Sketch" panose="03080500000500000004" pitchFamily="66" charset="0"/>
            </a:endParaRPr>
          </a:p>
        </p:txBody>
      </p:sp>
      <p:pic>
        <p:nvPicPr>
          <p:cNvPr id="14" name="Picture 13">
            <a:extLst>
              <a:ext uri="{FF2B5EF4-FFF2-40B4-BE49-F238E27FC236}">
                <a16:creationId xmlns:a16="http://schemas.microsoft.com/office/drawing/2014/main" id="{76CB12F5-A358-4B11-A079-9A9DDEF64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437" y="4979147"/>
            <a:ext cx="942857" cy="895238"/>
          </a:xfrm>
          <a:prstGeom prst="rect">
            <a:avLst/>
          </a:prstGeom>
        </p:spPr>
      </p:pic>
      <p:pic>
        <p:nvPicPr>
          <p:cNvPr id="16" name="Picture 15">
            <a:extLst>
              <a:ext uri="{FF2B5EF4-FFF2-40B4-BE49-F238E27FC236}">
                <a16:creationId xmlns:a16="http://schemas.microsoft.com/office/drawing/2014/main" id="{99570405-1601-403E-B968-35B8FE81B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0814" y="5085499"/>
            <a:ext cx="704762" cy="685714"/>
          </a:xfrm>
          <a:prstGeom prst="rect">
            <a:avLst/>
          </a:prstGeom>
        </p:spPr>
      </p:pic>
      <p:pic>
        <p:nvPicPr>
          <p:cNvPr id="18" name="Picture 2" descr="See the source image">
            <a:extLst>
              <a:ext uri="{FF2B5EF4-FFF2-40B4-BE49-F238E27FC236}">
                <a16:creationId xmlns:a16="http://schemas.microsoft.com/office/drawing/2014/main" id="{501D075A-1F39-4E4A-A014-4C8F037BF4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1492" y="4422710"/>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ee the source image">
            <a:extLst>
              <a:ext uri="{FF2B5EF4-FFF2-40B4-BE49-F238E27FC236}">
                <a16:creationId xmlns:a16="http://schemas.microsoft.com/office/drawing/2014/main" id="{93BCBCEE-C652-4D9B-AAEF-6DCBCB1746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800226" y="5197258"/>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ee the source image">
            <a:extLst>
              <a:ext uri="{FF2B5EF4-FFF2-40B4-BE49-F238E27FC236}">
                <a16:creationId xmlns:a16="http://schemas.microsoft.com/office/drawing/2014/main" id="{8A2ED7D8-3ED1-4FAE-903A-A47CCFBCAB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330015" y="5197258"/>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ee the source image">
            <a:extLst>
              <a:ext uri="{FF2B5EF4-FFF2-40B4-BE49-F238E27FC236}">
                <a16:creationId xmlns:a16="http://schemas.microsoft.com/office/drawing/2014/main" id="{318BBD60-096F-406D-A34B-78BB6B0422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2554338" y="5918132"/>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ee the source image">
            <a:extLst>
              <a:ext uri="{FF2B5EF4-FFF2-40B4-BE49-F238E27FC236}">
                <a16:creationId xmlns:a16="http://schemas.microsoft.com/office/drawing/2014/main" id="{2B2BC6DB-0512-4E54-B476-803365BE48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847287">
            <a:off x="1994488" y="5746161"/>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ee the source image">
            <a:extLst>
              <a:ext uri="{FF2B5EF4-FFF2-40B4-BE49-F238E27FC236}">
                <a16:creationId xmlns:a16="http://schemas.microsoft.com/office/drawing/2014/main" id="{97AD83A6-E2F8-4C69-A427-7765D9E1D0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393657">
            <a:off x="1995028" y="4623034"/>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ee the source image">
            <a:extLst>
              <a:ext uri="{FF2B5EF4-FFF2-40B4-BE49-F238E27FC236}">
                <a16:creationId xmlns:a16="http://schemas.microsoft.com/office/drawing/2014/main" id="{585217E7-FB65-4527-B38F-A0ACF68183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819465">
            <a:off x="3094129" y="5774836"/>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ee the source image">
            <a:extLst>
              <a:ext uri="{FF2B5EF4-FFF2-40B4-BE49-F238E27FC236}">
                <a16:creationId xmlns:a16="http://schemas.microsoft.com/office/drawing/2014/main" id="{192A93C2-4890-4A77-B1E7-30B3DE51B9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684756">
            <a:off x="3197685" y="4617652"/>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ee the source image">
            <a:extLst>
              <a:ext uri="{FF2B5EF4-FFF2-40B4-BE49-F238E27FC236}">
                <a16:creationId xmlns:a16="http://schemas.microsoft.com/office/drawing/2014/main" id="{88C8F8F4-D986-4FA9-B151-7B6E6D5C29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4798752" y="4460179"/>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ee the source image">
            <a:extLst>
              <a:ext uri="{FF2B5EF4-FFF2-40B4-BE49-F238E27FC236}">
                <a16:creationId xmlns:a16="http://schemas.microsoft.com/office/drawing/2014/main" id="{BC614F0C-A9B3-43D6-ACCD-A0D00C300A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8752" y="5821236"/>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ee the source image">
            <a:extLst>
              <a:ext uri="{FF2B5EF4-FFF2-40B4-BE49-F238E27FC236}">
                <a16:creationId xmlns:a16="http://schemas.microsoft.com/office/drawing/2014/main" id="{30D397A5-7385-4861-9268-042AA91F4D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108244" y="5154649"/>
            <a:ext cx="788886" cy="5653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ee the source image">
            <a:extLst>
              <a:ext uri="{FF2B5EF4-FFF2-40B4-BE49-F238E27FC236}">
                <a16:creationId xmlns:a16="http://schemas.microsoft.com/office/drawing/2014/main" id="{49FD4B2B-F491-4DCD-90EF-18AAB38383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559960" y="5094086"/>
            <a:ext cx="788886" cy="56536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F2E1BB5-E8E1-41C7-BD14-B0BAD21292DC}"/>
              </a:ext>
            </a:extLst>
          </p:cNvPr>
          <p:cNvSpPr txBox="1"/>
          <p:nvPr/>
        </p:nvSpPr>
        <p:spPr>
          <a:xfrm>
            <a:off x="6207965" y="3883189"/>
            <a:ext cx="5905930" cy="2862322"/>
          </a:xfrm>
          <a:prstGeom prst="rect">
            <a:avLst/>
          </a:prstGeom>
          <a:noFill/>
        </p:spPr>
        <p:txBody>
          <a:bodyPr wrap="square">
            <a:spAutoFit/>
          </a:bodyPr>
          <a:lstStyle/>
          <a:p>
            <a:r>
              <a:rPr lang="en-GB" dirty="0">
                <a:solidFill>
                  <a:srgbClr val="00B050"/>
                </a:solidFill>
                <a:latin typeface="Buxton Sketch" panose="03080500000500000004" pitchFamily="66" charset="0"/>
              </a:rPr>
              <a:t>The solvent molecules manage to overcome the strength of the lattice, this causes the lattice to fall apart and so the solute (in this case NaCl) dissolves.</a:t>
            </a:r>
          </a:p>
          <a:p>
            <a:endParaRPr lang="en-GB" dirty="0">
              <a:solidFill>
                <a:srgbClr val="00B050"/>
              </a:solidFill>
              <a:latin typeface="Buxton Sketch" panose="03080500000500000004" pitchFamily="66" charset="0"/>
            </a:endParaRPr>
          </a:p>
          <a:p>
            <a:r>
              <a:rPr lang="en-GB" dirty="0">
                <a:solidFill>
                  <a:srgbClr val="00B050"/>
                </a:solidFill>
                <a:latin typeface="Buxton Sketch" panose="03080500000500000004" pitchFamily="66" charset="0"/>
              </a:rPr>
              <a:t>There will come a point when there is either no solvent left, or so few solvent molecules that the force of attraction between ions in the lattice can no longer be broken. When this point is reached the solute stops dissolving. </a:t>
            </a:r>
          </a:p>
          <a:p>
            <a:endParaRPr lang="en-GB" dirty="0">
              <a:solidFill>
                <a:srgbClr val="00B050"/>
              </a:solidFill>
              <a:latin typeface="Buxton Sketch" panose="03080500000500000004" pitchFamily="66" charset="0"/>
            </a:endParaRPr>
          </a:p>
          <a:p>
            <a:r>
              <a:rPr lang="en-GB" dirty="0">
                <a:solidFill>
                  <a:srgbClr val="00B050"/>
                </a:solidFill>
                <a:latin typeface="Buxton Sketch" panose="03080500000500000004" pitchFamily="66" charset="0"/>
              </a:rPr>
              <a:t>We have reached "saturation".</a:t>
            </a:r>
          </a:p>
        </p:txBody>
      </p:sp>
    </p:spTree>
    <p:extLst>
      <p:ext uri="{BB962C8B-B14F-4D97-AF65-F5344CB8AC3E}">
        <p14:creationId xmlns:p14="http://schemas.microsoft.com/office/powerpoint/2010/main" val="396835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barn(outHorizont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rPr lang="en-US" sz="3200"/>
              <a:t>Sunday, October 31, 2021</a:t>
            </a:fld>
            <a:endParaRPr dirty="0"/>
          </a:p>
        </p:txBody>
      </p:sp>
      <p:sp>
        <p:nvSpPr>
          <p:cNvPr id="12" name="TextBox 11">
            <a:extLst>
              <a:ext uri="{FF2B5EF4-FFF2-40B4-BE49-F238E27FC236}">
                <a16:creationId xmlns:a16="http://schemas.microsoft.com/office/drawing/2014/main" id="{A7293900-C254-4C36-B206-633D1BA2392B}"/>
              </a:ext>
            </a:extLst>
          </p:cNvPr>
          <p:cNvSpPr txBox="1"/>
          <p:nvPr/>
        </p:nvSpPr>
        <p:spPr>
          <a:xfrm>
            <a:off x="1156448" y="983615"/>
            <a:ext cx="10345974" cy="3970318"/>
          </a:xfrm>
          <a:prstGeom prst="rect">
            <a:avLst/>
          </a:prstGeom>
          <a:noFill/>
        </p:spPr>
        <p:txBody>
          <a:bodyPr wrap="square">
            <a:spAutoFit/>
          </a:bodyPr>
          <a:lstStyle/>
          <a:p>
            <a:pPr algn="l"/>
            <a:r>
              <a:rPr lang="en-GB" b="0" i="0" dirty="0">
                <a:solidFill>
                  <a:srgbClr val="333333"/>
                </a:solidFill>
                <a:effectLst/>
                <a:latin typeface="Buxton Sketch" panose="03080500000500000004" pitchFamily="66" charset="0"/>
              </a:rPr>
              <a:t>The amount of solute present in a solution can be described without numbers by one of the following terms:</a:t>
            </a:r>
          </a:p>
          <a:p>
            <a:pPr algn="l"/>
            <a:endParaRPr lang="en-GB" b="0" i="0" dirty="0">
              <a:solidFill>
                <a:srgbClr val="333333"/>
              </a:solidFill>
              <a:effectLst/>
              <a:latin typeface="Buxton Sketch" panose="03080500000500000004" pitchFamily="66" charset="0"/>
            </a:endParaRPr>
          </a:p>
          <a:p>
            <a:pPr algn="l">
              <a:buFont typeface="Arial" panose="020B0604020202020204" pitchFamily="34" charset="0"/>
              <a:buChar char="•"/>
            </a:pPr>
            <a:r>
              <a:rPr lang="en-GB" b="0" i="0" dirty="0">
                <a:solidFill>
                  <a:srgbClr val="333333"/>
                </a:solidFill>
                <a:effectLst/>
                <a:latin typeface="Buxton Sketch" panose="03080500000500000004" pitchFamily="66" charset="0"/>
              </a:rPr>
              <a:t>Unsaturated: "Unsaturated" refers to any solution that is still capable of dissolving more of a solute. For example, a glass of iced tea is not saturated with sugar if you've placed one tablespoon of sugar in it because it's still capable of dissolving more sugar. This term isn't very good for determining the exact quantity of solute present? For example, both a glass of water and a filled swimming pool would be said to be unsaturated salt solutions if there were one gram of salt dissolved in each.</a:t>
            </a:r>
          </a:p>
          <a:p>
            <a:pPr algn="l">
              <a:buFont typeface="Arial" panose="020B0604020202020204" pitchFamily="34" charset="0"/>
              <a:buChar char="•"/>
            </a:pPr>
            <a:endParaRPr lang="en-GB" b="0" i="0" dirty="0">
              <a:solidFill>
                <a:srgbClr val="333333"/>
              </a:solidFill>
              <a:effectLst/>
              <a:latin typeface="Buxton Sketch" panose="03080500000500000004" pitchFamily="66" charset="0"/>
            </a:endParaRPr>
          </a:p>
          <a:p>
            <a:pPr algn="l">
              <a:buFont typeface="Arial" panose="020B0604020202020204" pitchFamily="34" charset="0"/>
              <a:buChar char="•"/>
            </a:pPr>
            <a:r>
              <a:rPr lang="en-GB" b="0" i="0" dirty="0">
                <a:solidFill>
                  <a:srgbClr val="333333"/>
                </a:solidFill>
                <a:effectLst/>
                <a:latin typeface="Buxton Sketch" panose="03080500000500000004" pitchFamily="66" charset="0"/>
              </a:rPr>
              <a:t>Saturated: These solutions have dissolved the maximum possible amount of solute. For example, if you keep adding sugar to a glass of fizzy drink, it will eventually stop dissolving and settle to the bottom. This solution is said to be saturated.</a:t>
            </a:r>
          </a:p>
          <a:p>
            <a:pPr algn="l">
              <a:buFont typeface="Arial" panose="020B0604020202020204" pitchFamily="34" charset="0"/>
              <a:buChar char="•"/>
            </a:pPr>
            <a:endParaRPr lang="en-GB" b="0" i="0" dirty="0">
              <a:solidFill>
                <a:srgbClr val="333333"/>
              </a:solidFill>
              <a:effectLst/>
              <a:latin typeface="Buxton Sketch" panose="03080500000500000004" pitchFamily="66" charset="0"/>
            </a:endParaRPr>
          </a:p>
          <a:p>
            <a:pPr algn="l">
              <a:buFont typeface="Arial" panose="020B0604020202020204" pitchFamily="34" charset="0"/>
              <a:buChar char="•"/>
            </a:pPr>
            <a:r>
              <a:rPr lang="en-GB" b="0" i="0" dirty="0">
                <a:solidFill>
                  <a:srgbClr val="333333"/>
                </a:solidFill>
                <a:effectLst/>
                <a:latin typeface="Buxton Sketch" panose="03080500000500000004" pitchFamily="66" charset="0"/>
              </a:rPr>
              <a:t>Supersaturated: These solutions are those that have dissolved more than the normal maximum possible amount of solute. These solutions are unusual and aren't very stable. For example, the addition of a small mote of dust to such a solution causes enough of a disturbance that crystals spontaneously form until the solution reaches a saturated state.</a:t>
            </a:r>
          </a:p>
        </p:txBody>
      </p:sp>
      <p:sp>
        <p:nvSpPr>
          <p:cNvPr id="14" name="TextBox 13">
            <a:extLst>
              <a:ext uri="{FF2B5EF4-FFF2-40B4-BE49-F238E27FC236}">
                <a16:creationId xmlns:a16="http://schemas.microsoft.com/office/drawing/2014/main" id="{67C3413D-CB55-453F-B9C3-519D8A8C1CCD}"/>
              </a:ext>
            </a:extLst>
          </p:cNvPr>
          <p:cNvSpPr txBox="1"/>
          <p:nvPr/>
        </p:nvSpPr>
        <p:spPr>
          <a:xfrm>
            <a:off x="2290675" y="5356840"/>
            <a:ext cx="9211746" cy="923330"/>
          </a:xfrm>
          <a:prstGeom prst="rect">
            <a:avLst/>
          </a:prstGeom>
          <a:noFill/>
        </p:spPr>
        <p:txBody>
          <a:bodyPr wrap="square">
            <a:spAutoFit/>
          </a:bodyPr>
          <a:lstStyle/>
          <a:p>
            <a:pPr algn="l"/>
            <a:r>
              <a:rPr lang="en-GB" b="0" i="0" dirty="0">
                <a:solidFill>
                  <a:srgbClr val="FF0000"/>
                </a:solidFill>
                <a:effectLst/>
                <a:latin typeface="Buxton Sketch" panose="03080500000500000004" pitchFamily="66" charset="0"/>
              </a:rPr>
              <a:t>It's easy to tell if a solution is unsaturated, saturated, or supersaturated by adding a very small amount of solute. If the solution is unsaturated, the solute will dissolve. If the solution is saturated, it won't. If the solution is supersaturated, crystals will very quickly form around the solute you've added.</a:t>
            </a:r>
          </a:p>
        </p:txBody>
      </p:sp>
    </p:spTree>
    <p:extLst>
      <p:ext uri="{BB962C8B-B14F-4D97-AF65-F5344CB8AC3E}">
        <p14:creationId xmlns:p14="http://schemas.microsoft.com/office/powerpoint/2010/main" val="371337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48259B-02B4-4891-ADEC-CC433468E700}"/>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pic>
        <p:nvPicPr>
          <p:cNvPr id="2"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AcAAAA4AAAAAAAAAAAAAAAAAAAA////AAAAAAAAAAAAAAAAAAAAAAAAAAAAAAAAAAAAAABkAAAAZAAAAAAAAAAjAAAABAAAAGQAAAAXAAAAFAAAAAAAAAAAAAAA/38AAP9/AAAAAAAACQAAAAQAAAA5P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OgAAAAMAQAArzQAAP0oAAAQAAAAJgAAAAgAAAD//////////zAAAAAUAAAAAAAAAAAA//8AAAEAAAD//wAAAQA="/>
              </a:ext>
            </a:extLst>
          </p:cNvPicPr>
          <p:nvPr/>
        </p:nvPicPr>
        <p:blipFill>
          <a:blip r:embed="rId2">
            <a:extLst>
              <a:ext uri="{28A0092B-C50C-407E-A947-70E740481C1C}">
                <a14:useLocalDpi xmlns:a14="http://schemas.microsoft.com/office/drawing/2010/main" val="0"/>
              </a:ext>
            </a:extLst>
          </a:blip>
          <a:srcRect/>
          <a:stretch/>
        </p:blipFill>
        <p:spPr>
          <a:xfrm>
            <a:off x="1158405" y="621374"/>
            <a:ext cx="7555065" cy="5615251"/>
          </a:xfrm>
          <a:prstGeom prst="rect">
            <a:avLst/>
          </a:prstGeom>
          <a:noFill/>
          <a:ln>
            <a:noFill/>
          </a:ln>
          <a:effectLst/>
        </p:spPr>
      </p:pic>
      <p:sp>
        <p:nvSpPr>
          <p:cNvPr id="3" name="Textbox1"/>
          <p:cNvSpPr txBox="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EgAAAE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PUN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mjUAAJQMAAD8SQAARBcAABAgAAAmAAAACAAAAP//////////MAAAABQAAAAAAAAAAAD//wAAAQAAAP//AAABAA=="/>
              </a:ext>
            </a:extLst>
          </p:cNvSpPr>
          <p:nvPr/>
        </p:nvSpPr>
        <p:spPr>
          <a:xfrm>
            <a:off x="8713470" y="2044700"/>
            <a:ext cx="3313430" cy="1737360"/>
          </a:xfrm>
          <a:prstGeom prst="rect">
            <a:avLst/>
          </a:prstGeom>
          <a:noFill/>
          <a:ln>
            <a:noFill/>
          </a:ln>
          <a:effectLst/>
        </p:spPr>
        <p:txBody>
          <a:bodyPr vert="horz" wrap="square" numCol="1" spcCol="215900" anchor="t"/>
          <a:lstStyle/>
          <a:p>
            <a:pPr algn="ctr">
              <a:defRPr lang="en-us" sz="3600" cap="none">
                <a:solidFill>
                  <a:srgbClr val="000000"/>
                </a:solidFill>
                <a:latin typeface="Buxton Sketch" pitchFamily="4" charset="0"/>
                <a:ea typeface="Buxton Sketch" pitchFamily="4" charset="0"/>
                <a:cs typeface="Buxton Sketch" pitchFamily="4" charset="0"/>
              </a:defRPr>
            </a:pPr>
            <a:r>
              <a:t>This slide carries a very important message</a:t>
            </a:r>
          </a:p>
        </p:txBody>
      </p:sp>
      <p:sp>
        <p:nvSpPr>
          <p:cNvPr id="4" name="Textbox2"/>
          <p:cNvSpPr txBox="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EgAAAE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PUNAAD/fwAA/38AAAAAAAAJAAAABAAAAMoz0D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jTUAADMBAADvSQAAIwUAABAgAAAmAAAACAAAAP//////////MAAAABQAAAAAAAAAAAD//wAAAQAAAP//AAABAA=="/>
              </a:ext>
            </a:extLst>
          </p:cNvSpPr>
          <p:nvPr/>
        </p:nvSpPr>
        <p:spPr>
          <a:xfrm>
            <a:off x="8705215" y="194945"/>
            <a:ext cx="3313430" cy="640080"/>
          </a:xfrm>
          <a:prstGeom prst="rect">
            <a:avLst/>
          </a:prstGeom>
          <a:noFill/>
          <a:ln>
            <a:noFill/>
          </a:ln>
          <a:effectLst/>
        </p:spPr>
        <p:txBody>
          <a:bodyPr vert="horz" wrap="square" numCol="1" spcCol="215900" anchor="t"/>
          <a:lstStyle/>
          <a:p>
            <a:pPr algn="ctr">
              <a:defRPr lang="en-us" sz="3600" cap="none">
                <a:solidFill>
                  <a:srgbClr val="000000"/>
                </a:solidFill>
                <a:latin typeface="Buxton Sketch" pitchFamily="4" charset="0"/>
                <a:ea typeface="Buxton Sketch" pitchFamily="4" charset="0"/>
                <a:cs typeface="Buxton Sketch" pitchFamily="4" charset="0"/>
              </a:defRPr>
            </a:pPr>
            <a:r>
              <a:t>Before we start</a:t>
            </a:r>
          </a:p>
        </p:txBody>
      </p:sp>
      <p:sp>
        <p:nvSpPr>
          <p:cNvPr id="5" name="Textbox3"/>
          <p:cNvSpPr txBox="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EgAAAE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PUNAAD/fwAA/38AAAAAAAAJAAAABAAAAMoz0D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KDUAAHgaAABuSgAAiCgAABAgAAAmAAAACAAAAP//////////MAAAABQAAAAAAAAAAAD//wAAAQAAAP//AAABAA=="/>
              </a:ext>
            </a:extLst>
          </p:cNvSpPr>
          <p:nvPr/>
        </p:nvSpPr>
        <p:spPr>
          <a:xfrm>
            <a:off x="8641080" y="4302760"/>
            <a:ext cx="3458210" cy="2286000"/>
          </a:xfrm>
          <a:prstGeom prst="rect">
            <a:avLst/>
          </a:prstGeom>
          <a:noFill/>
          <a:ln>
            <a:noFill/>
          </a:ln>
          <a:effectLst/>
        </p:spPr>
        <p:txBody>
          <a:bodyPr vert="horz" wrap="square" numCol="1" spcCol="215900" anchor="t"/>
          <a:lstStyle/>
          <a:p>
            <a:pPr algn="ctr">
              <a:defRPr lang="en-us" sz="3600" cap="none">
                <a:solidFill>
                  <a:srgbClr val="000000"/>
                </a:solidFill>
                <a:latin typeface="Buxton Sketch" pitchFamily="4" charset="0"/>
                <a:ea typeface="Buxton Sketch" pitchFamily="4" charset="0"/>
                <a:cs typeface="Buxton Sketch" pitchFamily="4" charset="0"/>
              </a:defRPr>
            </a:pPr>
            <a:r>
              <a:t>(c) Glasbergen.com </a:t>
            </a:r>
          </a:p>
          <a:p>
            <a:pPr algn="ctr">
              <a:defRPr lang="en-us" sz="3600" cap="none">
                <a:solidFill>
                  <a:srgbClr val="000000"/>
                </a:solidFill>
                <a:latin typeface="Buxton Sketch" pitchFamily="4" charset="0"/>
                <a:ea typeface="Buxton Sketch" pitchFamily="4" charset="0"/>
                <a:cs typeface="Buxton Sketch" pitchFamily="4" charset="0"/>
              </a:defRPr>
            </a:pPr>
            <a:endParaRPr/>
          </a:p>
          <a:p>
            <a:pPr algn="ctr">
              <a:defRPr lang="en-us" sz="3600" cap="none">
                <a:solidFill>
                  <a:srgbClr val="000000"/>
                </a:solidFill>
                <a:latin typeface="Buxton Sketch" pitchFamily="4" charset="0"/>
                <a:ea typeface="Buxton Sketch" pitchFamily="4" charset="0"/>
                <a:cs typeface="Buxton Sketch" pitchFamily="4" charset="0"/>
              </a:defRPr>
            </a:pPr>
            <a:r>
              <a:t>(Reproduced with permission)</a:t>
            </a:r>
          </a:p>
        </p:txBody>
      </p:sp>
      <p:sp>
        <p:nvSpPr>
          <p:cNvPr id="6" name="SlideSubtitle2">
            <a:extLst>
              <a:ext uri="{FF2B5EF4-FFF2-40B4-BE49-F238E27FC236}">
                <a16:creationId xmlns:a16="http://schemas.microsoft.com/office/drawing/2014/main" id="{A3B5F8AD-E44C-444F-979A-458C353F279D}"/>
              </a:ext>
            </a:extLst>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7" name="Picture1">
            <a:extLst>
              <a:ext uri="{FF2B5EF4-FFF2-40B4-BE49-F238E27FC236}">
                <a16:creationId xmlns:a16="http://schemas.microsoft.com/office/drawing/2014/main" id="{FC36D27C-C6DF-4BA9-B1FF-786C8C9BABF9}"/>
              </a:ext>
            </a:extLst>
          </p:cNvPr>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gHw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3"/>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D3F5EC-0473-4990-B44A-BC3CDFF86BD2}"/>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914400" y="2156684"/>
            <a:ext cx="10363200" cy="1470660"/>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dirty="0"/>
              <a:t>Concentrations</a:t>
            </a:r>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QAsAAOgXAADAPwAAsCIAABAAAAAmAAAACAAAAAAAAAAAAAAAMAAAABQAAAAAAAAAAAD//wAAAQAAAP//AAABAA=="/>
              </a:ext>
            </a:extLst>
          </p:cNvSpPr>
          <p:nvPr>
            <p:ph type="subTitle" idx="1"/>
          </p:nvPr>
        </p:nvSpPr>
        <p:spPr/>
        <p:txBody>
          <a:bodyPr/>
          <a:lstStyle/>
          <a:p>
            <a:pPr>
              <a:defRPr lang="en-us" cap="none">
                <a:solidFill>
                  <a:srgbClr val="000000"/>
                </a:solidFill>
                <a:latin typeface="Buxton Sketch" pitchFamily="4" charset="0"/>
                <a:ea typeface="Buxton Sketch" pitchFamily="4" charset="0"/>
                <a:cs typeface="Buxton Sketch" pitchFamily="4" charset="0"/>
              </a:defRPr>
            </a:pPr>
            <a:r>
              <a:rPr dirty="0"/>
              <a:t>Amount of Solute in Solutions</a:t>
            </a:r>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gHw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4" charset="0"/>
                <a:ea typeface="Buxton Sketch" pitchFamily="4" charset="0"/>
                <a:cs typeface="Buxton Sketch" pitchFamily="4" charset="0"/>
              </a:defRPr>
            </a:pPr>
            <a:fld id="{3F4A451D-53D2-1FB3-9CF2-A5E60BBC6AF0}" type="datetime2">
              <a:rPr lang="en-US" sz="3200"/>
              <a:t>Sunday, October 31, 2021</a:t>
            </a:fld>
            <a:endParaRPr dirty="0"/>
          </a:p>
        </p:txBody>
      </p:sp>
    </p:spTree>
    <p:extLst>
      <p:ext uri="{BB962C8B-B14F-4D97-AF65-F5344CB8AC3E}">
        <p14:creationId xmlns:p14="http://schemas.microsoft.com/office/powerpoint/2010/main" val="257791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rPr lang="en-US" sz="3200"/>
              <a:t>Sunday, October 31, 2021</a:t>
            </a:fld>
            <a:endParaRPr dirty="0"/>
          </a:p>
        </p:txBody>
      </p:sp>
      <p:sp>
        <p:nvSpPr>
          <p:cNvPr id="10" name="TextBox 9">
            <a:extLst>
              <a:ext uri="{FF2B5EF4-FFF2-40B4-BE49-F238E27FC236}">
                <a16:creationId xmlns:a16="http://schemas.microsoft.com/office/drawing/2014/main" id="{0ED3960D-86E8-4692-B83C-75D29FAEDE96}"/>
              </a:ext>
            </a:extLst>
          </p:cNvPr>
          <p:cNvSpPr txBox="1"/>
          <p:nvPr/>
        </p:nvSpPr>
        <p:spPr>
          <a:xfrm>
            <a:off x="955991" y="1053823"/>
            <a:ext cx="10940173"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Solutions are mixtures containing a "solute" dissolved in a "solvent". Sometimes this is referred to as the </a:t>
            </a:r>
            <a:r>
              <a:rPr lang="en-GB" sz="2200" dirty="0">
                <a:solidFill>
                  <a:srgbClr val="FF0000"/>
                </a:solidFill>
                <a:latin typeface="Buxton Sketch" panose="03080500000500000004" pitchFamily="66" charset="0"/>
              </a:rPr>
              <a:t>strength</a:t>
            </a:r>
            <a:r>
              <a:rPr lang="en-GB" sz="2200" dirty="0">
                <a:solidFill>
                  <a:srgbClr val="000000"/>
                </a:solidFill>
                <a:latin typeface="Buxton Sketch" panose="03080500000500000004" pitchFamily="66" charset="0"/>
              </a:rPr>
              <a:t> of the solution, but more properly should be regarded as its </a:t>
            </a:r>
            <a:r>
              <a:rPr lang="en-GB" sz="2200" dirty="0">
                <a:solidFill>
                  <a:srgbClr val="FF0000"/>
                </a:solidFill>
                <a:latin typeface="Buxton Sketch" panose="03080500000500000004" pitchFamily="66" charset="0"/>
              </a:rPr>
              <a:t>concentration</a:t>
            </a:r>
            <a:r>
              <a:rPr lang="en-GB" sz="2200" dirty="0">
                <a:solidFill>
                  <a:srgbClr val="000000"/>
                </a:solidFill>
                <a:latin typeface="Buxton Sketch" panose="03080500000500000004" pitchFamily="66" charset="0"/>
              </a:rPr>
              <a:t>.</a:t>
            </a:r>
          </a:p>
        </p:txBody>
      </p:sp>
      <p:pic>
        <p:nvPicPr>
          <p:cNvPr id="14" name="Picture 13">
            <a:extLst>
              <a:ext uri="{FF2B5EF4-FFF2-40B4-BE49-F238E27FC236}">
                <a16:creationId xmlns:a16="http://schemas.microsoft.com/office/drawing/2014/main" id="{E384623F-D00B-4F8C-A81F-931A06BF9AD5}"/>
              </a:ext>
            </a:extLst>
          </p:cNvPr>
          <p:cNvPicPr>
            <a:picLocks noChangeAspect="1"/>
          </p:cNvPicPr>
          <p:nvPr/>
        </p:nvPicPr>
        <p:blipFill>
          <a:blip r:embed="rId3"/>
          <a:stretch>
            <a:fillRect/>
          </a:stretch>
        </p:blipFill>
        <p:spPr>
          <a:xfrm>
            <a:off x="955991" y="2002692"/>
            <a:ext cx="3648584" cy="2486372"/>
          </a:xfrm>
          <a:prstGeom prst="rect">
            <a:avLst/>
          </a:prstGeom>
        </p:spPr>
      </p:pic>
      <p:sp>
        <p:nvSpPr>
          <p:cNvPr id="17" name="TextBox 16">
            <a:extLst>
              <a:ext uri="{FF2B5EF4-FFF2-40B4-BE49-F238E27FC236}">
                <a16:creationId xmlns:a16="http://schemas.microsoft.com/office/drawing/2014/main" id="{0C9BB308-B11C-4D5A-B884-526503632DAA}"/>
              </a:ext>
            </a:extLst>
          </p:cNvPr>
          <p:cNvSpPr txBox="1"/>
          <p:nvPr/>
        </p:nvSpPr>
        <p:spPr>
          <a:xfrm>
            <a:off x="4910613" y="1989357"/>
            <a:ext cx="7071201"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We calculate the concentration of a solution by dividing the mass of the solute by the volume of the solvent: </a:t>
            </a:r>
            <a:endParaRPr lang="en-GB" sz="2200" dirty="0"/>
          </a:p>
        </p:txBody>
      </p:sp>
      <p:pic>
        <p:nvPicPr>
          <p:cNvPr id="18" name="Picture 17">
            <a:extLst>
              <a:ext uri="{FF2B5EF4-FFF2-40B4-BE49-F238E27FC236}">
                <a16:creationId xmlns:a16="http://schemas.microsoft.com/office/drawing/2014/main" id="{DAB529CD-276F-4CF2-A97B-D1A7F3F75FDA}"/>
              </a:ext>
            </a:extLst>
          </p:cNvPr>
          <p:cNvPicPr>
            <a:picLocks noChangeAspect="1"/>
          </p:cNvPicPr>
          <p:nvPr/>
        </p:nvPicPr>
        <p:blipFill>
          <a:blip r:embed="rId4"/>
          <a:stretch>
            <a:fillRect/>
          </a:stretch>
        </p:blipFill>
        <p:spPr>
          <a:xfrm>
            <a:off x="5389687" y="2924891"/>
            <a:ext cx="5846322" cy="769441"/>
          </a:xfrm>
          <a:prstGeom prst="rect">
            <a:avLst/>
          </a:prstGeom>
        </p:spPr>
      </p:pic>
      <p:sp>
        <p:nvSpPr>
          <p:cNvPr id="21" name="TextBox 20">
            <a:extLst>
              <a:ext uri="{FF2B5EF4-FFF2-40B4-BE49-F238E27FC236}">
                <a16:creationId xmlns:a16="http://schemas.microsoft.com/office/drawing/2014/main" id="{86E6E185-20FC-4991-A832-DCD450C60DD0}"/>
              </a:ext>
            </a:extLst>
          </p:cNvPr>
          <p:cNvSpPr txBox="1"/>
          <p:nvPr/>
        </p:nvSpPr>
        <p:spPr>
          <a:xfrm>
            <a:off x="2017058" y="4685586"/>
            <a:ext cx="9796251"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To calculate the concentration will you need to know the mass of the solute, or the number of moles if you wish to refer to the concentration in moles per litre.</a:t>
            </a:r>
            <a:endParaRPr lang="en-GB" sz="2200" dirty="0">
              <a:latin typeface="Buxton Sketch" panose="03080500000500000004" pitchFamily="66" charset="0"/>
            </a:endParaRPr>
          </a:p>
        </p:txBody>
      </p:sp>
      <p:sp>
        <p:nvSpPr>
          <p:cNvPr id="22" name="TextBox 21">
            <a:extLst>
              <a:ext uri="{FF2B5EF4-FFF2-40B4-BE49-F238E27FC236}">
                <a16:creationId xmlns:a16="http://schemas.microsoft.com/office/drawing/2014/main" id="{51B758CF-6ECE-4B25-B523-61399E11747E}"/>
              </a:ext>
            </a:extLst>
          </p:cNvPr>
          <p:cNvSpPr txBox="1"/>
          <p:nvPr/>
        </p:nvSpPr>
        <p:spPr>
          <a:xfrm>
            <a:off x="2017058" y="5621120"/>
            <a:ext cx="9796251" cy="430887"/>
          </a:xfrm>
          <a:prstGeom prst="rect">
            <a:avLst/>
          </a:prstGeom>
          <a:noFill/>
        </p:spPr>
        <p:txBody>
          <a:bodyPr wrap="square">
            <a:spAutoFit/>
          </a:bodyPr>
          <a:lstStyle/>
          <a:p>
            <a:r>
              <a:rPr lang="en-GB" sz="2200" dirty="0">
                <a:solidFill>
                  <a:srgbClr val="000000"/>
                </a:solidFill>
                <a:latin typeface="Buxton Sketch" panose="03080500000500000004" pitchFamily="66" charset="0"/>
              </a:rPr>
              <a:t>We will now look at a quick reminder of moles before we carry on.</a:t>
            </a:r>
            <a:endParaRPr lang="en-GB" sz="2200" dirty="0">
              <a:latin typeface="Buxton Sketch" panose="030805000005000000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rPr lang="en-US" sz="3200"/>
              <a:t>Sunday, October 31, 2021</a:t>
            </a:fld>
            <a:endParaRPr dirty="0"/>
          </a:p>
        </p:txBody>
      </p:sp>
      <p:pic>
        <p:nvPicPr>
          <p:cNvPr id="8" name="Picture 7">
            <a:extLst>
              <a:ext uri="{FF2B5EF4-FFF2-40B4-BE49-F238E27FC236}">
                <a16:creationId xmlns:a16="http://schemas.microsoft.com/office/drawing/2014/main" id="{29FB9F6C-516C-47A8-B7D8-291BBF6C61E1}"/>
              </a:ext>
            </a:extLst>
          </p:cNvPr>
          <p:cNvPicPr>
            <a:picLocks noChangeAspect="1"/>
          </p:cNvPicPr>
          <p:nvPr/>
        </p:nvPicPr>
        <p:blipFill>
          <a:blip r:embed="rId3"/>
          <a:stretch>
            <a:fillRect/>
          </a:stretch>
        </p:blipFill>
        <p:spPr>
          <a:xfrm>
            <a:off x="4271708" y="2129905"/>
            <a:ext cx="3648584" cy="2486372"/>
          </a:xfrm>
          <a:prstGeom prst="rect">
            <a:avLst/>
          </a:prstGeom>
        </p:spPr>
      </p:pic>
      <p:sp>
        <p:nvSpPr>
          <p:cNvPr id="2" name="Thought Bubble: Cloud 1">
            <a:extLst>
              <a:ext uri="{FF2B5EF4-FFF2-40B4-BE49-F238E27FC236}">
                <a16:creationId xmlns:a16="http://schemas.microsoft.com/office/drawing/2014/main" id="{421773B1-3473-4F7C-BE29-AC9B9E6B9FA1}"/>
              </a:ext>
            </a:extLst>
          </p:cNvPr>
          <p:cNvSpPr/>
          <p:nvPr/>
        </p:nvSpPr>
        <p:spPr>
          <a:xfrm>
            <a:off x="1089977" y="317768"/>
            <a:ext cx="2872841" cy="1613304"/>
          </a:xfrm>
          <a:prstGeom prst="cloudCallout">
            <a:avLst>
              <a:gd name="adj1" fmla="val 66773"/>
              <a:gd name="adj2" fmla="val 95210"/>
            </a:avLst>
          </a:prstGeom>
          <a:solidFill>
            <a:srgbClr val="00B050"/>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GB" dirty="0">
                <a:solidFill>
                  <a:srgbClr val="FFFF00"/>
                </a:solidFill>
                <a:latin typeface="Buxton Sketch" panose="03080500000500000004" pitchFamily="66" charset="0"/>
              </a:rPr>
              <a:t>Moles of a substance is the RMM expressed in Grams</a:t>
            </a:r>
          </a:p>
        </p:txBody>
      </p:sp>
      <p:sp>
        <p:nvSpPr>
          <p:cNvPr id="10" name="Thought Bubble: Cloud 9">
            <a:extLst>
              <a:ext uri="{FF2B5EF4-FFF2-40B4-BE49-F238E27FC236}">
                <a16:creationId xmlns:a16="http://schemas.microsoft.com/office/drawing/2014/main" id="{609414C6-95CC-4C50-98A7-6EE0C8C3C85D}"/>
              </a:ext>
            </a:extLst>
          </p:cNvPr>
          <p:cNvSpPr/>
          <p:nvPr/>
        </p:nvSpPr>
        <p:spPr>
          <a:xfrm>
            <a:off x="8184777" y="4855787"/>
            <a:ext cx="3307976" cy="1613304"/>
          </a:xfrm>
          <a:prstGeom prst="cloudCallout">
            <a:avLst>
              <a:gd name="adj1" fmla="val -69281"/>
              <a:gd name="adj2" fmla="val -97053"/>
            </a:avLst>
          </a:prstGeom>
          <a:solidFill>
            <a:srgbClr val="00B050"/>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GB" dirty="0">
                <a:solidFill>
                  <a:srgbClr val="FFFF00"/>
                </a:solidFill>
                <a:latin typeface="Buxton Sketch" panose="03080500000500000004" pitchFamily="66" charset="0"/>
              </a:rPr>
              <a:t>Concentration can be Moles per Litre / dm</a:t>
            </a:r>
            <a:r>
              <a:rPr lang="en-GB" baseline="30000" dirty="0">
                <a:solidFill>
                  <a:srgbClr val="FFFF00"/>
                </a:solidFill>
                <a:latin typeface="Buxton Sketch" panose="03080500000500000004" pitchFamily="66" charset="0"/>
              </a:rPr>
              <a:t>3</a:t>
            </a:r>
            <a:r>
              <a:rPr lang="en-GB" dirty="0">
                <a:solidFill>
                  <a:srgbClr val="FFFF00"/>
                </a:solidFill>
                <a:latin typeface="Buxton Sketch" panose="03080500000500000004" pitchFamily="66" charset="0"/>
              </a:rPr>
              <a:t> or grams per litre / dm</a:t>
            </a:r>
            <a:r>
              <a:rPr lang="en-GB" baseline="30000" dirty="0">
                <a:solidFill>
                  <a:srgbClr val="FFFF00"/>
                </a:solidFill>
                <a:latin typeface="Buxton Sketch" panose="03080500000500000004" pitchFamily="66" charset="0"/>
              </a:rPr>
              <a:t>3</a:t>
            </a:r>
          </a:p>
        </p:txBody>
      </p:sp>
      <p:sp>
        <p:nvSpPr>
          <p:cNvPr id="11" name="Thought Bubble: Cloud 10">
            <a:extLst>
              <a:ext uri="{FF2B5EF4-FFF2-40B4-BE49-F238E27FC236}">
                <a16:creationId xmlns:a16="http://schemas.microsoft.com/office/drawing/2014/main" id="{84B2A78C-8AB1-4223-9981-39B29A0807E5}"/>
              </a:ext>
            </a:extLst>
          </p:cNvPr>
          <p:cNvSpPr/>
          <p:nvPr/>
        </p:nvSpPr>
        <p:spPr>
          <a:xfrm>
            <a:off x="1973478" y="4926929"/>
            <a:ext cx="2872841" cy="1613304"/>
          </a:xfrm>
          <a:prstGeom prst="cloudCallout">
            <a:avLst>
              <a:gd name="adj1" fmla="val 47114"/>
              <a:gd name="adj2" fmla="val -108722"/>
            </a:avLst>
          </a:prstGeom>
          <a:solidFill>
            <a:srgbClr val="00B050"/>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r>
              <a:rPr lang="en-GB" dirty="0">
                <a:solidFill>
                  <a:srgbClr val="FFFF00"/>
                </a:solidFill>
                <a:latin typeface="Buxton Sketch" panose="03080500000500000004" pitchFamily="66" charset="0"/>
              </a:rPr>
              <a:t>Volume is usually expressed in Litres, Decimetre Cubed (dm</a:t>
            </a:r>
            <a:r>
              <a:rPr lang="en-GB" baseline="30000" dirty="0">
                <a:solidFill>
                  <a:srgbClr val="FFFF00"/>
                </a:solidFill>
                <a:latin typeface="Buxton Sketch" panose="03080500000500000004" pitchFamily="66" charset="0"/>
              </a:rPr>
              <a:t>3</a:t>
            </a:r>
            <a:r>
              <a:rPr lang="en-GB" dirty="0">
                <a:solidFill>
                  <a:srgbClr val="FFFF00"/>
                </a:solidFill>
                <a:latin typeface="Buxton Sketch" panose="03080500000500000004" pitchFamily="66" charset="0"/>
              </a:rPr>
              <a:t>) or cm</a:t>
            </a:r>
            <a:r>
              <a:rPr lang="en-GB" baseline="30000" dirty="0">
                <a:solidFill>
                  <a:srgbClr val="FFFF00"/>
                </a:solidFill>
                <a:latin typeface="Buxton Sketch" panose="03080500000500000004" pitchFamily="66" charset="0"/>
              </a:rPr>
              <a:t>3</a:t>
            </a:r>
            <a:r>
              <a:rPr lang="en-GB" dirty="0">
                <a:solidFill>
                  <a:srgbClr val="FFFF00"/>
                </a:solidFill>
                <a:latin typeface="Buxton Sketch" panose="03080500000500000004" pitchFamily="66" charset="0"/>
              </a:rPr>
              <a:t> / ml</a:t>
            </a:r>
          </a:p>
        </p:txBody>
      </p:sp>
      <p:pic>
        <p:nvPicPr>
          <p:cNvPr id="14" name="Picture 13">
            <a:extLst>
              <a:ext uri="{FF2B5EF4-FFF2-40B4-BE49-F238E27FC236}">
                <a16:creationId xmlns:a16="http://schemas.microsoft.com/office/drawing/2014/main" id="{D07559A6-1208-44A3-98B6-66B96F8439A3}"/>
              </a:ext>
            </a:extLst>
          </p:cNvPr>
          <p:cNvPicPr>
            <a:picLocks noChangeAspect="1"/>
          </p:cNvPicPr>
          <p:nvPr/>
        </p:nvPicPr>
        <p:blipFill>
          <a:blip r:embed="rId4"/>
          <a:stretch>
            <a:fillRect/>
          </a:stretch>
        </p:blipFill>
        <p:spPr>
          <a:xfrm>
            <a:off x="6517005" y="1115431"/>
            <a:ext cx="1933589" cy="400053"/>
          </a:xfrm>
          <a:prstGeom prst="rect">
            <a:avLst/>
          </a:prstGeom>
        </p:spPr>
      </p:pic>
      <p:sp>
        <p:nvSpPr>
          <p:cNvPr id="15" name="TextBox 14">
            <a:extLst>
              <a:ext uri="{FF2B5EF4-FFF2-40B4-BE49-F238E27FC236}">
                <a16:creationId xmlns:a16="http://schemas.microsoft.com/office/drawing/2014/main" id="{894969DB-46E6-4606-A6C2-DF52CB95C94A}"/>
              </a:ext>
            </a:extLst>
          </p:cNvPr>
          <p:cNvSpPr txBox="1"/>
          <p:nvPr/>
        </p:nvSpPr>
        <p:spPr>
          <a:xfrm>
            <a:off x="6446520" y="1703993"/>
            <a:ext cx="5535295"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A “molar” solution of Sodium Sulphate would have a concentration of 142g per dm</a:t>
            </a:r>
            <a:r>
              <a:rPr lang="en-GB" sz="2200" baseline="30000" dirty="0">
                <a:solidFill>
                  <a:srgbClr val="000000"/>
                </a:solidFill>
                <a:latin typeface="Buxton Sketch" panose="03080500000500000004" pitchFamily="66" charset="0"/>
              </a:rPr>
              <a:t>3</a:t>
            </a:r>
            <a:r>
              <a:rPr lang="en-GB" sz="2200" dirty="0">
                <a:solidFill>
                  <a:srgbClr val="000000"/>
                </a:solidFill>
                <a:latin typeface="Buxton Sketch" panose="03080500000500000004" pitchFamily="66" charset="0"/>
              </a:rPr>
              <a:t> or 142g per litre.</a:t>
            </a:r>
            <a:endParaRPr lang="en-GB" sz="2200" dirty="0">
              <a:latin typeface="Buxton Sketch" panose="03080500000500000004" pitchFamily="66" charset="0"/>
            </a:endParaRPr>
          </a:p>
        </p:txBody>
      </p:sp>
    </p:spTree>
    <p:extLst>
      <p:ext uri="{BB962C8B-B14F-4D97-AF65-F5344CB8AC3E}">
        <p14:creationId xmlns:p14="http://schemas.microsoft.com/office/powerpoint/2010/main" val="7106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rPr lang="en-US" sz="3200"/>
              <a:t>Sunday, October 31, 2021</a:t>
            </a:fld>
            <a:endParaRPr dirty="0"/>
          </a:p>
        </p:txBody>
      </p:sp>
      <p:sp>
        <p:nvSpPr>
          <p:cNvPr id="8" name="TextBox 7">
            <a:extLst>
              <a:ext uri="{FF2B5EF4-FFF2-40B4-BE49-F238E27FC236}">
                <a16:creationId xmlns:a16="http://schemas.microsoft.com/office/drawing/2014/main" id="{B0B358BB-39C4-4B2E-B2C5-990EBB1E3499}"/>
              </a:ext>
            </a:extLst>
          </p:cNvPr>
          <p:cNvSpPr txBox="1"/>
          <p:nvPr/>
        </p:nvSpPr>
        <p:spPr>
          <a:xfrm>
            <a:off x="938063" y="1031955"/>
            <a:ext cx="10653302" cy="430887"/>
          </a:xfrm>
          <a:prstGeom prst="rect">
            <a:avLst/>
          </a:prstGeom>
          <a:noFill/>
        </p:spPr>
        <p:txBody>
          <a:bodyPr wrap="square">
            <a:spAutoFit/>
          </a:bodyPr>
          <a:lstStyle/>
          <a:p>
            <a:r>
              <a:rPr lang="en-GB" sz="2200" dirty="0">
                <a:solidFill>
                  <a:srgbClr val="000000"/>
                </a:solidFill>
                <a:latin typeface="Buxton Sketch" panose="03080500000500000004" pitchFamily="66" charset="0"/>
              </a:rPr>
              <a:t>Calculate the concentrations of the following solutions in “grams per litre”:</a:t>
            </a:r>
          </a:p>
        </p:txBody>
      </p:sp>
      <p:sp>
        <p:nvSpPr>
          <p:cNvPr id="10" name="TextBox 9">
            <a:extLst>
              <a:ext uri="{FF2B5EF4-FFF2-40B4-BE49-F238E27FC236}">
                <a16:creationId xmlns:a16="http://schemas.microsoft.com/office/drawing/2014/main" id="{EC19B4EF-8D47-4C98-A08B-81D08A4B1933}"/>
              </a:ext>
            </a:extLst>
          </p:cNvPr>
          <p:cNvSpPr txBox="1"/>
          <p:nvPr/>
        </p:nvSpPr>
        <p:spPr>
          <a:xfrm>
            <a:off x="1305616" y="2096081"/>
            <a:ext cx="6045444" cy="430887"/>
          </a:xfrm>
          <a:prstGeom prst="rect">
            <a:avLst/>
          </a:prstGeom>
          <a:noFill/>
        </p:spPr>
        <p:txBody>
          <a:bodyPr wrap="square">
            <a:spAutoFit/>
          </a:bodyPr>
          <a:lstStyle/>
          <a:p>
            <a:r>
              <a:rPr lang="en-GB" sz="2200" dirty="0">
                <a:solidFill>
                  <a:srgbClr val="000000"/>
                </a:solidFill>
                <a:latin typeface="Buxton Sketch" panose="03080500000500000004" pitchFamily="66" charset="0"/>
              </a:rPr>
              <a:t>1. 25g Sodium Chloride dissolved in 1000 cm</a:t>
            </a:r>
            <a:r>
              <a:rPr lang="en-GB" sz="2200" baseline="30000" dirty="0">
                <a:solidFill>
                  <a:srgbClr val="000000"/>
                </a:solidFill>
                <a:latin typeface="Buxton Sketch" panose="03080500000500000004" pitchFamily="66" charset="0"/>
              </a:rPr>
              <a:t>3</a:t>
            </a:r>
            <a:r>
              <a:rPr lang="en-GB" sz="2200" dirty="0">
                <a:solidFill>
                  <a:srgbClr val="000000"/>
                </a:solidFill>
                <a:latin typeface="Buxton Sketch" panose="03080500000500000004" pitchFamily="66" charset="0"/>
              </a:rPr>
              <a:t> water.</a:t>
            </a:r>
          </a:p>
        </p:txBody>
      </p:sp>
      <p:sp>
        <p:nvSpPr>
          <p:cNvPr id="11" name="TextBox 10">
            <a:extLst>
              <a:ext uri="{FF2B5EF4-FFF2-40B4-BE49-F238E27FC236}">
                <a16:creationId xmlns:a16="http://schemas.microsoft.com/office/drawing/2014/main" id="{03D745A9-68D2-4639-A142-27BA3868E900}"/>
              </a:ext>
            </a:extLst>
          </p:cNvPr>
          <p:cNvSpPr txBox="1"/>
          <p:nvPr/>
        </p:nvSpPr>
        <p:spPr>
          <a:xfrm>
            <a:off x="1305616" y="2552591"/>
            <a:ext cx="6045444" cy="430887"/>
          </a:xfrm>
          <a:prstGeom prst="rect">
            <a:avLst/>
          </a:prstGeom>
          <a:noFill/>
        </p:spPr>
        <p:txBody>
          <a:bodyPr wrap="square">
            <a:spAutoFit/>
          </a:bodyPr>
          <a:lstStyle/>
          <a:p>
            <a:r>
              <a:rPr lang="en-GB" sz="2200" dirty="0">
                <a:solidFill>
                  <a:srgbClr val="000000"/>
                </a:solidFill>
                <a:latin typeface="Buxton Sketch" panose="03080500000500000004" pitchFamily="66" charset="0"/>
              </a:rPr>
              <a:t>2. 98g Sulphuric Acid dissolved in 500 cm</a:t>
            </a:r>
            <a:r>
              <a:rPr lang="en-GB" sz="2200" baseline="30000" dirty="0">
                <a:solidFill>
                  <a:srgbClr val="000000"/>
                </a:solidFill>
                <a:latin typeface="Buxton Sketch" panose="03080500000500000004" pitchFamily="66" charset="0"/>
              </a:rPr>
              <a:t>3</a:t>
            </a:r>
            <a:r>
              <a:rPr lang="en-GB" sz="2200" dirty="0">
                <a:solidFill>
                  <a:srgbClr val="000000"/>
                </a:solidFill>
                <a:latin typeface="Buxton Sketch" panose="03080500000500000004" pitchFamily="66" charset="0"/>
              </a:rPr>
              <a:t> water.</a:t>
            </a:r>
          </a:p>
        </p:txBody>
      </p:sp>
      <p:sp>
        <p:nvSpPr>
          <p:cNvPr id="12" name="TextBox 11">
            <a:extLst>
              <a:ext uri="{FF2B5EF4-FFF2-40B4-BE49-F238E27FC236}">
                <a16:creationId xmlns:a16="http://schemas.microsoft.com/office/drawing/2014/main" id="{E683B643-758D-4044-947A-AE82529410AC}"/>
              </a:ext>
            </a:extLst>
          </p:cNvPr>
          <p:cNvSpPr txBox="1"/>
          <p:nvPr/>
        </p:nvSpPr>
        <p:spPr>
          <a:xfrm>
            <a:off x="1305616" y="3005350"/>
            <a:ext cx="6045444" cy="430887"/>
          </a:xfrm>
          <a:prstGeom prst="rect">
            <a:avLst/>
          </a:prstGeom>
          <a:noFill/>
        </p:spPr>
        <p:txBody>
          <a:bodyPr wrap="square">
            <a:spAutoFit/>
          </a:bodyPr>
          <a:lstStyle/>
          <a:p>
            <a:r>
              <a:rPr lang="en-GB" sz="2200" dirty="0">
                <a:solidFill>
                  <a:srgbClr val="000000"/>
                </a:solidFill>
                <a:latin typeface="Buxton Sketch" panose="03080500000500000004" pitchFamily="66" charset="0"/>
              </a:rPr>
              <a:t>3. 20g Sodium Hydroxide dissolved in 125 cm</a:t>
            </a:r>
            <a:r>
              <a:rPr lang="en-GB" sz="2200" baseline="30000" dirty="0">
                <a:solidFill>
                  <a:srgbClr val="000000"/>
                </a:solidFill>
                <a:latin typeface="Buxton Sketch" panose="03080500000500000004" pitchFamily="66" charset="0"/>
              </a:rPr>
              <a:t>3</a:t>
            </a:r>
            <a:r>
              <a:rPr lang="en-GB" sz="2200" dirty="0">
                <a:solidFill>
                  <a:srgbClr val="000000"/>
                </a:solidFill>
                <a:latin typeface="Buxton Sketch" panose="03080500000500000004" pitchFamily="66" charset="0"/>
              </a:rPr>
              <a:t> water.</a:t>
            </a:r>
          </a:p>
        </p:txBody>
      </p:sp>
      <p:sp>
        <p:nvSpPr>
          <p:cNvPr id="13" name="TextBox 12">
            <a:extLst>
              <a:ext uri="{FF2B5EF4-FFF2-40B4-BE49-F238E27FC236}">
                <a16:creationId xmlns:a16="http://schemas.microsoft.com/office/drawing/2014/main" id="{54DAD6CD-DFC3-46A5-8C47-355DDF4A8E08}"/>
              </a:ext>
            </a:extLst>
          </p:cNvPr>
          <p:cNvSpPr txBox="1"/>
          <p:nvPr/>
        </p:nvSpPr>
        <p:spPr>
          <a:xfrm>
            <a:off x="938063" y="4172548"/>
            <a:ext cx="10124384"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Now … calculate the concentrations of the above solutions in “moles per litre” using the relative atomic mass data in the table.</a:t>
            </a:r>
          </a:p>
        </p:txBody>
      </p:sp>
      <p:graphicFrame>
        <p:nvGraphicFramePr>
          <p:cNvPr id="2" name="Table 2">
            <a:extLst>
              <a:ext uri="{FF2B5EF4-FFF2-40B4-BE49-F238E27FC236}">
                <a16:creationId xmlns:a16="http://schemas.microsoft.com/office/drawing/2014/main" id="{6568D223-DD76-44E3-B646-F21E02E9CDAD}"/>
              </a:ext>
            </a:extLst>
          </p:cNvPr>
          <p:cNvGraphicFramePr>
            <a:graphicFrameLocks noGrp="1"/>
          </p:cNvGraphicFramePr>
          <p:nvPr>
            <p:extLst>
              <p:ext uri="{D42A27DB-BD31-4B8C-83A1-F6EECF244321}">
                <p14:modId xmlns:p14="http://schemas.microsoft.com/office/powerpoint/2010/main" val="1126365276"/>
              </p:ext>
            </p:extLst>
          </p:nvPr>
        </p:nvGraphicFramePr>
        <p:xfrm>
          <a:off x="7580911" y="2341036"/>
          <a:ext cx="4126752" cy="853440"/>
        </p:xfrm>
        <a:graphic>
          <a:graphicData uri="http://schemas.openxmlformats.org/drawingml/2006/table">
            <a:tbl>
              <a:tblPr firstRow="1" bandRow="1">
                <a:tableStyleId>{69CF1AB2-1976-4502-BF36-3FF5EA218861}</a:tableStyleId>
              </a:tblPr>
              <a:tblGrid>
                <a:gridCol w="1375584">
                  <a:extLst>
                    <a:ext uri="{9D8B030D-6E8A-4147-A177-3AD203B41FA5}">
                      <a16:colId xmlns:a16="http://schemas.microsoft.com/office/drawing/2014/main" val="946745044"/>
                    </a:ext>
                  </a:extLst>
                </a:gridCol>
                <a:gridCol w="1375584">
                  <a:extLst>
                    <a:ext uri="{9D8B030D-6E8A-4147-A177-3AD203B41FA5}">
                      <a16:colId xmlns:a16="http://schemas.microsoft.com/office/drawing/2014/main" val="2397925333"/>
                    </a:ext>
                  </a:extLst>
                </a:gridCol>
                <a:gridCol w="1375584">
                  <a:extLst>
                    <a:ext uri="{9D8B030D-6E8A-4147-A177-3AD203B41FA5}">
                      <a16:colId xmlns:a16="http://schemas.microsoft.com/office/drawing/2014/main" val="2713706070"/>
                    </a:ext>
                  </a:extLst>
                </a:gridCol>
              </a:tblGrid>
              <a:tr h="370840">
                <a:tc>
                  <a:txBody>
                    <a:bodyPr/>
                    <a:lstStyle/>
                    <a:p>
                      <a:r>
                        <a:rPr lang="en-GB" sz="2200" b="0" dirty="0">
                          <a:solidFill>
                            <a:srgbClr val="000000"/>
                          </a:solidFill>
                          <a:latin typeface="Buxton Sketch" panose="03080500000500000004" pitchFamily="66" charset="0"/>
                        </a:rPr>
                        <a:t>Na = 23</a:t>
                      </a:r>
                    </a:p>
                  </a:txBody>
                  <a:tcPr/>
                </a:tc>
                <a:tc>
                  <a:txBody>
                    <a:bodyPr/>
                    <a:lstStyle/>
                    <a:p>
                      <a:r>
                        <a:rPr lang="en-GB" sz="2200" b="0" dirty="0">
                          <a:solidFill>
                            <a:srgbClr val="000000"/>
                          </a:solidFill>
                          <a:latin typeface="Buxton Sketch" panose="03080500000500000004" pitchFamily="66" charset="0"/>
                        </a:rPr>
                        <a:t>Cl = 35.5</a:t>
                      </a:r>
                    </a:p>
                  </a:txBody>
                  <a:tcPr/>
                </a:tc>
                <a:tc>
                  <a:txBody>
                    <a:bodyPr/>
                    <a:lstStyle/>
                    <a:p>
                      <a:r>
                        <a:rPr lang="en-GB" sz="2200" b="0" dirty="0">
                          <a:solidFill>
                            <a:srgbClr val="000000"/>
                          </a:solidFill>
                          <a:latin typeface="Buxton Sketch" panose="03080500000500000004" pitchFamily="66" charset="0"/>
                        </a:rPr>
                        <a:t>H = 1</a:t>
                      </a:r>
                    </a:p>
                  </a:txBody>
                  <a:tcPr/>
                </a:tc>
                <a:extLst>
                  <a:ext uri="{0D108BD9-81ED-4DB2-BD59-A6C34878D82A}">
                    <a16:rowId xmlns:a16="http://schemas.microsoft.com/office/drawing/2014/main" val="3217616746"/>
                  </a:ext>
                </a:extLst>
              </a:tr>
              <a:tr h="370840">
                <a:tc>
                  <a:txBody>
                    <a:bodyPr/>
                    <a:lstStyle/>
                    <a:p>
                      <a:r>
                        <a:rPr lang="en-GB" sz="2200" b="0" dirty="0">
                          <a:solidFill>
                            <a:srgbClr val="000000"/>
                          </a:solidFill>
                          <a:latin typeface="Buxton Sketch" panose="03080500000500000004" pitchFamily="66" charset="0"/>
                        </a:rPr>
                        <a:t>S = 32</a:t>
                      </a:r>
                    </a:p>
                  </a:txBody>
                  <a:tcPr/>
                </a:tc>
                <a:tc>
                  <a:txBody>
                    <a:bodyPr/>
                    <a:lstStyle/>
                    <a:p>
                      <a:r>
                        <a:rPr lang="en-GB" sz="2200" b="0" dirty="0">
                          <a:solidFill>
                            <a:srgbClr val="000000"/>
                          </a:solidFill>
                          <a:latin typeface="Buxton Sketch" panose="03080500000500000004" pitchFamily="66" charset="0"/>
                        </a:rPr>
                        <a:t>O = 16</a:t>
                      </a:r>
                    </a:p>
                  </a:txBody>
                  <a:tcPr/>
                </a:tc>
                <a:tc>
                  <a:txBody>
                    <a:bodyPr/>
                    <a:lstStyle/>
                    <a:p>
                      <a:endParaRPr lang="en-GB" sz="2200" b="0" dirty="0">
                        <a:solidFill>
                          <a:srgbClr val="000000"/>
                        </a:solidFill>
                        <a:latin typeface="Buxton Sketch" panose="03080500000500000004" pitchFamily="66" charset="0"/>
                      </a:endParaRPr>
                    </a:p>
                  </a:txBody>
                  <a:tcPr/>
                </a:tc>
                <a:extLst>
                  <a:ext uri="{0D108BD9-81ED-4DB2-BD59-A6C34878D82A}">
                    <a16:rowId xmlns:a16="http://schemas.microsoft.com/office/drawing/2014/main" val="3311759330"/>
                  </a:ext>
                </a:extLst>
              </a:tr>
            </a:tbl>
          </a:graphicData>
        </a:graphic>
      </p:graphicFrame>
    </p:spTree>
    <p:extLst>
      <p:ext uri="{BB962C8B-B14F-4D97-AF65-F5344CB8AC3E}">
        <p14:creationId xmlns:p14="http://schemas.microsoft.com/office/powerpoint/2010/main" val="283704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500"/>
                            </p:stCondLst>
                            <p:childTnLst>
                              <p:par>
                                <p:cTn id="32" presetID="53" presetClass="entr" presetSubtype="16" fill="hold" nodeType="afterEffect">
                                  <p:stCondLst>
                                    <p:cond delay="150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Effect transition="in" filter="fade">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rPr lang="en-US" sz="3200"/>
              <a:t>Sunday, October 31, 2021</a:t>
            </a:fld>
            <a:endParaRPr dirty="0"/>
          </a:p>
        </p:txBody>
      </p:sp>
      <p:sp>
        <p:nvSpPr>
          <p:cNvPr id="8" name="TextBox 7">
            <a:extLst>
              <a:ext uri="{FF2B5EF4-FFF2-40B4-BE49-F238E27FC236}">
                <a16:creationId xmlns:a16="http://schemas.microsoft.com/office/drawing/2014/main" id="{142F747D-E12A-4C27-85C4-DDBACD03EA43}"/>
              </a:ext>
            </a:extLst>
          </p:cNvPr>
          <p:cNvSpPr txBox="1"/>
          <p:nvPr/>
        </p:nvSpPr>
        <p:spPr>
          <a:xfrm>
            <a:off x="938063" y="1031955"/>
            <a:ext cx="10653302"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We can reverse the operation, and given a volume and the concentration of the solution we can calculate the mass the solute in it. Let's take a look at an example:</a:t>
            </a:r>
          </a:p>
        </p:txBody>
      </p:sp>
      <p:sp>
        <p:nvSpPr>
          <p:cNvPr id="10" name="TextBox 9">
            <a:extLst>
              <a:ext uri="{FF2B5EF4-FFF2-40B4-BE49-F238E27FC236}">
                <a16:creationId xmlns:a16="http://schemas.microsoft.com/office/drawing/2014/main" id="{F6A99868-0971-4EC6-8B42-BFD1D2BD1A53}"/>
              </a:ext>
            </a:extLst>
          </p:cNvPr>
          <p:cNvSpPr txBox="1"/>
          <p:nvPr/>
        </p:nvSpPr>
        <p:spPr>
          <a:xfrm>
            <a:off x="955992" y="1923377"/>
            <a:ext cx="10653302" cy="430887"/>
          </a:xfrm>
          <a:prstGeom prst="rect">
            <a:avLst/>
          </a:prstGeom>
          <a:noFill/>
        </p:spPr>
        <p:txBody>
          <a:bodyPr wrap="square">
            <a:spAutoFit/>
          </a:bodyPr>
          <a:lstStyle/>
          <a:p>
            <a:r>
              <a:rPr lang="en-GB" sz="2200" dirty="0">
                <a:solidFill>
                  <a:srgbClr val="FF0000"/>
                </a:solidFill>
                <a:latin typeface="Buxton Sketch" panose="03080500000500000004" pitchFamily="66" charset="0"/>
              </a:rPr>
              <a:t>Q. What is the mass of copper chloride in 20 cm³ of an 80 g/dm</a:t>
            </a:r>
            <a:r>
              <a:rPr lang="en-GB" sz="2200" baseline="30000" dirty="0">
                <a:solidFill>
                  <a:srgbClr val="FF0000"/>
                </a:solidFill>
                <a:latin typeface="Buxton Sketch" panose="03080500000500000004" pitchFamily="66" charset="0"/>
              </a:rPr>
              <a:t>3</a:t>
            </a:r>
            <a:r>
              <a:rPr lang="en-GB" sz="2200" dirty="0">
                <a:solidFill>
                  <a:srgbClr val="FF0000"/>
                </a:solidFill>
                <a:latin typeface="Buxton Sketch" panose="03080500000500000004" pitchFamily="66" charset="0"/>
              </a:rPr>
              <a:t> solution?</a:t>
            </a:r>
          </a:p>
        </p:txBody>
      </p:sp>
      <p:sp>
        <p:nvSpPr>
          <p:cNvPr id="12" name="TextBox 11">
            <a:extLst>
              <a:ext uri="{FF2B5EF4-FFF2-40B4-BE49-F238E27FC236}">
                <a16:creationId xmlns:a16="http://schemas.microsoft.com/office/drawing/2014/main" id="{CC8DB3AA-2B76-4B8F-9127-600A4F3A0D54}"/>
              </a:ext>
            </a:extLst>
          </p:cNvPr>
          <p:cNvSpPr txBox="1"/>
          <p:nvPr/>
        </p:nvSpPr>
        <p:spPr>
          <a:xfrm>
            <a:off x="955992" y="2579568"/>
            <a:ext cx="10653302"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Step 1 - we know that a 1 dm</a:t>
            </a:r>
            <a:r>
              <a:rPr lang="en-GB" sz="2200" baseline="30000" dirty="0">
                <a:solidFill>
                  <a:srgbClr val="000000"/>
                </a:solidFill>
                <a:latin typeface="Buxton Sketch" panose="03080500000500000004" pitchFamily="66" charset="0"/>
              </a:rPr>
              <a:t>3</a:t>
            </a:r>
            <a:r>
              <a:rPr lang="en-GB" sz="2200" dirty="0">
                <a:solidFill>
                  <a:srgbClr val="000000"/>
                </a:solidFill>
                <a:latin typeface="Buxton Sketch" panose="03080500000500000004" pitchFamily="66" charset="0"/>
              </a:rPr>
              <a:t> is 1000 cm³ so effectively we have been told that we have 80 g of copper chloride in 1000 cm³</a:t>
            </a:r>
          </a:p>
        </p:txBody>
      </p:sp>
      <p:pic>
        <p:nvPicPr>
          <p:cNvPr id="3" name="Picture 2">
            <a:extLst>
              <a:ext uri="{FF2B5EF4-FFF2-40B4-BE49-F238E27FC236}">
                <a16:creationId xmlns:a16="http://schemas.microsoft.com/office/drawing/2014/main" id="{6EA18CE0-E810-4EF7-B4E0-89A53D5A3098}"/>
              </a:ext>
            </a:extLst>
          </p:cNvPr>
          <p:cNvPicPr>
            <a:picLocks noChangeAspect="1"/>
          </p:cNvPicPr>
          <p:nvPr/>
        </p:nvPicPr>
        <p:blipFill>
          <a:blip r:embed="rId3"/>
          <a:stretch>
            <a:fillRect/>
          </a:stretch>
        </p:blipFill>
        <p:spPr>
          <a:xfrm>
            <a:off x="4528478" y="3508992"/>
            <a:ext cx="2488715" cy="769440"/>
          </a:xfrm>
          <a:prstGeom prst="rect">
            <a:avLst/>
          </a:prstGeom>
        </p:spPr>
      </p:pic>
      <p:sp>
        <p:nvSpPr>
          <p:cNvPr id="13" name="TextBox 12">
            <a:extLst>
              <a:ext uri="{FF2B5EF4-FFF2-40B4-BE49-F238E27FC236}">
                <a16:creationId xmlns:a16="http://schemas.microsoft.com/office/drawing/2014/main" id="{A008A1C9-2FCB-44CE-8406-C29243A86119}"/>
              </a:ext>
            </a:extLst>
          </p:cNvPr>
          <p:cNvSpPr txBox="1"/>
          <p:nvPr/>
        </p:nvSpPr>
        <p:spPr>
          <a:xfrm>
            <a:off x="938063" y="4563566"/>
            <a:ext cx="10653302" cy="430887"/>
          </a:xfrm>
          <a:prstGeom prst="rect">
            <a:avLst/>
          </a:prstGeom>
          <a:noFill/>
        </p:spPr>
        <p:txBody>
          <a:bodyPr wrap="square">
            <a:spAutoFit/>
          </a:bodyPr>
          <a:lstStyle/>
          <a:p>
            <a:r>
              <a:rPr lang="en-GB" sz="2200" dirty="0">
                <a:solidFill>
                  <a:srgbClr val="FF0000"/>
                </a:solidFill>
                <a:latin typeface="Buxton Sketch" panose="03080500000500000004" pitchFamily="66" charset="0"/>
              </a:rPr>
              <a:t>Q. What is the Molarity of copper chloride in an 80 g/dm</a:t>
            </a:r>
            <a:r>
              <a:rPr lang="en-GB" sz="2200" baseline="30000" dirty="0">
                <a:solidFill>
                  <a:srgbClr val="FF0000"/>
                </a:solidFill>
                <a:latin typeface="Buxton Sketch" panose="03080500000500000004" pitchFamily="66" charset="0"/>
              </a:rPr>
              <a:t>3</a:t>
            </a:r>
            <a:r>
              <a:rPr lang="en-GB" sz="2200" dirty="0">
                <a:solidFill>
                  <a:srgbClr val="FF0000"/>
                </a:solidFill>
                <a:latin typeface="Buxton Sketch" panose="03080500000500000004" pitchFamily="66" charset="0"/>
              </a:rPr>
              <a:t> solution?</a:t>
            </a:r>
          </a:p>
        </p:txBody>
      </p:sp>
      <p:sp>
        <p:nvSpPr>
          <p:cNvPr id="14" name="TextBox 13">
            <a:extLst>
              <a:ext uri="{FF2B5EF4-FFF2-40B4-BE49-F238E27FC236}">
                <a16:creationId xmlns:a16="http://schemas.microsoft.com/office/drawing/2014/main" id="{B62488CA-7AA2-4D06-8090-14F001A921E3}"/>
              </a:ext>
            </a:extLst>
          </p:cNvPr>
          <p:cNvSpPr txBox="1"/>
          <p:nvPr/>
        </p:nvSpPr>
        <p:spPr>
          <a:xfrm>
            <a:off x="2291864" y="5173590"/>
            <a:ext cx="8803341" cy="1107996"/>
          </a:xfrm>
          <a:prstGeom prst="rect">
            <a:avLst/>
          </a:prstGeom>
          <a:noFill/>
        </p:spPr>
        <p:txBody>
          <a:bodyPr wrap="square">
            <a:spAutoFit/>
          </a:bodyPr>
          <a:lstStyle/>
          <a:p>
            <a:r>
              <a:rPr lang="en-GB" sz="2200" dirty="0">
                <a:solidFill>
                  <a:srgbClr val="000000"/>
                </a:solidFill>
                <a:latin typeface="Buxton Sketch" panose="03080500000500000004" pitchFamily="66" charset="0"/>
              </a:rPr>
              <a:t>Step 1 - In this case we need the relative atomic masses of copper and chlorine as we need to calculate the mass of one mole of the compound. Copper (63.5) and chlorine (35.5). The chemical formula is CuCl</a:t>
            </a:r>
            <a:r>
              <a:rPr lang="en-GB" sz="2200" baseline="-25000" dirty="0">
                <a:solidFill>
                  <a:srgbClr val="000000"/>
                </a:solidFill>
                <a:latin typeface="Buxton Sketch" panose="03080500000500000004" pitchFamily="66" charset="0"/>
              </a:rPr>
              <a:t>2</a:t>
            </a:r>
            <a:r>
              <a:rPr lang="en-GB" sz="2200" dirty="0">
                <a:solidFill>
                  <a:srgbClr val="000000"/>
                </a:solidFill>
                <a:latin typeface="Buxton Sketch" panose="03080500000500000004" pitchFamily="66" charset="0"/>
              </a:rPr>
              <a:t>.</a:t>
            </a:r>
          </a:p>
        </p:txBody>
      </p:sp>
    </p:spTree>
    <p:extLst>
      <p:ext uri="{BB962C8B-B14F-4D97-AF65-F5344CB8AC3E}">
        <p14:creationId xmlns:p14="http://schemas.microsoft.com/office/powerpoint/2010/main" val="23776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rPr lang="en-US" sz="3200"/>
              <a:t>Sunday, October 31, 2021</a:t>
            </a:fld>
            <a:endParaRPr dirty="0"/>
          </a:p>
        </p:txBody>
      </p:sp>
      <p:sp>
        <p:nvSpPr>
          <p:cNvPr id="8" name="TextBox 7">
            <a:extLst>
              <a:ext uri="{FF2B5EF4-FFF2-40B4-BE49-F238E27FC236}">
                <a16:creationId xmlns:a16="http://schemas.microsoft.com/office/drawing/2014/main" id="{9F0AD895-84FD-4D6D-9167-38279831AB64}"/>
              </a:ext>
            </a:extLst>
          </p:cNvPr>
          <p:cNvSpPr txBox="1"/>
          <p:nvPr/>
        </p:nvSpPr>
        <p:spPr>
          <a:xfrm>
            <a:off x="769349" y="983615"/>
            <a:ext cx="10653302" cy="430887"/>
          </a:xfrm>
          <a:prstGeom prst="rect">
            <a:avLst/>
          </a:prstGeom>
          <a:noFill/>
        </p:spPr>
        <p:txBody>
          <a:bodyPr wrap="square">
            <a:spAutoFit/>
          </a:bodyPr>
          <a:lstStyle/>
          <a:p>
            <a:r>
              <a:rPr lang="en-GB" sz="2200" dirty="0">
                <a:solidFill>
                  <a:srgbClr val="FF0000"/>
                </a:solidFill>
                <a:latin typeface="Buxton Sketch" panose="03080500000500000004" pitchFamily="66" charset="0"/>
              </a:rPr>
              <a:t>Q. What is the Molarity of copper chloride in an 80 g/dm</a:t>
            </a:r>
            <a:r>
              <a:rPr lang="en-GB" sz="2200" baseline="30000" dirty="0">
                <a:solidFill>
                  <a:srgbClr val="FF0000"/>
                </a:solidFill>
                <a:latin typeface="Buxton Sketch" panose="03080500000500000004" pitchFamily="66" charset="0"/>
              </a:rPr>
              <a:t>3</a:t>
            </a:r>
            <a:r>
              <a:rPr lang="en-GB" sz="2200" dirty="0">
                <a:solidFill>
                  <a:srgbClr val="FF0000"/>
                </a:solidFill>
                <a:latin typeface="Buxton Sketch" panose="03080500000500000004" pitchFamily="66" charset="0"/>
              </a:rPr>
              <a:t> solution?</a:t>
            </a:r>
          </a:p>
        </p:txBody>
      </p:sp>
      <p:sp>
        <p:nvSpPr>
          <p:cNvPr id="10" name="TextBox 9">
            <a:extLst>
              <a:ext uri="{FF2B5EF4-FFF2-40B4-BE49-F238E27FC236}">
                <a16:creationId xmlns:a16="http://schemas.microsoft.com/office/drawing/2014/main" id="{E54A680F-30C4-423E-BC25-CA463526FFA4}"/>
              </a:ext>
            </a:extLst>
          </p:cNvPr>
          <p:cNvSpPr txBox="1"/>
          <p:nvPr/>
        </p:nvSpPr>
        <p:spPr>
          <a:xfrm>
            <a:off x="1089977" y="1523722"/>
            <a:ext cx="8803341" cy="1107996"/>
          </a:xfrm>
          <a:prstGeom prst="rect">
            <a:avLst/>
          </a:prstGeom>
          <a:noFill/>
        </p:spPr>
        <p:txBody>
          <a:bodyPr wrap="square">
            <a:spAutoFit/>
          </a:bodyPr>
          <a:lstStyle/>
          <a:p>
            <a:r>
              <a:rPr lang="en-GB" sz="2200" dirty="0">
                <a:solidFill>
                  <a:srgbClr val="000000"/>
                </a:solidFill>
                <a:latin typeface="Buxton Sketch" panose="03080500000500000004" pitchFamily="66" charset="0"/>
              </a:rPr>
              <a:t>Step 1 - In this case we need the relative atomic masses of copper and chlorine as we need to calculate the mass of one mole of the compound. Copper (63.5) and chlorine (35.5). The chemical formula is CuCl</a:t>
            </a:r>
            <a:r>
              <a:rPr lang="en-GB" sz="2200" baseline="-25000" dirty="0">
                <a:solidFill>
                  <a:srgbClr val="000000"/>
                </a:solidFill>
                <a:latin typeface="Buxton Sketch" panose="03080500000500000004" pitchFamily="66" charset="0"/>
              </a:rPr>
              <a:t>2</a:t>
            </a:r>
            <a:r>
              <a:rPr lang="en-GB" sz="2200" dirty="0">
                <a:solidFill>
                  <a:srgbClr val="000000"/>
                </a:solidFill>
                <a:latin typeface="Buxton Sketch" panose="03080500000500000004" pitchFamily="66" charset="0"/>
              </a:rPr>
              <a:t>.</a:t>
            </a:r>
          </a:p>
        </p:txBody>
      </p:sp>
      <p:pic>
        <p:nvPicPr>
          <p:cNvPr id="3" name="Picture 2">
            <a:extLst>
              <a:ext uri="{FF2B5EF4-FFF2-40B4-BE49-F238E27FC236}">
                <a16:creationId xmlns:a16="http://schemas.microsoft.com/office/drawing/2014/main" id="{F7A49925-B7C8-4088-A37A-7A4F986B89C7}"/>
              </a:ext>
            </a:extLst>
          </p:cNvPr>
          <p:cNvPicPr>
            <a:picLocks noChangeAspect="1"/>
          </p:cNvPicPr>
          <p:nvPr/>
        </p:nvPicPr>
        <p:blipFill>
          <a:blip r:embed="rId3"/>
          <a:stretch>
            <a:fillRect/>
          </a:stretch>
        </p:blipFill>
        <p:spPr>
          <a:xfrm>
            <a:off x="2522669" y="2787172"/>
            <a:ext cx="7146661" cy="763046"/>
          </a:xfrm>
          <a:prstGeom prst="rect">
            <a:avLst/>
          </a:prstGeom>
        </p:spPr>
      </p:pic>
      <p:sp>
        <p:nvSpPr>
          <p:cNvPr id="12" name="TextBox 11">
            <a:extLst>
              <a:ext uri="{FF2B5EF4-FFF2-40B4-BE49-F238E27FC236}">
                <a16:creationId xmlns:a16="http://schemas.microsoft.com/office/drawing/2014/main" id="{2E6CDF64-9592-409C-A95A-C6E57656EBDF}"/>
              </a:ext>
            </a:extLst>
          </p:cNvPr>
          <p:cNvSpPr txBox="1"/>
          <p:nvPr/>
        </p:nvSpPr>
        <p:spPr>
          <a:xfrm>
            <a:off x="1089977" y="3629828"/>
            <a:ext cx="10723333"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This tells us that 134.5g of copper chloride would be present in a molar solution. The molarity of an 80 g/dm3 solution would be:</a:t>
            </a:r>
            <a:endParaRPr lang="en-GB" sz="2200" dirty="0">
              <a:latin typeface="Buxton Sketch" panose="03080500000500000004" pitchFamily="66" charset="0"/>
            </a:endParaRPr>
          </a:p>
        </p:txBody>
      </p:sp>
      <p:pic>
        <p:nvPicPr>
          <p:cNvPr id="14" name="Picture 13">
            <a:extLst>
              <a:ext uri="{FF2B5EF4-FFF2-40B4-BE49-F238E27FC236}">
                <a16:creationId xmlns:a16="http://schemas.microsoft.com/office/drawing/2014/main" id="{2569134F-0427-4A20-849B-398D87A67DD0}"/>
              </a:ext>
            </a:extLst>
          </p:cNvPr>
          <p:cNvPicPr>
            <a:picLocks noChangeAspect="1"/>
          </p:cNvPicPr>
          <p:nvPr/>
        </p:nvPicPr>
        <p:blipFill>
          <a:blip r:embed="rId4"/>
          <a:stretch>
            <a:fillRect/>
          </a:stretch>
        </p:blipFill>
        <p:spPr>
          <a:xfrm>
            <a:off x="3513828" y="4687583"/>
            <a:ext cx="6006353" cy="1088364"/>
          </a:xfrm>
          <a:prstGeom prst="rect">
            <a:avLst/>
          </a:prstGeom>
        </p:spPr>
      </p:pic>
    </p:spTree>
    <p:extLst>
      <p:ext uri="{BB962C8B-B14F-4D97-AF65-F5344CB8AC3E}">
        <p14:creationId xmlns:p14="http://schemas.microsoft.com/office/powerpoint/2010/main" val="148464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FF000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rPr lang="en-US" sz="3200"/>
              <a:t>Sunday, October 31, 2021</a:t>
            </a:fld>
            <a:endParaRPr dirty="0"/>
          </a:p>
        </p:txBody>
      </p:sp>
      <p:sp>
        <p:nvSpPr>
          <p:cNvPr id="8" name="TextBox 7">
            <a:extLst>
              <a:ext uri="{FF2B5EF4-FFF2-40B4-BE49-F238E27FC236}">
                <a16:creationId xmlns:a16="http://schemas.microsoft.com/office/drawing/2014/main" id="{E7C4B5AB-5A66-4C40-BED2-1F6C5DB80BCB}"/>
              </a:ext>
            </a:extLst>
          </p:cNvPr>
          <p:cNvSpPr txBox="1"/>
          <p:nvPr/>
        </p:nvSpPr>
        <p:spPr>
          <a:xfrm>
            <a:off x="955992" y="1109121"/>
            <a:ext cx="7721843"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Q. What mass of NaCl would be required to make 250 cm³ of a 3M solution?</a:t>
            </a:r>
          </a:p>
        </p:txBody>
      </p:sp>
      <p:sp>
        <p:nvSpPr>
          <p:cNvPr id="10" name="TextBox 9">
            <a:extLst>
              <a:ext uri="{FF2B5EF4-FFF2-40B4-BE49-F238E27FC236}">
                <a16:creationId xmlns:a16="http://schemas.microsoft.com/office/drawing/2014/main" id="{FC3F03AA-D113-48D1-93E6-667EF6B3CDD7}"/>
              </a:ext>
            </a:extLst>
          </p:cNvPr>
          <p:cNvSpPr txBox="1"/>
          <p:nvPr/>
        </p:nvSpPr>
        <p:spPr>
          <a:xfrm>
            <a:off x="955992" y="2061210"/>
            <a:ext cx="7327396"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Q. What mass of Mg(NO</a:t>
            </a:r>
            <a:r>
              <a:rPr lang="en-GB" sz="2200" baseline="-25000" dirty="0">
                <a:solidFill>
                  <a:srgbClr val="000000"/>
                </a:solidFill>
                <a:latin typeface="Buxton Sketch" panose="03080500000500000004" pitchFamily="66" charset="0"/>
              </a:rPr>
              <a:t>3</a:t>
            </a:r>
            <a:r>
              <a:rPr lang="en-GB" sz="2200" dirty="0">
                <a:solidFill>
                  <a:srgbClr val="000000"/>
                </a:solidFill>
                <a:latin typeface="Buxton Sketch" panose="03080500000500000004" pitchFamily="66" charset="0"/>
              </a:rPr>
              <a:t>)</a:t>
            </a:r>
            <a:r>
              <a:rPr lang="en-GB" sz="2200" baseline="-25000" dirty="0">
                <a:solidFill>
                  <a:srgbClr val="000000"/>
                </a:solidFill>
                <a:latin typeface="Buxton Sketch" panose="03080500000500000004" pitchFamily="66" charset="0"/>
              </a:rPr>
              <a:t>2</a:t>
            </a:r>
            <a:r>
              <a:rPr lang="en-GB" sz="2200" dirty="0">
                <a:solidFill>
                  <a:srgbClr val="000000"/>
                </a:solidFill>
                <a:latin typeface="Buxton Sketch" panose="03080500000500000004" pitchFamily="66" charset="0"/>
              </a:rPr>
              <a:t> would be required to make 50 cm³ of a 0.5M solution?</a:t>
            </a:r>
          </a:p>
        </p:txBody>
      </p:sp>
      <p:sp>
        <p:nvSpPr>
          <p:cNvPr id="11" name="TextBox 10">
            <a:extLst>
              <a:ext uri="{FF2B5EF4-FFF2-40B4-BE49-F238E27FC236}">
                <a16:creationId xmlns:a16="http://schemas.microsoft.com/office/drawing/2014/main" id="{717B1046-9026-45D7-9F97-D12159049D92}"/>
              </a:ext>
            </a:extLst>
          </p:cNvPr>
          <p:cNvSpPr txBox="1"/>
          <p:nvPr/>
        </p:nvSpPr>
        <p:spPr>
          <a:xfrm>
            <a:off x="955992" y="3013299"/>
            <a:ext cx="7542549"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Q. A student states that 5cm</a:t>
            </a:r>
            <a:r>
              <a:rPr lang="en-GB" sz="2200" baseline="30000" dirty="0">
                <a:solidFill>
                  <a:srgbClr val="000000"/>
                </a:solidFill>
                <a:latin typeface="Buxton Sketch" panose="03080500000500000004" pitchFamily="66" charset="0"/>
              </a:rPr>
              <a:t>3</a:t>
            </a:r>
            <a:r>
              <a:rPr lang="en-GB" sz="2200" dirty="0">
                <a:solidFill>
                  <a:srgbClr val="000000"/>
                </a:solidFill>
                <a:latin typeface="Buxton Sketch" panose="03080500000500000004" pitchFamily="66" charset="0"/>
              </a:rPr>
              <a:t> of 2M Ca(OH)</a:t>
            </a:r>
            <a:r>
              <a:rPr lang="en-GB" sz="2200" baseline="-25000" dirty="0">
                <a:solidFill>
                  <a:srgbClr val="000000"/>
                </a:solidFill>
                <a:latin typeface="Buxton Sketch" panose="03080500000500000004" pitchFamily="66" charset="0"/>
              </a:rPr>
              <a:t>2</a:t>
            </a:r>
            <a:r>
              <a:rPr lang="en-GB" sz="2200" dirty="0">
                <a:solidFill>
                  <a:srgbClr val="000000"/>
                </a:solidFill>
                <a:latin typeface="Buxton Sketch" panose="03080500000500000004" pitchFamily="66" charset="0"/>
              </a:rPr>
              <a:t> solution contains 0.85g Ca(OH)</a:t>
            </a:r>
            <a:r>
              <a:rPr lang="en-GB" sz="2200" baseline="-25000" dirty="0">
                <a:solidFill>
                  <a:srgbClr val="000000"/>
                </a:solidFill>
                <a:latin typeface="Buxton Sketch" panose="03080500000500000004" pitchFamily="66" charset="0"/>
              </a:rPr>
              <a:t>2</a:t>
            </a:r>
            <a:r>
              <a:rPr lang="en-GB" sz="2200" dirty="0">
                <a:solidFill>
                  <a:srgbClr val="000000"/>
                </a:solidFill>
                <a:latin typeface="Buxton Sketch" panose="03080500000500000004" pitchFamily="66" charset="0"/>
              </a:rPr>
              <a:t> , is this correct? </a:t>
            </a:r>
          </a:p>
        </p:txBody>
      </p:sp>
      <p:sp>
        <p:nvSpPr>
          <p:cNvPr id="12" name="TextBox 11">
            <a:extLst>
              <a:ext uri="{FF2B5EF4-FFF2-40B4-BE49-F238E27FC236}">
                <a16:creationId xmlns:a16="http://schemas.microsoft.com/office/drawing/2014/main" id="{1FBB2E93-68D4-45C9-93F3-0AD14F164F7C}"/>
              </a:ext>
            </a:extLst>
          </p:cNvPr>
          <p:cNvSpPr txBox="1"/>
          <p:nvPr/>
        </p:nvSpPr>
        <p:spPr>
          <a:xfrm>
            <a:off x="9879105" y="3013299"/>
            <a:ext cx="1416423" cy="430887"/>
          </a:xfrm>
          <a:prstGeom prst="rect">
            <a:avLst/>
          </a:prstGeom>
          <a:noFill/>
        </p:spPr>
        <p:txBody>
          <a:bodyPr wrap="square">
            <a:spAutoFit/>
          </a:bodyPr>
          <a:lstStyle/>
          <a:p>
            <a:r>
              <a:rPr lang="en-GB" sz="2200" dirty="0">
                <a:solidFill>
                  <a:srgbClr val="FF0000"/>
                </a:solidFill>
                <a:latin typeface="Buxton Sketch" panose="03080500000500000004" pitchFamily="66" charset="0"/>
              </a:rPr>
              <a:t>No = 0.74g</a:t>
            </a:r>
            <a:endParaRPr lang="en-GB" sz="2200" dirty="0">
              <a:solidFill>
                <a:srgbClr val="FF0000"/>
              </a:solidFill>
            </a:endParaRPr>
          </a:p>
        </p:txBody>
      </p:sp>
      <p:sp>
        <p:nvSpPr>
          <p:cNvPr id="13" name="TextBox 12">
            <a:extLst>
              <a:ext uri="{FF2B5EF4-FFF2-40B4-BE49-F238E27FC236}">
                <a16:creationId xmlns:a16="http://schemas.microsoft.com/office/drawing/2014/main" id="{07521FF6-5F57-4167-BCD9-FC7F82EC711C}"/>
              </a:ext>
            </a:extLst>
          </p:cNvPr>
          <p:cNvSpPr txBox="1"/>
          <p:nvPr/>
        </p:nvSpPr>
        <p:spPr>
          <a:xfrm>
            <a:off x="9879106" y="1109121"/>
            <a:ext cx="1416423" cy="430887"/>
          </a:xfrm>
          <a:prstGeom prst="rect">
            <a:avLst/>
          </a:prstGeom>
          <a:noFill/>
        </p:spPr>
        <p:txBody>
          <a:bodyPr wrap="square">
            <a:spAutoFit/>
          </a:bodyPr>
          <a:lstStyle/>
          <a:p>
            <a:r>
              <a:rPr lang="en-GB" sz="2200" dirty="0">
                <a:solidFill>
                  <a:srgbClr val="FF0000"/>
                </a:solidFill>
                <a:latin typeface="Buxton Sketch" panose="03080500000500000004" pitchFamily="66" charset="0"/>
              </a:rPr>
              <a:t>43.875g</a:t>
            </a:r>
            <a:endParaRPr lang="en-GB" sz="2200" dirty="0">
              <a:solidFill>
                <a:srgbClr val="FF0000"/>
              </a:solidFill>
            </a:endParaRPr>
          </a:p>
        </p:txBody>
      </p:sp>
      <p:sp>
        <p:nvSpPr>
          <p:cNvPr id="14" name="TextBox 13">
            <a:extLst>
              <a:ext uri="{FF2B5EF4-FFF2-40B4-BE49-F238E27FC236}">
                <a16:creationId xmlns:a16="http://schemas.microsoft.com/office/drawing/2014/main" id="{3140A06C-E5C4-472D-8DD2-F266E26B21F7}"/>
              </a:ext>
            </a:extLst>
          </p:cNvPr>
          <p:cNvSpPr txBox="1"/>
          <p:nvPr/>
        </p:nvSpPr>
        <p:spPr>
          <a:xfrm>
            <a:off x="9879106" y="2061210"/>
            <a:ext cx="932330" cy="430887"/>
          </a:xfrm>
          <a:prstGeom prst="rect">
            <a:avLst/>
          </a:prstGeom>
          <a:noFill/>
        </p:spPr>
        <p:txBody>
          <a:bodyPr wrap="square">
            <a:spAutoFit/>
          </a:bodyPr>
          <a:lstStyle/>
          <a:p>
            <a:r>
              <a:rPr lang="en-GB" sz="2200" dirty="0">
                <a:solidFill>
                  <a:srgbClr val="FF0000"/>
                </a:solidFill>
                <a:latin typeface="Buxton Sketch" panose="03080500000500000004" pitchFamily="66" charset="0"/>
              </a:rPr>
              <a:t>3.7g</a:t>
            </a:r>
            <a:endParaRPr lang="en-GB" sz="2200" dirty="0">
              <a:solidFill>
                <a:srgbClr val="FF0000"/>
              </a:solidFill>
            </a:endParaRPr>
          </a:p>
        </p:txBody>
      </p:sp>
      <p:sp>
        <p:nvSpPr>
          <p:cNvPr id="15" name="TextBox 14">
            <a:extLst>
              <a:ext uri="{FF2B5EF4-FFF2-40B4-BE49-F238E27FC236}">
                <a16:creationId xmlns:a16="http://schemas.microsoft.com/office/drawing/2014/main" id="{4573B9C5-7F44-45CC-B005-2EF352B40CEB}"/>
              </a:ext>
            </a:extLst>
          </p:cNvPr>
          <p:cNvSpPr txBox="1"/>
          <p:nvPr/>
        </p:nvSpPr>
        <p:spPr>
          <a:xfrm>
            <a:off x="1911985" y="4303942"/>
            <a:ext cx="9002180" cy="1107996"/>
          </a:xfrm>
          <a:prstGeom prst="rect">
            <a:avLst/>
          </a:prstGeom>
          <a:noFill/>
        </p:spPr>
        <p:txBody>
          <a:bodyPr wrap="square">
            <a:spAutoFit/>
          </a:bodyPr>
          <a:lstStyle/>
          <a:p>
            <a:r>
              <a:rPr lang="en-GB" sz="2200" dirty="0">
                <a:solidFill>
                  <a:srgbClr val="FF0000"/>
                </a:solidFill>
                <a:latin typeface="Buxton Sketch" panose="03080500000500000004" pitchFamily="66" charset="0"/>
              </a:rPr>
              <a:t>So, why do things dissolve in the first place. There are a number of factors to consider generally whether a substance dissolves or not depends on the polarity of the solute and solvent:</a:t>
            </a:r>
          </a:p>
        </p:txBody>
      </p:sp>
    </p:spTree>
    <p:extLst>
      <p:ext uri="{BB962C8B-B14F-4D97-AF65-F5344CB8AC3E}">
        <p14:creationId xmlns:p14="http://schemas.microsoft.com/office/powerpoint/2010/main" val="10615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250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theme/theme1.xml><?xml version="1.0" encoding="utf-8"?>
<a:theme xmlns:a="http://schemas.openxmlformats.org/drawingml/2006/main" name="Presentation">
  <a:themeElements>
    <a:clrScheme name="Presentation 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FF0000"/>
        </a:lt1>
        <a:dk2>
          <a:srgbClr val="FFFF99"/>
        </a:dk2>
        <a:lt2>
          <a:srgbClr val="7F0000"/>
        </a:lt2>
        <a:accent1>
          <a:srgbClr val="006462"/>
        </a:accent1>
        <a:accent2>
          <a:srgbClr val="6D6FC7"/>
        </a:accent2>
        <a:accent3>
          <a:srgbClr val="6D8FA7"/>
        </a:accent3>
        <a:accent4>
          <a:srgbClr val="8DAF87"/>
        </a:accent4>
        <a:accent5>
          <a:srgbClr val="ADCF67"/>
        </a:accent5>
        <a:accent6>
          <a:srgbClr val="CDEF47"/>
        </a:accent6>
        <a:hlink>
          <a:srgbClr val="7F007F"/>
        </a:hlink>
        <a:folHlink>
          <a:srgbClr val="00FF00"/>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3">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4">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5">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16">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17">
        <a:dk1>
          <a:srgbClr val="FFFFFF"/>
        </a:dk1>
        <a:lt1>
          <a:srgbClr val="FF0000"/>
        </a:lt1>
        <a:dk2>
          <a:srgbClr val="FFFF99"/>
        </a:dk2>
        <a:lt2>
          <a:srgbClr val="7F0000"/>
        </a:lt2>
        <a:accent1>
          <a:srgbClr val="006462"/>
        </a:accent1>
        <a:accent2>
          <a:srgbClr val="6D6FC7"/>
        </a:accent2>
        <a:accent3>
          <a:srgbClr val="6D8FA7"/>
        </a:accent3>
        <a:accent4>
          <a:srgbClr val="8DAF87"/>
        </a:accent4>
        <a:accent5>
          <a:srgbClr val="ADCF67"/>
        </a:accent5>
        <a:accent6>
          <a:srgbClr val="CDEF47"/>
        </a:accent6>
        <a:hlink>
          <a:srgbClr val="7F007F"/>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151</TotalTime>
  <Words>1324</Words>
  <Application>Microsoft Office PowerPoint</Application>
  <PresentationFormat>Widescreen</PresentationFormat>
  <Paragraphs>87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Tw Cen MT</vt:lpstr>
      <vt:lpstr>Arial</vt:lpstr>
      <vt:lpstr>Buxton Sketch</vt:lpstr>
      <vt:lpstr>Presentation</vt:lpstr>
      <vt:lpstr>Concentrations</vt:lpstr>
      <vt:lpstr>PowerPoint Presentation</vt:lpstr>
      <vt:lpstr>Concentrations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Martyn Cox</dc:creator>
  <cp:keywords/>
  <dc:description/>
  <cp:lastModifiedBy>Martyn Cox</cp:lastModifiedBy>
  <cp:revision>21</cp:revision>
  <dcterms:created xsi:type="dcterms:W3CDTF">2019-09-04T14:44:01Z</dcterms:created>
  <dcterms:modified xsi:type="dcterms:W3CDTF">2021-10-31T12:49:26Z</dcterms:modified>
</cp:coreProperties>
</file>