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8" r:id="rId3"/>
    <p:sldId id="261" r:id="rId4"/>
    <p:sldId id="262" r:id="rId5"/>
    <p:sldId id="263" r:id="rId6"/>
    <p:sldId id="265" r:id="rId7"/>
    <p:sldId id="264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8" r:id="rId18"/>
  </p:sldIdLst>
  <p:sldSz cx="12192000" cy="6858000"/>
  <p:notesSz cx="6858000" cy="9144000"/>
  <p:embeddedFontLst>
    <p:embeddedFont>
      <p:font typeface="Buxton Sketch" panose="03080500000500000004" pitchFamily="66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24453202" val="1034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24453202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2445320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381" y="33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23E-70D2-1F94-9CF2-86C12CBC6AD3}" type="datetime1">
              <a:t>2/12/2022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AAAAAAMAAAABQAAAAAAAAAAAD//wAAAQAAAP//AAAB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AAAAAAMAAAABQAAAAAAAAAAAD//wAAAQAAAP//AAAB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410-5ED2-1F82-9CF2-A8D73ABC6AF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206C-22D2-1FD6-9CF2-D4836EBC6A81}" type="datetime1">
              <a:t>2/12/2022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E55-1BD2-1F88-9CF2-EDDD30BC6AB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 lang="en-us"/>
            </a:pPr>
            <a:fld id="{3F4A206C-22D2-1FD6-9CF2-D4836EBC6A81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lang="en-us"/>
            </a:pPr>
            <a:fld id="{3F4A7E55-1BD2-1F88-9CF2-EDDD30BC6A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us" cap="none"/>
            </a:lvl1pPr>
            <a:lvl2pPr marL="457200" indent="0" algn="ctr">
              <a:buNone/>
              <a:defRPr lang="en-us" cap="none"/>
            </a:lvl2pPr>
            <a:lvl3pPr marL="914400" indent="0" algn="ctr">
              <a:buNone/>
              <a:defRPr lang="en-us" cap="none"/>
            </a:lvl3pPr>
            <a:lvl4pPr marL="1371600" indent="0" algn="ctr">
              <a:buNone/>
              <a:defRPr lang="en-us" cap="none"/>
            </a:lvl4pPr>
            <a:lvl5pPr marL="1828800" indent="0" algn="ctr">
              <a:buNone/>
              <a:defRPr lang="en-us" cap="none"/>
            </a:lvl5pPr>
            <a:lvl6pPr marL="2286000" indent="0" algn="ctr">
              <a:buNone/>
              <a:defRPr lang="en-us" cap="none"/>
            </a:lvl6pPr>
            <a:lvl7pPr marL="2743200" indent="0" algn="ctr">
              <a:buNone/>
              <a:defRPr lang="en-us" cap="none"/>
            </a:lvl7pPr>
            <a:lvl8pPr marL="3200400" indent="0" algn="ctr">
              <a:buNone/>
              <a:defRPr lang="en-us" cap="none"/>
            </a:lvl8pPr>
            <a:lvl9pPr marL="3657600" indent="0" algn="ctr">
              <a:buNone/>
              <a:defRPr lang="en-us" cap="none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D42-0CD2-1F8B-9CF2-FADE33BC6AAF}" type="datetime2">
              <a:t>Saturday, February 12,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720A-44D2-1F84-9CF2-B2D13CBC6A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50F-41D2-1FD3-9CF2-B7866BBC6AE2}" type="datetime2">
              <a:t>Saturday, February 12,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C2B-65D2-1FBA-9CF2-93EF02BC6A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D8-96D2-1FFE-9CF2-60AB46BC6A35}" type="datetime2">
              <a:t>Saturday, February 12,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5DD5-9BD2-1FAB-9CF2-6DFE13BC6A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1C-52D2-1FFE-9CF2-A4AB46BC6AF1}" type="datetime2">
              <a:t>Saturday, February 12,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6A8-E6D2-1FB0-9CF2-10E508BC6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lang="en-us" sz="4000" b="1" cap="all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000" cap="none"/>
            </a:lvl1pPr>
            <a:lvl2pPr marL="457200" indent="0">
              <a:buNone/>
              <a:defRPr lang="en-us" sz="1800" cap="none"/>
            </a:lvl2pPr>
            <a:lvl3pPr marL="914400" indent="0">
              <a:buNone/>
              <a:defRPr lang="en-us" sz="1600" cap="none"/>
            </a:lvl3pPr>
            <a:lvl4pPr marL="1371600" indent="0">
              <a:buNone/>
              <a:defRPr lang="en-us" sz="1400" cap="none"/>
            </a:lvl4pPr>
            <a:lvl5pPr marL="1828800" indent="0">
              <a:buNone/>
              <a:defRPr lang="en-us" sz="1400" cap="none"/>
            </a:lvl5pPr>
            <a:lvl6pPr marL="2286000" indent="0">
              <a:buNone/>
              <a:defRPr lang="en-us" sz="1400" cap="none"/>
            </a:lvl6pPr>
            <a:lvl7pPr marL="2743200" indent="0">
              <a:buNone/>
              <a:defRPr lang="en-us" sz="1400" cap="none"/>
            </a:lvl7pPr>
            <a:lvl8pPr marL="3200400" indent="0">
              <a:buNone/>
              <a:defRPr lang="en-us" sz="1400" cap="none"/>
            </a:lvl8pPr>
            <a:lvl9pPr marL="3657600" indent="0">
              <a:buNone/>
              <a:defRPr lang="en-us" sz="14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B86-C8D2-1FFD-9CF2-3EA845BC6A6B}" type="datetime2">
              <a:t>Saturday, February 12,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420-6ED2-1FC2-9CF2-98977ABC6A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5A75-3BD2-1FAC-9CF2-CDF914BC6A98}" type="datetime2">
              <a:t>Saturday, February 12,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E15-5BD2-1FB8-9CF2-ADED00BC6A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6AE2-ACD2-1F9C-9CF2-5AC924BC6A0F}" type="datetime2">
              <a:t>Saturday, February 12, 2022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E03-4DD2-1F98-9CF2-BBCD20BC6A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36E2-ACD2-1FC0-9CF2-5A9578BC6A0F}" type="datetime2">
              <a:t>Saturday, February 12, 2022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BA4-EAD2-1FCD-9CF2-1C9875BC6A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EEA-A4D2-1FF8-9CF2-52AD40BC6A07}" type="datetime2">
              <a:t>Saturday, February 12, 2022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16D3-9DD2-1FE0-9CF2-6BB558BC6A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lang="en-us" sz="3200" cap="none"/>
            </a:lvl1pPr>
            <a:lvl2pPr>
              <a:defRPr lang="en-us" sz="2800" cap="none"/>
            </a:lvl2pPr>
            <a:lvl3pPr>
              <a:defRPr lang="en-us" sz="2400" cap="none"/>
            </a:lvl3pPr>
            <a:lvl4pPr>
              <a:defRPr lang="en-us" sz="2000" cap="none"/>
            </a:lvl4pPr>
            <a:lvl5pPr>
              <a:defRPr lang="en-us" sz="2000" cap="none"/>
            </a:lvl5pPr>
            <a:lvl6pPr>
              <a:defRPr lang="en-us" sz="2000" cap="none"/>
            </a:lvl6pPr>
            <a:lvl7pPr>
              <a:defRPr lang="en-us" sz="2000" cap="none"/>
            </a:lvl7pPr>
            <a:lvl8pPr>
              <a:defRPr lang="en-us" sz="2000" cap="none"/>
            </a:lvl8pPr>
            <a:lvl9pPr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6E6-A8D2-1FD0-9CF2-5E8568BC6A0B}" type="datetime2">
              <a:t>Saturday, February 12,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02B1-FFD2-1FF4-9CF2-09A14CBC6A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lang="en-us" sz="3200" cap="none"/>
            </a:lvl1pPr>
            <a:lvl2pPr marL="457200" indent="0">
              <a:buNone/>
              <a:defRPr lang="en-us" sz="2800" cap="none"/>
            </a:lvl2pPr>
            <a:lvl3pPr marL="914400" indent="0">
              <a:buNone/>
              <a:defRPr lang="en-us" sz="2400" cap="none"/>
            </a:lvl3pPr>
            <a:lvl4pPr marL="1371600" indent="0">
              <a:buNone/>
              <a:defRPr lang="en-us" sz="2000" cap="none"/>
            </a:lvl4pPr>
            <a:lvl5pPr marL="1828800" indent="0">
              <a:buNone/>
              <a:defRPr lang="en-us" sz="2000" cap="none"/>
            </a:lvl5pPr>
            <a:lvl6pPr marL="2286000" indent="0">
              <a:buNone/>
              <a:defRPr lang="en-us" sz="2000" cap="none"/>
            </a:lvl6pPr>
            <a:lvl7pPr marL="2743200" indent="0">
              <a:buNone/>
              <a:defRPr lang="en-us" sz="2000" cap="none"/>
            </a:lvl7pPr>
            <a:lvl8pPr marL="3200400" indent="0">
              <a:buNone/>
              <a:defRPr lang="en-us" sz="2000" cap="none"/>
            </a:lvl8pPr>
            <a:lvl9pPr marL="3657600" indent="0">
              <a:buNone/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56A-24D2-1F83-9CF2-D2D63BBC6A87}" type="datetime2">
              <a:t>Saturday, February 12,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462-2CD2-1F92-9CF2-DAC72ABC6A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ap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D9E-D0D2-1F9B-9CF2-26CE23BC6A73}" type="datetime1">
              <a:t>2/12/2022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1E5-ABD2-1F87-9CF2-5DD23FBC6A08}" type="slidenum">
              <a:t>‹#›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AAAAAAAAAAAAEsAADA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Vectors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Magnitude and Direction</a:t>
            </a:r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686435" y="440369"/>
            <a:ext cx="5875020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Draw Vectors P, 2P, 3/2P and -3P (Use any start point)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63962-F544-43E6-9B5C-1FC89C25E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77" y="1126134"/>
            <a:ext cx="1177934" cy="70644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EF8B78-F83B-466D-82E3-2DB211FC28E4}"/>
              </a:ext>
            </a:extLst>
          </p:cNvPr>
          <p:cNvCxnSpPr>
            <a:cxnSpLocks/>
          </p:cNvCxnSpPr>
          <p:nvPr/>
        </p:nvCxnSpPr>
        <p:spPr>
          <a:xfrm flipH="1" flipV="1">
            <a:off x="2114550" y="2286000"/>
            <a:ext cx="741998" cy="74582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CAEE3E-6A3A-4549-AA17-01041B51AC5B}"/>
              </a:ext>
            </a:extLst>
          </p:cNvPr>
          <p:cNvSpPr txBox="1"/>
          <p:nvPr/>
        </p:nvSpPr>
        <p:spPr>
          <a:xfrm>
            <a:off x="2161699" y="260252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F55401-8826-4DD7-AA28-623F24B03740}"/>
              </a:ext>
            </a:extLst>
          </p:cNvPr>
          <p:cNvCxnSpPr>
            <a:cxnSpLocks/>
          </p:cNvCxnSpPr>
          <p:nvPr/>
        </p:nvCxnSpPr>
        <p:spPr>
          <a:xfrm flipH="1" flipV="1">
            <a:off x="2856548" y="3771900"/>
            <a:ext cx="1457325" cy="14983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879AA3-C7FE-460B-97C9-C9B93A4843B6}"/>
              </a:ext>
            </a:extLst>
          </p:cNvPr>
          <p:cNvSpPr txBox="1"/>
          <p:nvPr/>
        </p:nvSpPr>
        <p:spPr>
          <a:xfrm>
            <a:off x="3121977" y="4412274"/>
            <a:ext cx="4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2P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8CC56F-35BD-4A11-9DFA-0EBA12CF3081}"/>
              </a:ext>
            </a:extLst>
          </p:cNvPr>
          <p:cNvCxnSpPr>
            <a:cxnSpLocks/>
          </p:cNvCxnSpPr>
          <p:nvPr/>
        </p:nvCxnSpPr>
        <p:spPr>
          <a:xfrm flipH="1" flipV="1">
            <a:off x="3585210" y="1914525"/>
            <a:ext cx="1099662" cy="111874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9829428-5178-4052-82C7-1A1B93F2CB36}"/>
              </a:ext>
            </a:extLst>
          </p:cNvPr>
          <p:cNvSpPr txBox="1"/>
          <p:nvPr/>
        </p:nvSpPr>
        <p:spPr>
          <a:xfrm>
            <a:off x="3458369" y="2417858"/>
            <a:ext cx="82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3/2P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89AF83-8504-45A7-B660-8CD6D2930534}"/>
              </a:ext>
            </a:extLst>
          </p:cNvPr>
          <p:cNvCxnSpPr>
            <a:cxnSpLocks/>
          </p:cNvCxnSpPr>
          <p:nvPr/>
        </p:nvCxnSpPr>
        <p:spPr>
          <a:xfrm>
            <a:off x="5045711" y="2282676"/>
            <a:ext cx="2195909" cy="223837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898C9A-1D86-46A0-A362-EE24D4B97141}"/>
              </a:ext>
            </a:extLst>
          </p:cNvPr>
          <p:cNvSpPr txBox="1"/>
          <p:nvPr/>
        </p:nvSpPr>
        <p:spPr>
          <a:xfrm>
            <a:off x="6362303" y="3955074"/>
            <a:ext cx="66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-3P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7AE5B8-643B-4717-9BE7-7E68DA41F080}"/>
              </a:ext>
            </a:extLst>
          </p:cNvPr>
          <p:cNvSpPr txBox="1"/>
          <p:nvPr/>
        </p:nvSpPr>
        <p:spPr>
          <a:xfrm>
            <a:off x="6561455" y="4643257"/>
            <a:ext cx="5179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Note that if the scalar is </a:t>
            </a:r>
            <a:r>
              <a:rPr lang="en-GB" sz="2200" dirty="0">
                <a:solidFill>
                  <a:srgbClr val="FF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negative</a:t>
            </a: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, the direction of the new vector is </a:t>
            </a:r>
            <a:r>
              <a:rPr lang="en-GB" sz="2200" dirty="0">
                <a:solidFill>
                  <a:srgbClr val="FF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reversed</a:t>
            </a: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406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sp>
        <p:nvSpPr>
          <p:cNvPr id="9" name="SlideSubtitle1">
            <a:extLst>
              <a:ext uri="{FF2B5EF4-FFF2-40B4-BE49-F238E27FC236}">
                <a16:creationId xmlns:a16="http://schemas.microsoft.com/office/drawing/2014/main" id="{D3C7C5A8-E18D-490A-9CC6-FDB812BD8EF8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511291"/>
            <a:ext cx="5394960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Vector Addition and Subtraction</a:t>
            </a:r>
          </a:p>
        </p:txBody>
      </p:sp>
      <p:sp>
        <p:nvSpPr>
          <p:cNvPr id="27" name="SlideSubtitle1">
            <a:extLst>
              <a:ext uri="{FF2B5EF4-FFF2-40B4-BE49-F238E27FC236}">
                <a16:creationId xmlns:a16="http://schemas.microsoft.com/office/drawing/2014/main" id="{DD356C2F-EB49-4369-B380-17CF11872539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41375" y="1149466"/>
            <a:ext cx="11140440" cy="778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Vectors can be added or subtracted by adding and subtracting the respective “x” and “y” components, this will produce a NEW vector which is called the </a:t>
            </a:r>
            <a:r>
              <a:rPr lang="en-GB" sz="2200" dirty="0">
                <a:solidFill>
                  <a:srgbClr val="FF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RESULTANT</a:t>
            </a: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5867AC-B073-4138-9304-261BFB352057}"/>
              </a:ext>
            </a:extLst>
          </p:cNvPr>
          <p:cNvSpPr txBox="1"/>
          <p:nvPr/>
        </p:nvSpPr>
        <p:spPr>
          <a:xfrm>
            <a:off x="2497090" y="3491504"/>
            <a:ext cx="17621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Vector Addition </a:t>
            </a: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690169-D1FE-428F-8559-48A275111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72" y="2200231"/>
            <a:ext cx="3185763" cy="1047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B55614-A086-46D5-9BA3-4B052DFA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535" y="2186697"/>
            <a:ext cx="3425931" cy="10477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E7B4DBA-7705-43BF-A2D1-888BA123D300}"/>
              </a:ext>
            </a:extLst>
          </p:cNvPr>
          <p:cNvSpPr txBox="1"/>
          <p:nvPr/>
        </p:nvSpPr>
        <p:spPr>
          <a:xfrm>
            <a:off x="7264271" y="3493212"/>
            <a:ext cx="2284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Vector Subtraction </a:t>
            </a:r>
            <a:endParaRPr lang="en-GB" sz="2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AF61D2-0A66-4D48-90CD-E5A641A06F48}"/>
              </a:ext>
            </a:extLst>
          </p:cNvPr>
          <p:cNvSpPr txBox="1"/>
          <p:nvPr/>
        </p:nvSpPr>
        <p:spPr>
          <a:xfrm>
            <a:off x="2005762" y="4545304"/>
            <a:ext cx="90224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Vectors can be added by drawing them as a “linked chain” nose-to-tail with the resultant vector running from the start point of the chain to the end point.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5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1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Adding Vectors by Drawing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826E68-3549-489B-85EE-4C174358D154}"/>
              </a:ext>
            </a:extLst>
          </p:cNvPr>
          <p:cNvCxnSpPr>
            <a:cxnSpLocks/>
          </p:cNvCxnSpPr>
          <p:nvPr/>
        </p:nvCxnSpPr>
        <p:spPr>
          <a:xfrm flipV="1">
            <a:off x="2477770" y="1933575"/>
            <a:ext cx="2941955" cy="72677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5057C-CB41-4383-B346-87D9FA94764B}"/>
              </a:ext>
            </a:extLst>
          </p:cNvPr>
          <p:cNvCxnSpPr>
            <a:cxnSpLocks/>
          </p:cNvCxnSpPr>
          <p:nvPr/>
        </p:nvCxnSpPr>
        <p:spPr>
          <a:xfrm>
            <a:off x="5419050" y="1936453"/>
            <a:ext cx="3667800" cy="25974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8293C74-5FDF-4624-9D02-0BF44CEA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432" y="1580353"/>
            <a:ext cx="500066" cy="7064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F60243-B7EB-4AF7-A567-9E156E04E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950" y="2500157"/>
            <a:ext cx="661992" cy="70644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9CD8E-0C49-460E-9B98-572ABB537404}"/>
              </a:ext>
            </a:extLst>
          </p:cNvPr>
          <p:cNvCxnSpPr>
            <a:cxnSpLocks/>
          </p:cNvCxnSpPr>
          <p:nvPr/>
        </p:nvCxnSpPr>
        <p:spPr>
          <a:xfrm>
            <a:off x="2477770" y="2660353"/>
            <a:ext cx="6606213" cy="187354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82C42B95-A55F-4882-B73F-65B2D665E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846" y="3787113"/>
            <a:ext cx="661992" cy="7064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1C7B77-9DB8-49E1-845A-F166EE288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72" y="1414763"/>
            <a:ext cx="3587376" cy="10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Adding Vectors by Drawing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83431-56CB-43B5-974A-622FBE1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77" y="1283845"/>
            <a:ext cx="1082683" cy="706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C9EB0-DF11-4B5C-9580-D6D9D7E03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54" y="1283845"/>
            <a:ext cx="1195396" cy="706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C41B8-06C0-4B40-9FB8-FF7BEC6E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044" y="1283844"/>
            <a:ext cx="1185871" cy="7064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BD6B11-7598-4C9C-AD96-3C8686B0E26F}"/>
              </a:ext>
            </a:extLst>
          </p:cNvPr>
          <p:cNvSpPr txBox="1"/>
          <p:nvPr/>
        </p:nvSpPr>
        <p:spPr>
          <a:xfrm>
            <a:off x="6366494" y="1225987"/>
            <a:ext cx="5747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</a:rPr>
              <a:t>Given the vectors P, Q and R work out the following resultants and draw them.</a:t>
            </a:r>
            <a:endParaRPr lang="en-GB" sz="2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917A7F-225D-41FF-B513-B0E74B3CC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977" y="2081299"/>
            <a:ext cx="666755" cy="273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85752E-7103-45F9-AC18-D2EF74DF1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3977" y="2479089"/>
            <a:ext cx="741368" cy="2730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80DDCD-F42F-43CB-AC78-EF603DD776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9054" y="2876879"/>
            <a:ext cx="1319222" cy="2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Adding Vectors by Drawing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826E68-3549-489B-85EE-4C174358D154}"/>
              </a:ext>
            </a:extLst>
          </p:cNvPr>
          <p:cNvCxnSpPr>
            <a:cxnSpLocks/>
          </p:cNvCxnSpPr>
          <p:nvPr/>
        </p:nvCxnSpPr>
        <p:spPr>
          <a:xfrm flipV="1">
            <a:off x="8349281" y="2301873"/>
            <a:ext cx="1095375" cy="36338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5057C-CB41-4383-B346-87D9FA94764B}"/>
              </a:ext>
            </a:extLst>
          </p:cNvPr>
          <p:cNvCxnSpPr>
            <a:cxnSpLocks/>
          </p:cNvCxnSpPr>
          <p:nvPr/>
        </p:nvCxnSpPr>
        <p:spPr>
          <a:xfrm flipH="1">
            <a:off x="8709025" y="2301872"/>
            <a:ext cx="735631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9CD8E-0C49-460E-9B98-572ABB537404}"/>
              </a:ext>
            </a:extLst>
          </p:cNvPr>
          <p:cNvCxnSpPr>
            <a:cxnSpLocks/>
          </p:cNvCxnSpPr>
          <p:nvPr/>
        </p:nvCxnSpPr>
        <p:spPr>
          <a:xfrm flipV="1">
            <a:off x="8349281" y="2301872"/>
            <a:ext cx="359744" cy="36339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83431-56CB-43B5-974A-622FBE1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77" y="1283845"/>
            <a:ext cx="1082683" cy="706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C9EB0-DF11-4B5C-9580-D6D9D7E03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54" y="1283845"/>
            <a:ext cx="1195396" cy="706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C41B8-06C0-4B40-9FB8-FF7BEC6E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044" y="1283844"/>
            <a:ext cx="1185871" cy="7064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17A7F-225D-41FF-B513-B0E74B3CC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985" y="2528736"/>
            <a:ext cx="666755" cy="273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3BF6C3-7F53-44B3-80F0-A3ECC9062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344" y="2312040"/>
            <a:ext cx="2243154" cy="7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Adding Vectors by Drawing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826E68-3549-489B-85EE-4C174358D154}"/>
              </a:ext>
            </a:extLst>
          </p:cNvPr>
          <p:cNvCxnSpPr>
            <a:cxnSpLocks/>
          </p:cNvCxnSpPr>
          <p:nvPr/>
        </p:nvCxnSpPr>
        <p:spPr>
          <a:xfrm>
            <a:off x="7609849" y="1544131"/>
            <a:ext cx="391151" cy="1125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5057C-CB41-4383-B346-87D9FA94764B}"/>
              </a:ext>
            </a:extLst>
          </p:cNvPr>
          <p:cNvCxnSpPr>
            <a:cxnSpLocks/>
          </p:cNvCxnSpPr>
          <p:nvPr/>
        </p:nvCxnSpPr>
        <p:spPr>
          <a:xfrm>
            <a:off x="8001000" y="2663663"/>
            <a:ext cx="738187" cy="41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9CD8E-0C49-460E-9B98-572ABB537404}"/>
              </a:ext>
            </a:extLst>
          </p:cNvPr>
          <p:cNvCxnSpPr>
            <a:cxnSpLocks/>
          </p:cNvCxnSpPr>
          <p:nvPr/>
        </p:nvCxnSpPr>
        <p:spPr>
          <a:xfrm>
            <a:off x="7609849" y="1544131"/>
            <a:ext cx="1129338" cy="111953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83431-56CB-43B5-974A-622FBE1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77" y="1283845"/>
            <a:ext cx="1082683" cy="706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C9EB0-DF11-4B5C-9580-D6D9D7E03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54" y="1283845"/>
            <a:ext cx="1195396" cy="706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C41B8-06C0-4B40-9FB8-FF7BEC6E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044" y="1283844"/>
            <a:ext cx="1185871" cy="706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85752E-7103-45F9-AC18-D2EF74DF1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985" y="2479517"/>
            <a:ext cx="741368" cy="273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620BB-0ED7-4129-95B0-AFF469680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037" y="2262821"/>
            <a:ext cx="2500331" cy="7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Adding Vectors by Drawing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826E68-3549-489B-85EE-4C174358D154}"/>
              </a:ext>
            </a:extLst>
          </p:cNvPr>
          <p:cNvCxnSpPr>
            <a:cxnSpLocks/>
          </p:cNvCxnSpPr>
          <p:nvPr/>
        </p:nvCxnSpPr>
        <p:spPr>
          <a:xfrm flipH="1">
            <a:off x="7972425" y="3035707"/>
            <a:ext cx="148876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C5057C-CB41-4383-B346-87D9FA94764B}"/>
              </a:ext>
            </a:extLst>
          </p:cNvPr>
          <p:cNvCxnSpPr>
            <a:cxnSpLocks/>
          </p:cNvCxnSpPr>
          <p:nvPr/>
        </p:nvCxnSpPr>
        <p:spPr>
          <a:xfrm flipV="1">
            <a:off x="7972425" y="2667000"/>
            <a:ext cx="1114425" cy="36870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83431-56CB-43B5-974A-622FBE1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77" y="1283845"/>
            <a:ext cx="1082683" cy="706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C9EB0-DF11-4B5C-9580-D6D9D7E03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54" y="1283845"/>
            <a:ext cx="1195396" cy="706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C41B8-06C0-4B40-9FB8-FF7BEC6E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044" y="1283844"/>
            <a:ext cx="1185871" cy="706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80DDCD-F42F-43CB-AC78-EF603DD77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025" y="2574883"/>
            <a:ext cx="1319222" cy="273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320E3-C925-493F-ADD4-54C72D4F8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4891" y="2332520"/>
            <a:ext cx="3281386" cy="70644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3059DA-73A5-4339-BAC7-D2142F05CDA2}"/>
              </a:ext>
            </a:extLst>
          </p:cNvPr>
          <p:cNvCxnSpPr>
            <a:cxnSpLocks/>
          </p:cNvCxnSpPr>
          <p:nvPr/>
        </p:nvCxnSpPr>
        <p:spPr>
          <a:xfrm flipH="1" flipV="1">
            <a:off x="8716808" y="1541949"/>
            <a:ext cx="357762" cy="11191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9CD8E-0C49-460E-9B98-572ABB537404}"/>
              </a:ext>
            </a:extLst>
          </p:cNvPr>
          <p:cNvCxnSpPr>
            <a:cxnSpLocks/>
          </p:cNvCxnSpPr>
          <p:nvPr/>
        </p:nvCxnSpPr>
        <p:spPr>
          <a:xfrm flipH="1" flipV="1">
            <a:off x="8716808" y="1542782"/>
            <a:ext cx="744383" cy="149618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BFCF25B8-AB23-4DF2-BF9C-92B51414192E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Draw Vectors – Exercises</a:t>
            </a:r>
          </a:p>
        </p:txBody>
      </p:sp>
    </p:spTree>
    <p:extLst>
      <p:ext uri="{BB962C8B-B14F-4D97-AF65-F5344CB8AC3E}">
        <p14:creationId xmlns:p14="http://schemas.microsoft.com/office/powerpoint/2010/main" val="26074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48259B-02B4-4891-ADEC-CC433468E700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5P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OgAAAAMAQAArzQAAP0oAAAQAAAAJgAAAAgAAAD//////////zAAAAAUAAAAAAAAAAAA//8AAAEAAAD//wAAAQA="/>
              </a:ext>
            </a:extLst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405" y="621374"/>
            <a:ext cx="7555065" cy="56152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mjUAAJQMAAD8SQAARBcAABAgAAAmAAAACAAAAP//////////MAAAABQAAAAAAAAAAAD//wAAAQAAAP//AAABAA=="/>
              </a:ext>
            </a:extLst>
          </p:cNvSpPr>
          <p:nvPr/>
        </p:nvSpPr>
        <p:spPr>
          <a:xfrm>
            <a:off x="8713470" y="2044700"/>
            <a:ext cx="3313430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This slide carries a very important message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jTUAADMBAADvSQAAIwUAABAgAAAmAAAACAAAAP//////////MAAAABQAAAAAAAAAAAD//wAAAQAAAP//AAABAA=="/>
              </a:ext>
            </a:extLst>
          </p:cNvSpPr>
          <p:nvPr/>
        </p:nvSpPr>
        <p:spPr>
          <a:xfrm>
            <a:off x="8705215" y="194945"/>
            <a:ext cx="331343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Before we start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KDUAAHgaAABuSgAAiCgAABAgAAAmAAAACAAAAP//////////MAAAABQAAAAAAAAAAAD//wAAAQAAAP//AAABAA=="/>
              </a:ext>
            </a:extLst>
          </p:cNvSpPr>
          <p:nvPr/>
        </p:nvSpPr>
        <p:spPr>
          <a:xfrm>
            <a:off x="8641080" y="4302760"/>
            <a:ext cx="345821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(c) Glasbergen.com </a:t>
            </a:r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endParaRPr/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(Reproduced with permission)</a:t>
            </a:r>
          </a:p>
        </p:txBody>
      </p:sp>
      <p:sp>
        <p:nvSpPr>
          <p:cNvPr id="6" name="SlideSubtitle2">
            <a:extLst>
              <a:ext uri="{FF2B5EF4-FFF2-40B4-BE49-F238E27FC236}">
                <a16:creationId xmlns:a16="http://schemas.microsoft.com/office/drawing/2014/main" id="{A3B5F8AD-E44C-444F-979A-458C353F279D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7" name="Picture1">
            <a:extLst>
              <a:ext uri="{FF2B5EF4-FFF2-40B4-BE49-F238E27FC236}">
                <a16:creationId xmlns:a16="http://schemas.microsoft.com/office/drawing/2014/main" id="{FC36D27C-C6DF-4BA9-B1FF-786C8C9BABF9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Vectors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Magnitude and Direction</a:t>
            </a:r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1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953046" y="1104900"/>
            <a:ext cx="10953203" cy="452755"/>
          </a:xfrm>
        </p:spPr>
        <p:txBody>
          <a:bodyPr/>
          <a:lstStyle/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sz="2200" dirty="0"/>
              <a:t>What do we mean when we say "Vector"?</a:t>
            </a:r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D2DD2-CDA1-41CA-A0F5-5671C1D3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1648016"/>
            <a:ext cx="5933333" cy="3066667"/>
          </a:xfrm>
          <a:prstGeom prst="rect">
            <a:avLst/>
          </a:prstGeom>
        </p:spPr>
      </p:pic>
      <p:sp>
        <p:nvSpPr>
          <p:cNvPr id="13" name="SlideSubtitle1">
            <a:extLst>
              <a:ext uri="{FF2B5EF4-FFF2-40B4-BE49-F238E27FC236}">
                <a16:creationId xmlns:a16="http://schemas.microsoft.com/office/drawing/2014/main" id="{578430A1-5128-452C-A222-3DADEE431661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1793645" y="5036628"/>
            <a:ext cx="10104984" cy="848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"Vector“ – a scientific and mathematical expression indicating the properties of a quantity having a magnitude (size) and a direction.</a:t>
            </a:r>
          </a:p>
        </p:txBody>
      </p:sp>
    </p:spTree>
    <p:extLst>
      <p:ext uri="{BB962C8B-B14F-4D97-AF65-F5344CB8AC3E}">
        <p14:creationId xmlns:p14="http://schemas.microsoft.com/office/powerpoint/2010/main" val="36376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sp>
        <p:nvSpPr>
          <p:cNvPr id="14" name="SlideSubtitle1">
            <a:extLst>
              <a:ext uri="{FF2B5EF4-FFF2-40B4-BE49-F238E27FC236}">
                <a16:creationId xmlns:a16="http://schemas.microsoft.com/office/drawing/2014/main" id="{7F3F43D8-4A16-461C-A720-D4C60150F94A}"/>
              </a:ext>
            </a:extLst>
          </p:cNvPr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953046" y="1104900"/>
            <a:ext cx="5647779" cy="724535"/>
          </a:xfrm>
        </p:spPr>
        <p:txBody>
          <a:bodyPr/>
          <a:lstStyle/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sz="2200" dirty="0"/>
              <a:t>When an object moves from one point to another, it usually moves in a straight line.</a:t>
            </a:r>
          </a:p>
        </p:txBody>
      </p:sp>
      <p:sp>
        <p:nvSpPr>
          <p:cNvPr id="15" name="SlideSubtitle1">
            <a:extLst>
              <a:ext uri="{FF2B5EF4-FFF2-40B4-BE49-F238E27FC236}">
                <a16:creationId xmlns:a16="http://schemas.microsoft.com/office/drawing/2014/main" id="{5A06CD49-A866-4E1D-9354-FAFE4056B090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953045" y="2048626"/>
            <a:ext cx="5563959" cy="2228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This movement can be thought of as movement by a certain amount in the three dimensions of space, each of which is combined with the other to show both the overall direction, and size of the movement: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04B17E-AB71-4042-8FBD-F7B9AC0D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1334619"/>
            <a:ext cx="4383810" cy="4076943"/>
          </a:xfrm>
          <a:prstGeom prst="rect">
            <a:avLst/>
          </a:prstGeom>
        </p:spPr>
      </p:pic>
      <p:sp>
        <p:nvSpPr>
          <p:cNvPr id="22" name="SlideSubtitle1">
            <a:extLst>
              <a:ext uri="{FF2B5EF4-FFF2-40B4-BE49-F238E27FC236}">
                <a16:creationId xmlns:a16="http://schemas.microsoft.com/office/drawing/2014/main" id="{73FF7251-8018-4D3F-853B-ACC0A46383A3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1861821" y="5509518"/>
            <a:ext cx="10252074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In this presentation we will be looking at movement in the “x” and “y” axes alone, in other words, only in 2 dimensions.</a:t>
            </a:r>
          </a:p>
        </p:txBody>
      </p:sp>
    </p:spTree>
    <p:extLst>
      <p:ext uri="{BB962C8B-B14F-4D97-AF65-F5344CB8AC3E}">
        <p14:creationId xmlns:p14="http://schemas.microsoft.com/office/powerpoint/2010/main" val="18527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sp>
        <p:nvSpPr>
          <p:cNvPr id="9" name="SlideSubtitle1">
            <a:extLst>
              <a:ext uri="{FF2B5EF4-FFF2-40B4-BE49-F238E27FC236}">
                <a16:creationId xmlns:a16="http://schemas.microsoft.com/office/drawing/2014/main" id="{D3C7C5A8-E18D-490A-9CC6-FDB812BD8EF8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969963" y="1080886"/>
            <a:ext cx="3240087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How do we show a vector?</a:t>
            </a:r>
          </a:p>
        </p:txBody>
      </p:sp>
      <p:sp>
        <p:nvSpPr>
          <p:cNvPr id="10" name="SlideSubtitle1">
            <a:extLst>
              <a:ext uri="{FF2B5EF4-FFF2-40B4-BE49-F238E27FC236}">
                <a16:creationId xmlns:a16="http://schemas.microsoft.com/office/drawing/2014/main" id="{A8A1C28C-9196-4614-816B-E485E9EF9FBF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986068" y="1603030"/>
            <a:ext cx="10827242" cy="1173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 vector is shown as a straight line, from one point to another. The </a:t>
            </a:r>
            <a:r>
              <a:rPr lang="en-GB" sz="2200" dirty="0">
                <a:solidFill>
                  <a:srgbClr val="FF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direction</a:t>
            </a: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 of the vector is obvious, and is broken into its movements along the 2 dimensions “x” and “y”. The </a:t>
            </a:r>
            <a:r>
              <a:rPr lang="en-GB" sz="2200" dirty="0">
                <a:solidFill>
                  <a:srgbClr val="FF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size / magnitude </a:t>
            </a: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of the vector is indicated by the length of the drawn line.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3F4B14-BBE6-4B58-985D-82BA4CAAD21C}"/>
              </a:ext>
            </a:extLst>
          </p:cNvPr>
          <p:cNvCxnSpPr/>
          <p:nvPr/>
        </p:nvCxnSpPr>
        <p:spPr>
          <a:xfrm flipV="1">
            <a:off x="2588895" y="3724275"/>
            <a:ext cx="2647950" cy="1507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6FA3E9-AE60-47AD-B31F-0349551C101D}"/>
              </a:ext>
            </a:extLst>
          </p:cNvPr>
          <p:cNvCxnSpPr/>
          <p:nvPr/>
        </p:nvCxnSpPr>
        <p:spPr>
          <a:xfrm>
            <a:off x="2588895" y="3258820"/>
            <a:ext cx="0" cy="30670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C2D5-1C9B-4232-A5FC-820B0C87F246}"/>
              </a:ext>
            </a:extLst>
          </p:cNvPr>
          <p:cNvCxnSpPr>
            <a:cxnSpLocks/>
          </p:cNvCxnSpPr>
          <p:nvPr/>
        </p:nvCxnSpPr>
        <p:spPr>
          <a:xfrm flipH="1">
            <a:off x="1645920" y="5231765"/>
            <a:ext cx="53625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33842C-8D55-40F3-893B-A8F7B3114377}"/>
              </a:ext>
            </a:extLst>
          </p:cNvPr>
          <p:cNvSpPr txBox="1"/>
          <p:nvPr/>
        </p:nvSpPr>
        <p:spPr>
          <a:xfrm>
            <a:off x="7008495" y="504709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B16CA-F306-40EB-A94D-318F1C1B757C}"/>
              </a:ext>
            </a:extLst>
          </p:cNvPr>
          <p:cNvSpPr txBox="1"/>
          <p:nvPr/>
        </p:nvSpPr>
        <p:spPr>
          <a:xfrm>
            <a:off x="2265045" y="311800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3193F6-7BB9-499E-B962-F7903ED4BBF3}"/>
              </a:ext>
            </a:extLst>
          </p:cNvPr>
          <p:cNvCxnSpPr>
            <a:cxnSpLocks/>
          </p:cNvCxnSpPr>
          <p:nvPr/>
        </p:nvCxnSpPr>
        <p:spPr>
          <a:xfrm>
            <a:off x="5236845" y="3724275"/>
            <a:ext cx="0" cy="15074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C476C1-BBE1-45A9-9702-1CF8F84A1020}"/>
              </a:ext>
            </a:extLst>
          </p:cNvPr>
          <p:cNvCxnSpPr>
            <a:cxnSpLocks/>
          </p:cNvCxnSpPr>
          <p:nvPr/>
        </p:nvCxnSpPr>
        <p:spPr>
          <a:xfrm>
            <a:off x="2588895" y="3724275"/>
            <a:ext cx="264795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C0BEE4-228A-4C0B-A427-775ECB2B17ED}"/>
              </a:ext>
            </a:extLst>
          </p:cNvPr>
          <p:cNvSpPr txBox="1"/>
          <p:nvPr/>
        </p:nvSpPr>
        <p:spPr>
          <a:xfrm>
            <a:off x="5093970" y="522481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43815-FF6F-48A2-87E9-D8C6734C167F}"/>
              </a:ext>
            </a:extLst>
          </p:cNvPr>
          <p:cNvSpPr txBox="1"/>
          <p:nvPr/>
        </p:nvSpPr>
        <p:spPr>
          <a:xfrm>
            <a:off x="2265046" y="3543076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E2E90F-0508-45CA-8D13-851D30952B92}"/>
              </a:ext>
            </a:extLst>
          </p:cNvPr>
          <p:cNvSpPr txBox="1"/>
          <p:nvPr/>
        </p:nvSpPr>
        <p:spPr>
          <a:xfrm>
            <a:off x="4874894" y="2825398"/>
            <a:ext cx="66408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The green line is a vector from the origin point O to the point P</a:t>
            </a:r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E8A55-2983-4946-9832-8D187AA0653B}"/>
              </a:ext>
            </a:extLst>
          </p:cNvPr>
          <p:cNvSpPr txBox="1"/>
          <p:nvPr/>
        </p:nvSpPr>
        <p:spPr>
          <a:xfrm>
            <a:off x="5217795" y="350314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8E095F-F0CA-4568-9FFC-B0AA32176927}"/>
              </a:ext>
            </a:extLst>
          </p:cNvPr>
          <p:cNvSpPr txBox="1"/>
          <p:nvPr/>
        </p:nvSpPr>
        <p:spPr>
          <a:xfrm>
            <a:off x="2272030" y="514029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3FC341-B3AF-4059-B218-0C4BE5223439}"/>
              </a:ext>
            </a:extLst>
          </p:cNvPr>
          <p:cNvSpPr txBox="1"/>
          <p:nvPr/>
        </p:nvSpPr>
        <p:spPr>
          <a:xfrm>
            <a:off x="5738265" y="3302585"/>
            <a:ext cx="59203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The vector is written as:</a:t>
            </a: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C87023E-09E4-4E70-9A6E-ABC03605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431" y="3286227"/>
            <a:ext cx="401640" cy="3683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65DD583-43A3-4D88-8AB5-41F948538CB3}"/>
              </a:ext>
            </a:extLst>
          </p:cNvPr>
          <p:cNvSpPr txBox="1"/>
          <p:nvPr/>
        </p:nvSpPr>
        <p:spPr>
          <a:xfrm>
            <a:off x="5736360" y="3777320"/>
            <a:ext cx="37886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Or as a column with the “x” and “y” components (x at the top)</a:t>
            </a:r>
            <a:endParaRPr lang="en-GB" sz="2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108180D-A38D-4E00-85F5-D5DB41BD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973" y="3493538"/>
            <a:ext cx="948287" cy="13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7" grpId="0"/>
      <p:bldP spid="18" grpId="0"/>
      <p:bldP spid="25" grpId="0"/>
      <p:bldP spid="26" grpId="0"/>
      <p:bldP spid="28" grpId="0"/>
      <p:bldP spid="29" grpId="0"/>
      <p:bldP spid="30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440369"/>
            <a:ext cx="5271135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Draw Vectors – Choose an origin unless specified: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14743-11BF-4C5F-9ECF-7531B4F31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92" y="1264795"/>
            <a:ext cx="500066" cy="7064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57518A-8F38-4A7B-BEBD-C72481D15F7B}"/>
              </a:ext>
            </a:extLst>
          </p:cNvPr>
          <p:cNvCxnSpPr>
            <a:cxnSpLocks/>
          </p:cNvCxnSpPr>
          <p:nvPr/>
        </p:nvCxnSpPr>
        <p:spPr>
          <a:xfrm flipV="1">
            <a:off x="1382715" y="1536404"/>
            <a:ext cx="723900" cy="149542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F886D6B-B8DD-4B48-AEB1-9E7289051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763" y="1264795"/>
            <a:ext cx="595317" cy="70644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047717-DD01-44AF-ADB1-89A01FE03C91}"/>
              </a:ext>
            </a:extLst>
          </p:cNvPr>
          <p:cNvCxnSpPr/>
          <p:nvPr/>
        </p:nvCxnSpPr>
        <p:spPr>
          <a:xfrm flipH="1" flipV="1">
            <a:off x="3209925" y="1536404"/>
            <a:ext cx="1104900" cy="747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4575AEC-2DD9-483C-93F3-3D6487574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05" y="1264795"/>
            <a:ext cx="595317" cy="70644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6503D-0C9C-4ED9-823A-587CF1EC5082}"/>
              </a:ext>
            </a:extLst>
          </p:cNvPr>
          <p:cNvCxnSpPr>
            <a:cxnSpLocks/>
          </p:cNvCxnSpPr>
          <p:nvPr/>
        </p:nvCxnSpPr>
        <p:spPr>
          <a:xfrm flipH="1">
            <a:off x="7258050" y="1536404"/>
            <a:ext cx="352426" cy="149542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A7830-641A-487E-8BD9-7C8C0CFDACAF}"/>
              </a:ext>
            </a:extLst>
          </p:cNvPr>
          <p:cNvCxnSpPr/>
          <p:nvPr/>
        </p:nvCxnSpPr>
        <p:spPr>
          <a:xfrm>
            <a:off x="9086215" y="1534520"/>
            <a:ext cx="0" cy="26260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260993E-20E8-48DC-8427-9D6C2467FF3B}"/>
              </a:ext>
            </a:extLst>
          </p:cNvPr>
          <p:cNvSpPr/>
          <p:nvPr/>
        </p:nvSpPr>
        <p:spPr>
          <a:xfrm>
            <a:off x="1342514" y="2999206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9D8774-419D-4727-9F4B-B234F2DB0DCF}"/>
              </a:ext>
            </a:extLst>
          </p:cNvPr>
          <p:cNvSpPr/>
          <p:nvPr/>
        </p:nvSpPr>
        <p:spPr>
          <a:xfrm>
            <a:off x="4278825" y="2259774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108922-D2B4-4B8F-870E-AA142A2875F7}"/>
              </a:ext>
            </a:extLst>
          </p:cNvPr>
          <p:cNvSpPr/>
          <p:nvPr/>
        </p:nvSpPr>
        <p:spPr>
          <a:xfrm>
            <a:off x="7584000" y="1508045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E99707-A149-477E-9639-2B57F8C161E0}"/>
              </a:ext>
            </a:extLst>
          </p:cNvPr>
          <p:cNvSpPr/>
          <p:nvPr/>
        </p:nvSpPr>
        <p:spPr>
          <a:xfrm>
            <a:off x="9050215" y="1510128"/>
            <a:ext cx="72000" cy="720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C67EE60-6347-4AF0-B1C9-AB49E8128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710" y="1298776"/>
            <a:ext cx="568309" cy="6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26E3-9FE6-42E4-939B-4711D78C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135659"/>
            <a:ext cx="11436985" cy="4643831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9" name="SlideSubtitle1">
            <a:extLst>
              <a:ext uri="{FF2B5EF4-FFF2-40B4-BE49-F238E27FC236}">
                <a16:creationId xmlns:a16="http://schemas.microsoft.com/office/drawing/2014/main" id="{EB96BEF7-8F7A-4EC3-B03F-8F256700C48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824865" y="204205"/>
            <a:ext cx="5271135" cy="68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Column Vectors – Write the Column Vector for each arrow: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57518A-8F38-4A7B-BEBD-C72481D15F7B}"/>
              </a:ext>
            </a:extLst>
          </p:cNvPr>
          <p:cNvCxnSpPr>
            <a:cxnSpLocks/>
          </p:cNvCxnSpPr>
          <p:nvPr/>
        </p:nvCxnSpPr>
        <p:spPr>
          <a:xfrm flipV="1">
            <a:off x="1382715" y="2284116"/>
            <a:ext cx="1104900" cy="7477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047717-DD01-44AF-ADB1-89A01FE03C91}"/>
              </a:ext>
            </a:extLst>
          </p:cNvPr>
          <p:cNvCxnSpPr>
            <a:cxnSpLocks/>
          </p:cNvCxnSpPr>
          <p:nvPr/>
        </p:nvCxnSpPr>
        <p:spPr>
          <a:xfrm flipH="1">
            <a:off x="3209925" y="2284116"/>
            <a:ext cx="11049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6503D-0C9C-4ED9-823A-587CF1EC5082}"/>
              </a:ext>
            </a:extLst>
          </p:cNvPr>
          <p:cNvCxnSpPr>
            <a:cxnSpLocks/>
          </p:cNvCxnSpPr>
          <p:nvPr/>
        </p:nvCxnSpPr>
        <p:spPr>
          <a:xfrm flipH="1">
            <a:off x="6517005" y="1536404"/>
            <a:ext cx="1093471" cy="74771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A7830-641A-487E-8BD9-7C8C0CFDACAF}"/>
              </a:ext>
            </a:extLst>
          </p:cNvPr>
          <p:cNvCxnSpPr>
            <a:cxnSpLocks/>
          </p:cNvCxnSpPr>
          <p:nvPr/>
        </p:nvCxnSpPr>
        <p:spPr>
          <a:xfrm>
            <a:off x="9086215" y="1534520"/>
            <a:ext cx="1838960" cy="3895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F7F311-1E1C-4770-9D57-BCDCD2C244CA}"/>
              </a:ext>
            </a:extLst>
          </p:cNvPr>
          <p:cNvCxnSpPr>
            <a:cxnSpLocks/>
          </p:cNvCxnSpPr>
          <p:nvPr/>
        </p:nvCxnSpPr>
        <p:spPr>
          <a:xfrm flipH="1" flipV="1">
            <a:off x="9439275" y="4152900"/>
            <a:ext cx="751840" cy="7505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BB1807-742F-430A-BD98-812776E6BEB7}"/>
              </a:ext>
            </a:extLst>
          </p:cNvPr>
          <p:cNvCxnSpPr>
            <a:cxnSpLocks/>
          </p:cNvCxnSpPr>
          <p:nvPr/>
        </p:nvCxnSpPr>
        <p:spPr>
          <a:xfrm flipV="1">
            <a:off x="2105025" y="4152900"/>
            <a:ext cx="0" cy="7477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585CFE-2F70-4F3E-B4AC-C7A55E594E4B}"/>
              </a:ext>
            </a:extLst>
          </p:cNvPr>
          <p:cNvCxnSpPr>
            <a:cxnSpLocks/>
          </p:cNvCxnSpPr>
          <p:nvPr/>
        </p:nvCxnSpPr>
        <p:spPr>
          <a:xfrm flipH="1">
            <a:off x="5419725" y="4152900"/>
            <a:ext cx="1097281" cy="14859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3C3B68-71AD-443D-B192-E733FDFCC3DD}"/>
              </a:ext>
            </a:extLst>
          </p:cNvPr>
          <p:cNvCxnSpPr>
            <a:cxnSpLocks/>
          </p:cNvCxnSpPr>
          <p:nvPr/>
        </p:nvCxnSpPr>
        <p:spPr>
          <a:xfrm>
            <a:off x="8352155" y="2664640"/>
            <a:ext cx="1087120" cy="256712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061CB87-8AB8-438B-A51D-84D546E6E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99" y="1951529"/>
            <a:ext cx="500066" cy="7064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C1F1B0-0039-44CA-81D3-AEB47B928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247" y="1447041"/>
            <a:ext cx="595317" cy="7064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775D3D4-7C76-40DD-B6C1-ABFCEB0DB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009" y="4152900"/>
            <a:ext cx="500066" cy="7064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B515B3-6D04-4009-8841-CB2B0DF59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999" y="4669772"/>
            <a:ext cx="595317" cy="7064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80F885-1ACE-411A-98A2-8538D4C4B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552" y="1170939"/>
            <a:ext cx="595317" cy="70644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1214904-549F-4D01-B528-31D0770AE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0722" y="1818757"/>
            <a:ext cx="595317" cy="7064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0D23B42-4731-4D36-93A1-451A9942D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2447" y="3829837"/>
            <a:ext cx="595317" cy="7064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F8374D-948A-4AA0-BBD9-410510D7AC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311" y="3948202"/>
            <a:ext cx="595317" cy="7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681A9F0-53DD-431C-BEBF-0BD1BA1B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" y="1987791"/>
            <a:ext cx="11436985" cy="46438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Saturday, February 12, 2022</a:t>
            </a:fld>
            <a:endParaRPr dirty="0"/>
          </a:p>
        </p:txBody>
      </p:sp>
      <p:sp>
        <p:nvSpPr>
          <p:cNvPr id="9" name="SlideSubtitle1">
            <a:extLst>
              <a:ext uri="{FF2B5EF4-FFF2-40B4-BE49-F238E27FC236}">
                <a16:creationId xmlns:a16="http://schemas.microsoft.com/office/drawing/2014/main" id="{D3C7C5A8-E18D-490A-9CC6-FDB812BD8EF8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969963" y="1080886"/>
            <a:ext cx="11011852" cy="778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A scalar is a number, it has magnitude but no direction. A vector can be multiplied by a scalar to give a new vector, which will be parallel to the original vector (and on top if the origin is the same):</a:t>
            </a:r>
          </a:p>
        </p:txBody>
      </p:sp>
      <p:sp>
        <p:nvSpPr>
          <p:cNvPr id="27" name="SlideSubtitle1">
            <a:extLst>
              <a:ext uri="{FF2B5EF4-FFF2-40B4-BE49-F238E27FC236}">
                <a16:creationId xmlns:a16="http://schemas.microsoft.com/office/drawing/2014/main" id="{05A7E1F4-A08F-41A5-A8A3-E46AE225FE5B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1027026" y="439911"/>
            <a:ext cx="1052146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Scalars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AAA2DE3-3915-4FAE-918D-4027264A8676}"/>
              </a:ext>
            </a:extLst>
          </p:cNvPr>
          <p:cNvCxnSpPr>
            <a:cxnSpLocks/>
          </p:cNvCxnSpPr>
          <p:nvPr/>
        </p:nvCxnSpPr>
        <p:spPr>
          <a:xfrm flipV="1">
            <a:off x="2485934" y="3147773"/>
            <a:ext cx="1095466" cy="38502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147D7E-B341-485D-8B09-430B9C8C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364" y="2510667"/>
            <a:ext cx="595317" cy="7064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744B4C6-64B9-49D6-9F89-8E9770F631A6}"/>
              </a:ext>
            </a:extLst>
          </p:cNvPr>
          <p:cNvSpPr txBox="1"/>
          <p:nvPr/>
        </p:nvSpPr>
        <p:spPr>
          <a:xfrm>
            <a:off x="1779761" y="2663544"/>
            <a:ext cx="59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P 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C85C43-1788-49C0-9C69-C374174298F9}"/>
              </a:ext>
            </a:extLst>
          </p:cNvPr>
          <p:cNvSpPr txBox="1"/>
          <p:nvPr/>
        </p:nvSpPr>
        <p:spPr>
          <a:xfrm>
            <a:off x="2866299" y="3279936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P</a:t>
            </a:r>
          </a:p>
        </p:txBody>
      </p:sp>
      <p:sp>
        <p:nvSpPr>
          <p:cNvPr id="39" name="SlideSubtitle1">
            <a:extLst>
              <a:ext uri="{FF2B5EF4-FFF2-40B4-BE49-F238E27FC236}">
                <a16:creationId xmlns:a16="http://schemas.microsoft.com/office/drawing/2014/main" id="{21FFDD16-361B-4564-A92B-F40A9A461BA0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/>
        </p:nvSpPr>
        <p:spPr>
          <a:xfrm>
            <a:off x="6413610" y="2322447"/>
            <a:ext cx="5399699" cy="376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l"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lang="en-GB" sz="2200" dirty="0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rPr>
              <a:t>Multiplying P by the scalar 2 gives the new vector: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5ED8AD-2B2C-45CC-BB80-3B11D22378BC}"/>
              </a:ext>
            </a:extLst>
          </p:cNvPr>
          <p:cNvSpPr txBox="1"/>
          <p:nvPr/>
        </p:nvSpPr>
        <p:spPr>
          <a:xfrm>
            <a:off x="6985927" y="3044544"/>
            <a:ext cx="109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2P = 2 x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1D6EBF8-7A67-494E-A852-D69BA272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796" y="2921145"/>
            <a:ext cx="595317" cy="70644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9858DA8-E0FA-484F-A48F-96240EB600DD}"/>
              </a:ext>
            </a:extLst>
          </p:cNvPr>
          <p:cNvSpPr txBox="1"/>
          <p:nvPr/>
        </p:nvSpPr>
        <p:spPr>
          <a:xfrm>
            <a:off x="8568497" y="3059668"/>
            <a:ext cx="3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10000"/>
                  </a:schemeClr>
                </a:solidFill>
              </a:rPr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B543D1-0A90-4273-8398-539B3ECE9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155" y="2921145"/>
            <a:ext cx="595317" cy="706443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0957B-D055-4DA4-A2CF-DECE04F2C432}"/>
              </a:ext>
            </a:extLst>
          </p:cNvPr>
          <p:cNvCxnSpPr>
            <a:cxnSpLocks/>
          </p:cNvCxnSpPr>
          <p:nvPr/>
        </p:nvCxnSpPr>
        <p:spPr>
          <a:xfrm flipV="1">
            <a:off x="2476454" y="2759174"/>
            <a:ext cx="2213199" cy="7627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7" grpId="0" build="p"/>
      <p:bldP spid="36" grpId="0"/>
      <p:bldP spid="38" grpId="0"/>
      <p:bldP spid="39" grpId="0" build="p"/>
      <p:bldP spid="40" grpId="0"/>
      <p:bldP spid="42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8080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6D8FA7"/>
      </a:accent3>
      <a:accent4>
        <a:srgbClr val="8DAF87"/>
      </a:accent4>
      <a:accent5>
        <a:srgbClr val="ADCF67"/>
      </a:accent5>
      <a:accent6>
        <a:srgbClr val="CDEF47"/>
      </a:accent6>
      <a:hlink>
        <a:srgbClr val="00FFFF"/>
      </a:hlink>
      <a:folHlink>
        <a:srgbClr val="00FF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568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Buxton Sketch</vt:lpstr>
      <vt:lpstr>Calibri</vt:lpstr>
      <vt:lpstr>Tw Cen MT</vt:lpstr>
      <vt:lpstr>Presentation</vt:lpstr>
      <vt:lpstr>Vectors</vt:lpstr>
      <vt:lpstr>PowerPoint Presentation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Martyn Cox</dc:creator>
  <cp:keywords/>
  <dc:description/>
  <cp:lastModifiedBy>Martyn Cox</cp:lastModifiedBy>
  <cp:revision>51</cp:revision>
  <dcterms:created xsi:type="dcterms:W3CDTF">2019-09-04T14:44:01Z</dcterms:created>
  <dcterms:modified xsi:type="dcterms:W3CDTF">2022-02-12T12:34:59Z</dcterms:modified>
</cp:coreProperties>
</file>