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68" r:id="rId14"/>
  </p:sldIdLst>
  <p:sldSz cx="12192000" cy="6858000"/>
  <p:notesSz cx="6858000" cy="9144000"/>
  <p:embeddedFontLst>
    <p:embeddedFont>
      <p:font typeface="Buxton Sketch" panose="03080500000500000004" pitchFamily="66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 Cen MT" panose="020B0602020104020603" pitchFamily="34" charset="0"/>
      <p:regular r:id="rId22"/>
      <p:bold r:id="rId23"/>
      <p:italic r:id="rId24"/>
      <p:boldItalic r:id="rId25"/>
    </p:embeddedFont>
  </p:embeddedFontLst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cap="none" spc="0" baseline="0">
        <a:solidFill>
          <a:schemeClr val="tx1"/>
        </a:solidFill>
        <a:effectLst/>
        <a:latin typeface="Tw Cen MT" pitchFamily="2" charset="0"/>
        <a:ea typeface="Tw Cen MT" pitchFamily="2" charset="0"/>
        <a:cs typeface="Tw Cen MT" pitchFamily="2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CC"/>
    <a:srgbClr val="E2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4453202" val="1034" rev64="64" revOS="4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4453202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4453202" snapToBorder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381" y="336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23E-70D2-1F94-9CF2-86C12CBC6AD3}" type="datetime1">
              <a:t>1/19/2022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AAAAAAMAAAABQAAAAAAAAAAAD//wAAAQAAAP//AAAB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AAAAAAMAAAABQAAAAAAAAAAAD//wAAAQAAAP//AAAB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410-5ED2-1F82-9CF2-A8D73ABC6AF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206C-22D2-1FD6-9CF2-D4836EBC6A81}" type="datetime1">
              <a:t>1/19/2022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E55-1BD2-1F88-9CF2-EDDD30BC6AB8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us" cap="none"/>
            </a:lvl1pPr>
            <a:lvl2pPr marL="457200" indent="0" algn="ctr">
              <a:buNone/>
              <a:defRPr lang="en-us" cap="none"/>
            </a:lvl2pPr>
            <a:lvl3pPr marL="914400" indent="0" algn="ctr">
              <a:buNone/>
              <a:defRPr lang="en-us" cap="none"/>
            </a:lvl3pPr>
            <a:lvl4pPr marL="1371600" indent="0" algn="ctr">
              <a:buNone/>
              <a:defRPr lang="en-us" cap="none"/>
            </a:lvl4pPr>
            <a:lvl5pPr marL="1828800" indent="0" algn="ctr">
              <a:buNone/>
              <a:defRPr lang="en-us" cap="none"/>
            </a:lvl5pPr>
            <a:lvl6pPr marL="2286000" indent="0" algn="ctr">
              <a:buNone/>
              <a:defRPr lang="en-us" cap="none"/>
            </a:lvl6pPr>
            <a:lvl7pPr marL="2743200" indent="0" algn="ctr">
              <a:buNone/>
              <a:defRPr lang="en-us" cap="none"/>
            </a:lvl7pPr>
            <a:lvl8pPr marL="3200400" indent="0" algn="ctr">
              <a:buNone/>
              <a:defRPr lang="en-us" cap="none"/>
            </a:lvl8pPr>
            <a:lvl9pPr marL="3657600" indent="0" algn="ctr">
              <a:buNone/>
              <a:defRPr lang="en-us" cap="none"/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D42-0CD2-1F8B-9CF2-FADE33BC6AAF}" type="datetime2">
              <a:t>Wednesday, January 19,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720A-44D2-1F84-9CF2-B2D13CBC6A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50F-41D2-1FD3-9CF2-B7866BBC6AE2}" type="datetime2">
              <a:t>Wednesday, January 19,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C2B-65D2-1FBA-9CF2-93EF02BC6A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Q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D8-96D2-1FFE-9CF2-60AB46BC6A35}" type="datetime2">
              <a:t>Wednesday, January 19,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5DD5-9BD2-1FAB-9CF2-6DFE13BC6A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81C-52D2-1FFE-9CF2-A4AB46BC6AF1}" type="datetime2">
              <a:t>Wednesday, January 19,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6A8-E6D2-1FB0-9CF2-10E508BC6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lang="en-us" sz="4000" b="1" cap="all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000" cap="none"/>
            </a:lvl1pPr>
            <a:lvl2pPr marL="457200" indent="0">
              <a:buNone/>
              <a:defRPr lang="en-us" sz="1800" cap="none"/>
            </a:lvl2pPr>
            <a:lvl3pPr marL="914400" indent="0">
              <a:buNone/>
              <a:defRPr lang="en-us" sz="1600" cap="none"/>
            </a:lvl3pPr>
            <a:lvl4pPr marL="1371600" indent="0">
              <a:buNone/>
              <a:defRPr lang="en-us" sz="1400" cap="none"/>
            </a:lvl4pPr>
            <a:lvl5pPr marL="1828800" indent="0">
              <a:buNone/>
              <a:defRPr lang="en-us" sz="1400" cap="none"/>
            </a:lvl5pPr>
            <a:lvl6pPr marL="2286000" indent="0">
              <a:buNone/>
              <a:defRPr lang="en-us" sz="1400" cap="none"/>
            </a:lvl6pPr>
            <a:lvl7pPr marL="2743200" indent="0">
              <a:buNone/>
              <a:defRPr lang="en-us" sz="1400" cap="none"/>
            </a:lvl7pPr>
            <a:lvl8pPr marL="3200400" indent="0">
              <a:buNone/>
              <a:defRPr lang="en-us" sz="1400" cap="none"/>
            </a:lvl8pPr>
            <a:lvl9pPr marL="3657600" indent="0">
              <a:buNone/>
              <a:defRPr lang="en-us" sz="14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B86-C8D2-1FFD-9CF2-3EA845BC6A6B}" type="datetime2">
              <a:t>Wednesday, January 19, 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420-6ED2-1FC2-9CF2-98977ABC6A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lang="en-us" sz="2800" cap="none"/>
            </a:lvl1pPr>
            <a:lvl2pPr>
              <a:defRPr lang="en-us" sz="2400" cap="none"/>
            </a:lvl2pPr>
            <a:lvl3pPr>
              <a:defRPr lang="en-us" sz="2000" cap="none"/>
            </a:lvl3pPr>
            <a:lvl4pPr>
              <a:defRPr lang="en-us" sz="1800" cap="none"/>
            </a:lvl4pPr>
            <a:lvl5pPr>
              <a:defRPr lang="en-us" sz="1800" cap="none"/>
            </a:lvl5pPr>
            <a:lvl6pPr>
              <a:defRPr lang="en-us" sz="1800" cap="none"/>
            </a:lvl6pPr>
            <a:lvl7pPr>
              <a:defRPr lang="en-us" sz="1800" cap="none"/>
            </a:lvl7pPr>
            <a:lvl8pPr>
              <a:defRPr lang="en-us" sz="1800" cap="none"/>
            </a:lvl8pPr>
            <a:lvl9pPr>
              <a:defRPr lang="en-us" sz="18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5A75-3BD2-1FAC-9CF2-CDF914BC6A98}" type="datetime2">
              <a:t>Wednesday, January 19,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4E15-5BD2-1FB8-9CF2-ADED00BC6A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 cap="none"/>
            </a:lvl1pPr>
            <a:lvl2pPr marL="457200" indent="0">
              <a:buNone/>
              <a:defRPr lang="en-us" sz="2000" b="1" cap="none"/>
            </a:lvl2pPr>
            <a:lvl3pPr marL="914400" indent="0">
              <a:buNone/>
              <a:defRPr lang="en-us" sz="1800" b="1" cap="none"/>
            </a:lvl3pPr>
            <a:lvl4pPr marL="1371600" indent="0">
              <a:buNone/>
              <a:defRPr lang="en-us" sz="1600" b="1" cap="none"/>
            </a:lvl4pPr>
            <a:lvl5pPr marL="1828800" indent="0">
              <a:buNone/>
              <a:defRPr lang="en-us" sz="1600" b="1" cap="none"/>
            </a:lvl5pPr>
            <a:lvl6pPr marL="2286000" indent="0">
              <a:buNone/>
              <a:defRPr lang="en-us" sz="1600" b="1" cap="none"/>
            </a:lvl6pPr>
            <a:lvl7pPr marL="2743200" indent="0">
              <a:buNone/>
              <a:defRPr lang="en-us" sz="1600" b="1" cap="none"/>
            </a:lvl7pPr>
            <a:lvl8pPr marL="3200400" indent="0">
              <a:buNone/>
              <a:defRPr lang="en-us" sz="1600" b="1" cap="none"/>
            </a:lvl8pPr>
            <a:lvl9pPr marL="3657600" indent="0">
              <a:buNone/>
              <a:defRPr lang="en-us" sz="1600" b="1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lang="en-us" sz="2400" cap="none"/>
            </a:lvl1pPr>
            <a:lvl2pPr>
              <a:defRPr lang="en-us" sz="2000" cap="none"/>
            </a:lvl2pPr>
            <a:lvl3pPr>
              <a:defRPr lang="en-us" sz="1800" cap="none"/>
            </a:lvl3pPr>
            <a:lvl4pPr>
              <a:defRPr lang="en-us" sz="1600" cap="none"/>
            </a:lvl4pPr>
            <a:lvl5pPr>
              <a:defRPr lang="en-us" sz="1600" cap="none"/>
            </a:lvl5pPr>
            <a:lvl6pPr>
              <a:defRPr lang="en-us" sz="1600" cap="none"/>
            </a:lvl6pPr>
            <a:lvl7pPr>
              <a:defRPr lang="en-us" sz="1600" cap="none"/>
            </a:lvl7pPr>
            <a:lvl8pPr>
              <a:defRPr lang="en-us" sz="1600" cap="none"/>
            </a:lvl8pPr>
            <a:lvl9pPr>
              <a:defRPr lang="en-us" sz="16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6AE2-ACD2-1F9C-9CF2-5AC924BC6A0F}" type="datetime2">
              <a:t>Wednesday, January 19, 2022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E03-4DD2-1F98-9CF2-BBCD20BC6A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36E2-ACD2-1FC0-9CF2-5A9578BC6A0F}" type="datetime2">
              <a:t>Wednesday, January 19, 2022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3BA4-EAD2-1FCD-9CF2-1C9875BC6A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0EEA-A4D2-1FF8-9CF2-52AD40BC6A07}" type="datetime2">
              <a:t>Wednesday, January 19, 2022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16D3-9DD2-1FE0-9CF2-6BB558BC6A3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lang="en-us" sz="3200" cap="none"/>
            </a:lvl1pPr>
            <a:lvl2pPr>
              <a:defRPr lang="en-us" sz="2800" cap="none"/>
            </a:lvl2pPr>
            <a:lvl3pPr>
              <a:defRPr lang="en-us" sz="2400" cap="none"/>
            </a:lvl3pPr>
            <a:lvl4pPr>
              <a:defRPr lang="en-us" sz="2000" cap="none"/>
            </a:lvl4pPr>
            <a:lvl5pPr>
              <a:defRPr lang="en-us" sz="2000" cap="none"/>
            </a:lvl5pPr>
            <a:lvl6pPr>
              <a:defRPr lang="en-us" sz="2000" cap="none"/>
            </a:lvl6pPr>
            <a:lvl7pPr>
              <a:defRPr lang="en-us" sz="2000" cap="none"/>
            </a:lvl7pPr>
            <a:lvl8pPr>
              <a:defRPr lang="en-us" sz="2000" cap="none"/>
            </a:lvl8pPr>
            <a:lvl9pPr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26E6-A8D2-1FD0-9CF2-5E8568BC6A0B}" type="datetime2">
              <a:t>Wednesday, January 19,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02B1-FFD2-1FF4-9CF2-09A14CBC6A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C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lang="en-us" sz="2000" b="1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lang="en-us" sz="3200" cap="none"/>
            </a:lvl1pPr>
            <a:lvl2pPr marL="457200" indent="0">
              <a:buNone/>
              <a:defRPr lang="en-us" sz="2800" cap="none"/>
            </a:lvl2pPr>
            <a:lvl3pPr marL="914400" indent="0">
              <a:buNone/>
              <a:defRPr lang="en-us" sz="2400" cap="none"/>
            </a:lvl3pPr>
            <a:lvl4pPr marL="1371600" indent="0">
              <a:buNone/>
              <a:defRPr lang="en-us" sz="2000" cap="none"/>
            </a:lvl4pPr>
            <a:lvl5pPr marL="1828800" indent="0">
              <a:buNone/>
              <a:defRPr lang="en-us" sz="2000" cap="none"/>
            </a:lvl5pPr>
            <a:lvl6pPr marL="2286000" indent="0">
              <a:buNone/>
              <a:defRPr lang="en-us" sz="2000" cap="none"/>
            </a:lvl6pPr>
            <a:lvl7pPr marL="2743200" indent="0">
              <a:buNone/>
              <a:defRPr lang="en-us" sz="2000" cap="none"/>
            </a:lvl7pPr>
            <a:lvl8pPr marL="3200400" indent="0">
              <a:buNone/>
              <a:defRPr lang="en-us" sz="2000" cap="none"/>
            </a:lvl8pPr>
            <a:lvl9pPr marL="3657600" indent="0">
              <a:buNone/>
              <a:defRPr lang="en-us" sz="20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lang="en-us" sz="1400" cap="none"/>
            </a:lvl1pPr>
            <a:lvl2pPr marL="457200" indent="0">
              <a:buNone/>
              <a:defRPr lang="en-us" sz="1200" cap="none"/>
            </a:lvl2pPr>
            <a:lvl3pPr marL="914400" indent="0">
              <a:buNone/>
              <a:defRPr lang="en-us" sz="1000" cap="none"/>
            </a:lvl3pPr>
            <a:lvl4pPr marL="1371600" indent="0">
              <a:buNone/>
              <a:defRPr lang="en-us" sz="900" cap="none"/>
            </a:lvl4pPr>
            <a:lvl5pPr marL="1828800" indent="0">
              <a:buNone/>
              <a:defRPr lang="en-us" sz="900" cap="none"/>
            </a:lvl5pPr>
            <a:lvl6pPr marL="2286000" indent="0">
              <a:buNone/>
              <a:defRPr lang="en-us" sz="900" cap="none"/>
            </a:lvl6pPr>
            <a:lvl7pPr marL="2743200" indent="0">
              <a:buNone/>
              <a:defRPr lang="en-us" sz="900" cap="none"/>
            </a:lvl7pPr>
            <a:lvl8pPr marL="3200400" indent="0">
              <a:buNone/>
              <a:defRPr lang="en-us" sz="900" cap="none"/>
            </a:lvl8pPr>
            <a:lvl9pPr marL="3657600" indent="0">
              <a:buNone/>
              <a:defRPr lang="en-us" sz="900" cap="none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3F4A756A-24D2-1F83-9CF2-D2D63BBC6A87}" type="datetime2">
              <a:t>Wednesday, January 19, 2022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F4A6462-2CD2-1F92-9CF2-DAC72ABC6A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ap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6D9E-D0D2-1F9B-9CF2-26CE23BC6A73}" type="datetime1">
              <a:t>1/19/2022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lang="en-us" sz="1200" cap="none"/>
            </a:lvl1pPr>
            <a:lvl2pPr>
              <a:defRPr lang="en-us" cap="none"/>
            </a:lvl2pPr>
            <a:lvl3pPr>
              <a:defRPr lang="en-us" cap="none"/>
            </a:lvl3pPr>
            <a:lvl4pPr>
              <a:defRPr lang="en-us" cap="none"/>
            </a:lvl4pPr>
            <a:lvl5pPr>
              <a:defRPr lang="en-us" cap="none"/>
            </a:lvl5pPr>
            <a:lvl6pPr>
              <a:defRPr lang="en-us" cap="none"/>
            </a:lvl6pPr>
            <a:lvl7pPr>
              <a:defRPr lang="en-us" cap="none"/>
            </a:lvl7pPr>
            <a:lvl8pPr>
              <a:defRPr lang="en-us" cap="none"/>
            </a:lvl8pPr>
            <a:lvl9pPr>
              <a:defRPr lang="en-us" cap="none"/>
            </a:lvl9pPr>
          </a:lstStyle>
          <a:p>
            <a:pPr>
              <a:defRPr lang="en-us"/>
            </a:pPr>
            <a:fld id="{3F4A71E5-ABD2-1F87-9CF2-5DD23FBC6A08}" type="slidenum">
              <a:t>‹#›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AAAAAAAAAAAAEsAADA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en-us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Circles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Area and Circumference</a:t>
            </a:r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8E950-A1F5-427B-8E5D-7109C8782AF9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Calculate the area of a circle given these data: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6402324-6DF8-4981-8203-B59885236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97589"/>
              </p:ext>
            </p:extLst>
          </p:nvPr>
        </p:nvGraphicFramePr>
        <p:xfrm>
          <a:off x="1187451" y="1660882"/>
          <a:ext cx="10439773" cy="2133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1796">
                  <a:extLst>
                    <a:ext uri="{9D8B030D-6E8A-4147-A177-3AD203B41FA5}">
                      <a16:colId xmlns:a16="http://schemas.microsoft.com/office/drawing/2014/main" val="3093778222"/>
                    </a:ext>
                  </a:extLst>
                </a:gridCol>
                <a:gridCol w="3137647">
                  <a:extLst>
                    <a:ext uri="{9D8B030D-6E8A-4147-A177-3AD203B41FA5}">
                      <a16:colId xmlns:a16="http://schemas.microsoft.com/office/drawing/2014/main" val="645102196"/>
                    </a:ext>
                  </a:extLst>
                </a:gridCol>
                <a:gridCol w="3980330">
                  <a:extLst>
                    <a:ext uri="{9D8B030D-6E8A-4147-A177-3AD203B41FA5}">
                      <a16:colId xmlns:a16="http://schemas.microsoft.com/office/drawing/2014/main" val="185447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28.278cm</a:t>
                      </a:r>
                      <a:r>
                        <a:rPr lang="en-GB" sz="2200" baseline="300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452.448m</a:t>
                      </a:r>
                      <a:r>
                        <a:rPr lang="en-GB" sz="2200" baseline="300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4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1.275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5.108km</a:t>
                      </a:r>
                      <a:r>
                        <a:rPr lang="en-GB" sz="2200" baseline="300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2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400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502,720miles</a:t>
                      </a:r>
                      <a:r>
                        <a:rPr lang="en-GB" sz="2200" baseline="300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0477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70DB39C-D11B-495E-BA6F-F5526F97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22" y="2146778"/>
            <a:ext cx="2148830" cy="309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936FE0-72BE-4F3A-9BC2-4905BC17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22" y="2969634"/>
            <a:ext cx="2148830" cy="371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A1FD25-2960-432A-B32D-DB987FE67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077" y="2540276"/>
            <a:ext cx="1431194" cy="3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38FD5-F7B9-498D-978D-845A6FF67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447" y="3399248"/>
            <a:ext cx="1712259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F35DE-359B-4287-9282-8758C7DB10F8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Calculate the area of the shaded section: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D92B59-EBE6-4D77-97ED-41FFD0A79995}"/>
              </a:ext>
            </a:extLst>
          </p:cNvPr>
          <p:cNvSpPr/>
          <p:nvPr/>
        </p:nvSpPr>
        <p:spPr>
          <a:xfrm>
            <a:off x="1093695" y="1749873"/>
            <a:ext cx="2160000" cy="21600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F8CF4C-036C-4A2C-8AA5-29BCC020BD35}"/>
              </a:ext>
            </a:extLst>
          </p:cNvPr>
          <p:cNvSpPr/>
          <p:nvPr/>
        </p:nvSpPr>
        <p:spPr>
          <a:xfrm>
            <a:off x="1363695" y="2019873"/>
            <a:ext cx="1620000" cy="162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7E620A-29ED-438A-A40B-A12D6D93BB3A}"/>
              </a:ext>
            </a:extLst>
          </p:cNvPr>
          <p:cNvCxnSpPr>
            <a:cxnSpLocks/>
            <a:endCxn id="10" idx="1"/>
          </p:cNvCxnSpPr>
          <p:nvPr/>
        </p:nvCxnSpPr>
        <p:spPr>
          <a:xfrm flipH="1" flipV="1">
            <a:off x="1600939" y="2257117"/>
            <a:ext cx="572758" cy="57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02AB52-36AF-41FD-BB5B-249E3DFBA192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2173695" y="2829873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D0466E-50D0-4AD4-9537-64D5E04BF901}"/>
              </a:ext>
            </a:extLst>
          </p:cNvPr>
          <p:cNvSpPr txBox="1"/>
          <p:nvPr/>
        </p:nvSpPr>
        <p:spPr>
          <a:xfrm>
            <a:off x="2457692" y="2543495"/>
            <a:ext cx="32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FC987-3F5F-4AA8-A875-6C248EFAD2E5}"/>
              </a:ext>
            </a:extLst>
          </p:cNvPr>
          <p:cNvSpPr txBox="1"/>
          <p:nvPr/>
        </p:nvSpPr>
        <p:spPr>
          <a:xfrm>
            <a:off x="1824604" y="2292856"/>
            <a:ext cx="32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94439-C26D-44E0-AE4B-C38EAFBD0394}"/>
              </a:ext>
            </a:extLst>
          </p:cNvPr>
          <p:cNvSpPr txBox="1"/>
          <p:nvPr/>
        </p:nvSpPr>
        <p:spPr>
          <a:xfrm>
            <a:off x="3928166" y="1918286"/>
            <a:ext cx="133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 = 3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BDA00-54AF-4015-B564-85D5F34752FB}"/>
              </a:ext>
            </a:extLst>
          </p:cNvPr>
          <p:cNvSpPr txBox="1"/>
          <p:nvPr/>
        </p:nvSpPr>
        <p:spPr>
          <a:xfrm>
            <a:off x="3794128" y="2372658"/>
            <a:ext cx="133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 = 2.25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3B7BFD-EFD2-44A6-8584-48352C7D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07" y="1833246"/>
            <a:ext cx="1271597" cy="411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46C002-AB17-45F0-8C90-D641E1F6E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507" y="2278856"/>
            <a:ext cx="1176346" cy="4111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F929EC-606D-425C-AA17-132C70BC01CC}"/>
              </a:ext>
            </a:extLst>
          </p:cNvPr>
          <p:cNvSpPr txBox="1"/>
          <p:nvPr/>
        </p:nvSpPr>
        <p:spPr>
          <a:xfrm>
            <a:off x="6758080" y="1352746"/>
            <a:ext cx="5288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The area of the shaded section is the area of the BIG circle minus the area of the SMALL circle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2215D82-0C29-4BB7-AEF6-19213361D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7" y="2122187"/>
            <a:ext cx="4377980" cy="9637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4FD143-6366-4AD6-AA29-09395996C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28" y="3278117"/>
            <a:ext cx="7253341" cy="5095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C3A34D-212E-49D3-894F-584AA4FFD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74101"/>
            <a:ext cx="4259294" cy="5000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12E66B6-20F5-4515-915C-DD4CED455E8C}"/>
              </a:ext>
            </a:extLst>
          </p:cNvPr>
          <p:cNvSpPr txBox="1"/>
          <p:nvPr/>
        </p:nvSpPr>
        <p:spPr>
          <a:xfrm>
            <a:off x="833457" y="433819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Note that the area of the shaded section is also: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760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FABF2B-A804-44C1-9B0C-6024974EA2EC}"/>
              </a:ext>
            </a:extLst>
          </p:cNvPr>
          <p:cNvSpPr/>
          <p:nvPr/>
        </p:nvSpPr>
        <p:spPr>
          <a:xfrm>
            <a:off x="1972232" y="1353671"/>
            <a:ext cx="1800000" cy="1800000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388510-D47F-4E6E-864C-C8AA48CCAD02}"/>
              </a:ext>
            </a:extLst>
          </p:cNvPr>
          <p:cNvSpPr/>
          <p:nvPr/>
        </p:nvSpPr>
        <p:spPr>
          <a:xfrm>
            <a:off x="1116997" y="1181168"/>
            <a:ext cx="2160000" cy="21600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49CF7D-D05F-4BFF-B2D0-A89A0EF5BE2A}"/>
              </a:ext>
            </a:extLst>
          </p:cNvPr>
          <p:cNvSpPr/>
          <p:nvPr/>
        </p:nvSpPr>
        <p:spPr>
          <a:xfrm>
            <a:off x="1476997" y="1353671"/>
            <a:ext cx="720000" cy="72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0576C-5803-4C45-94F6-0CC2D993839F}"/>
              </a:ext>
            </a:extLst>
          </p:cNvPr>
          <p:cNvSpPr/>
          <p:nvPr/>
        </p:nvSpPr>
        <p:spPr>
          <a:xfrm>
            <a:off x="2196997" y="1543342"/>
            <a:ext cx="900000" cy="90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FF7FA4-251C-4FA8-94E4-AEE9F33ABCC0}"/>
              </a:ext>
            </a:extLst>
          </p:cNvPr>
          <p:cNvSpPr/>
          <p:nvPr/>
        </p:nvSpPr>
        <p:spPr>
          <a:xfrm>
            <a:off x="1296997" y="2093013"/>
            <a:ext cx="1080000" cy="10800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307DA-D60D-4F81-9635-F62E6A2BE84B}"/>
              </a:ext>
            </a:extLst>
          </p:cNvPr>
          <p:cNvSpPr txBox="1"/>
          <p:nvPr/>
        </p:nvSpPr>
        <p:spPr>
          <a:xfrm>
            <a:off x="3887095" y="1060233"/>
            <a:ext cx="7875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The radius of each circle is shown in arbitrary units (this means that you have a number, but the units are not stated, we just say </a:t>
            </a:r>
            <a:r>
              <a:rPr lang="en-GB" dirty="0">
                <a:solidFill>
                  <a:srgbClr val="FF0000"/>
                </a:solidFill>
                <a:latin typeface="Buxton Sketch" panose="03080500000500000004" pitchFamily="66" charset="0"/>
              </a:rPr>
              <a:t>a.u.</a:t>
            </a:r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 in these cases)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E32FD-C654-4F7E-9A10-1E7CD9B3A952}"/>
              </a:ext>
            </a:extLst>
          </p:cNvPr>
          <p:cNvSpPr txBox="1"/>
          <p:nvPr/>
        </p:nvSpPr>
        <p:spPr>
          <a:xfrm>
            <a:off x="2583099" y="2523293"/>
            <a:ext cx="31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0B896-A6AC-47D4-AF33-AB47AE049463}"/>
              </a:ext>
            </a:extLst>
          </p:cNvPr>
          <p:cNvSpPr txBox="1"/>
          <p:nvPr/>
        </p:nvSpPr>
        <p:spPr>
          <a:xfrm>
            <a:off x="2325036" y="1808676"/>
            <a:ext cx="64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1.25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33A17-B33A-4DED-B30C-8014F85C7822}"/>
              </a:ext>
            </a:extLst>
          </p:cNvPr>
          <p:cNvSpPr txBox="1"/>
          <p:nvPr/>
        </p:nvSpPr>
        <p:spPr>
          <a:xfrm>
            <a:off x="1680114" y="1529005"/>
            <a:ext cx="31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317C9-69CE-4DA7-B582-BB2101958846}"/>
              </a:ext>
            </a:extLst>
          </p:cNvPr>
          <p:cNvSpPr txBox="1"/>
          <p:nvPr/>
        </p:nvSpPr>
        <p:spPr>
          <a:xfrm>
            <a:off x="1581348" y="2438676"/>
            <a:ext cx="5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B2DEB-7BDF-47E4-A45D-76176B6FA774}"/>
              </a:ext>
            </a:extLst>
          </p:cNvPr>
          <p:cNvSpPr txBox="1"/>
          <p:nvPr/>
        </p:nvSpPr>
        <p:spPr>
          <a:xfrm>
            <a:off x="6434360" y="1898337"/>
            <a:ext cx="278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Buxton Sketch" panose="03080500000500000004" pitchFamily="66" charset="0"/>
              </a:rPr>
              <a:t>COPY and COMPLETE the table, state your answers to 3 decimal places:</a:t>
            </a:r>
            <a:endParaRPr lang="en-GB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9E368C93-5E2F-4C10-8090-B724F94D2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48156"/>
              </p:ext>
            </p:extLst>
          </p:nvPr>
        </p:nvGraphicFramePr>
        <p:xfrm>
          <a:off x="3826143" y="2892625"/>
          <a:ext cx="7997401" cy="213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8735">
                  <a:extLst>
                    <a:ext uri="{9D8B030D-6E8A-4147-A177-3AD203B41FA5}">
                      <a16:colId xmlns:a16="http://schemas.microsoft.com/office/drawing/2014/main" val="18095830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23280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45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Object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Pi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Area (in a.u.</a:t>
                      </a:r>
                      <a:r>
                        <a:rPr lang="en-GB" sz="2200" baseline="300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2</a:t>
                      </a:r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7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B050"/>
                          </a:solidFill>
                          <a:latin typeface="Buxton Sketch" panose="03080500000500000004" pitchFamily="66" charset="0"/>
                        </a:rPr>
                        <a:t>Green Circle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Buxton Sketch" panose="03080500000500000004" pitchFamily="66" charset="0"/>
                        </a:rPr>
                        <a:t>3.142 in ALL cases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9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FF00"/>
                          </a:solidFill>
                          <a:latin typeface="Buxton Sketch" panose="03080500000500000004" pitchFamily="66" charset="0"/>
                        </a:rPr>
                        <a:t>Yellow Circle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200" dirty="0">
                        <a:solidFill>
                          <a:srgbClr val="000000"/>
                        </a:solidFill>
                        <a:latin typeface="Buxton Sketch" panose="030805000005000000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4.909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7030A0"/>
                          </a:solidFill>
                          <a:latin typeface="Buxton Sketch" panose="03080500000500000004" pitchFamily="66" charset="0"/>
                        </a:rPr>
                        <a:t>Purple Circle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200" dirty="0">
                        <a:solidFill>
                          <a:srgbClr val="000000"/>
                        </a:solidFill>
                        <a:latin typeface="Buxton Sketch" panose="030805000005000000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7.070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5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B0F0"/>
                          </a:solidFill>
                          <a:latin typeface="Buxton Sketch" panose="03080500000500000004" pitchFamily="66" charset="0"/>
                        </a:rPr>
                        <a:t>Blue Shaded Area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200" dirty="0">
                        <a:solidFill>
                          <a:srgbClr val="000000"/>
                        </a:solidFill>
                        <a:latin typeface="Buxton Sketch" panose="030805000005000000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Buxton Sketch" panose="03080500000500000004" pitchFamily="66" charset="0"/>
                        </a:rPr>
                        <a:t>13.157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9027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C95E4F4-5A1A-4CE4-BC10-FD7E065A2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18" y="3359644"/>
            <a:ext cx="942857" cy="352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3CFD80-37D2-47EB-8A50-40D9F5AC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18" y="3779697"/>
            <a:ext cx="942857" cy="3523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236CC9-77F6-4ADF-AA2C-8F8384F9C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18" y="4208715"/>
            <a:ext cx="942857" cy="352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76C7B3-0CEA-44C1-AE02-95DE502A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18" y="4646699"/>
            <a:ext cx="942857" cy="352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F2BECF-F026-482D-A79C-FE2884D8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40" y="3686831"/>
            <a:ext cx="1995794" cy="6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F35DE-359B-4287-9282-8758C7DB10F8}"/>
              </a:ext>
            </a:extLst>
          </p:cNvPr>
          <p:cNvSpPr txBox="1"/>
          <p:nvPr/>
        </p:nvSpPr>
        <p:spPr>
          <a:xfrm>
            <a:off x="1446126" y="200550"/>
            <a:ext cx="4306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Calculate the area of the shaded section</a:t>
            </a:r>
          </a:p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(pi = 3.142, answers to 1 </a:t>
            </a:r>
            <a:r>
              <a:rPr lang="en-GB" sz="2200" dirty="0" err="1">
                <a:solidFill>
                  <a:srgbClr val="000000"/>
                </a:solidFill>
                <a:latin typeface="Buxton Sketch" panose="03080500000500000004" pitchFamily="66" charset="0"/>
              </a:rPr>
              <a:t>d.p.</a:t>
            </a:r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)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73A89-8579-4D15-BF21-F769CEB0A8E7}"/>
              </a:ext>
            </a:extLst>
          </p:cNvPr>
          <p:cNvSpPr/>
          <p:nvPr/>
        </p:nvSpPr>
        <p:spPr>
          <a:xfrm>
            <a:off x="1446126" y="1543050"/>
            <a:ext cx="2880000" cy="2160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0E41A5-8F6E-4E0C-95EA-884CD28409BC}"/>
              </a:ext>
            </a:extLst>
          </p:cNvPr>
          <p:cNvSpPr/>
          <p:nvPr/>
        </p:nvSpPr>
        <p:spPr>
          <a:xfrm>
            <a:off x="7981950" y="2595562"/>
            <a:ext cx="1085850" cy="1338263"/>
          </a:xfrm>
          <a:prstGeom prst="ellipse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1270C4-7872-423B-BB9F-7DEC4670B4B7}"/>
              </a:ext>
            </a:extLst>
          </p:cNvPr>
          <p:cNvSpPr/>
          <p:nvPr/>
        </p:nvSpPr>
        <p:spPr>
          <a:xfrm>
            <a:off x="2346126" y="2055562"/>
            <a:ext cx="1080000" cy="1080000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E79AAE-5059-4236-8E66-F7FBC2EF4B2B}"/>
              </a:ext>
            </a:extLst>
          </p:cNvPr>
          <p:cNvCxnSpPr>
            <a:cxnSpLocks/>
            <a:endCxn id="14" idx="6"/>
          </p:cNvCxnSpPr>
          <p:nvPr/>
        </p:nvCxnSpPr>
        <p:spPr>
          <a:xfrm>
            <a:off x="2346126" y="2595562"/>
            <a:ext cx="108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B13A95-0585-4320-A71F-C55A31009776}"/>
              </a:ext>
            </a:extLst>
          </p:cNvPr>
          <p:cNvCxnSpPr>
            <a:cxnSpLocks/>
          </p:cNvCxnSpPr>
          <p:nvPr/>
        </p:nvCxnSpPr>
        <p:spPr>
          <a:xfrm flipV="1">
            <a:off x="1347152" y="1543050"/>
            <a:ext cx="0" cy="2160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3A518B0-99AA-425E-A23F-0CDD456C06CB}"/>
              </a:ext>
            </a:extLst>
          </p:cNvPr>
          <p:cNvSpPr txBox="1"/>
          <p:nvPr/>
        </p:nvSpPr>
        <p:spPr>
          <a:xfrm>
            <a:off x="2562276" y="101638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8cm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DFC41-6125-42DA-8C32-78B0C97807BD}"/>
              </a:ext>
            </a:extLst>
          </p:cNvPr>
          <p:cNvSpPr txBox="1"/>
          <p:nvPr/>
        </p:nvSpPr>
        <p:spPr>
          <a:xfrm rot="16200000">
            <a:off x="846994" y="2410896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6cm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51D933-900C-48A0-9DE8-A8F528BC4A8E}"/>
              </a:ext>
            </a:extLst>
          </p:cNvPr>
          <p:cNvSpPr txBox="1"/>
          <p:nvPr/>
        </p:nvSpPr>
        <p:spPr>
          <a:xfrm>
            <a:off x="2562276" y="225371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3cm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524B2C-4151-4B24-834B-03C64CA3611A}"/>
              </a:ext>
            </a:extLst>
          </p:cNvPr>
          <p:cNvSpPr txBox="1"/>
          <p:nvPr/>
        </p:nvSpPr>
        <p:spPr>
          <a:xfrm>
            <a:off x="4540047" y="1414324"/>
            <a:ext cx="7441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1. Calculate the area of the PINK shaded section. Note that the circle is taking up some of the area of the rectangle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50917E-D9F3-45BE-A86B-1E4C948C911F}"/>
              </a:ext>
            </a:extLst>
          </p:cNvPr>
          <p:cNvSpPr txBox="1"/>
          <p:nvPr/>
        </p:nvSpPr>
        <p:spPr>
          <a:xfrm>
            <a:off x="4540047" y="2238329"/>
            <a:ext cx="74417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2. What percentage of the rectangle is being covered by the circle?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F5FF7FD-9856-4742-B994-48A81E89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94" y="4165032"/>
            <a:ext cx="4073555" cy="3921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942326-B111-454F-8A8E-C73C7CDC6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94" y="4604131"/>
            <a:ext cx="5492790" cy="4016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417932-1D44-492D-92DC-07FE530B9C3E}"/>
              </a:ext>
            </a:extLst>
          </p:cNvPr>
          <p:cNvSpPr txBox="1"/>
          <p:nvPr/>
        </p:nvSpPr>
        <p:spPr>
          <a:xfrm>
            <a:off x="955992" y="3822275"/>
            <a:ext cx="1539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Solution 1:</a:t>
            </a:r>
            <a:endParaRPr lang="en-GB" sz="22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5FE575C-9B32-4A41-AAF6-027C49727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552" y="5061107"/>
            <a:ext cx="4006879" cy="34131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72C05FC-B1C3-409C-8311-1808B309FC5A}"/>
              </a:ext>
            </a:extLst>
          </p:cNvPr>
          <p:cNvSpPr txBox="1"/>
          <p:nvPr/>
        </p:nvSpPr>
        <p:spPr>
          <a:xfrm>
            <a:off x="6851967" y="3822275"/>
            <a:ext cx="1539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Solution 2:</a:t>
            </a:r>
            <a:endParaRPr lang="en-GB" sz="22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AAF35B-4D47-4F3C-9BFD-A57CE4B09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260" y="4238424"/>
            <a:ext cx="4114830" cy="55562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BDF496-1C4C-423D-A7F5-FB2D473A5F9E}"/>
              </a:ext>
            </a:extLst>
          </p:cNvPr>
          <p:cNvCxnSpPr>
            <a:cxnSpLocks/>
          </p:cNvCxnSpPr>
          <p:nvPr/>
        </p:nvCxnSpPr>
        <p:spPr>
          <a:xfrm flipH="1">
            <a:off x="1446126" y="1449975"/>
            <a:ext cx="2880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48259B-02B4-4891-ADEC-CC433468E700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AcAAAA4AAAAAAAAAAAAAAAAAAAA////AAAAAAAAAAAAAAAAAAAAAAAAAAAAAAAAAAAAAABkAAAAZAAAAAAAAAAjAAAABAAAAGQAAAAXAAAAFAAAAAAAAAAAAAAA/38AAP9/AAAAAAAACQAAAAQAAAA5P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BaWAPMzMwAwMD/AH9/fwAAAAAAAAAAAAAAAAD///8AAAAAACEAAAAYAAAAFAAAAOgAAAAMAQAArzQAAP0oAAAQAAAAJgAAAAgAAAD//////////zAAAAAUAAAAAAAAAAAA//8AAAEAAAD//wAAAQA="/>
              </a:ext>
            </a:extLst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405" y="621374"/>
            <a:ext cx="7555065" cy="56152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1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mjUAAJQMAAD8SQAARBcAABAgAAAmAAAACAAAAP//////////MAAAABQAAAAAAAAAAAD//wAAAQAAAP//AAABAA=="/>
              </a:ext>
            </a:extLst>
          </p:cNvSpPr>
          <p:nvPr/>
        </p:nvSpPr>
        <p:spPr>
          <a:xfrm>
            <a:off x="8713470" y="2044700"/>
            <a:ext cx="3313430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This slide carries a very important message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jTUAADMBAADvSQAAIwUAABAgAAAmAAAACAAAAP//////////MAAAABQAAAAAAAAAAAD//wAAAQAAAP//AAABAA=="/>
              </a:ext>
            </a:extLst>
          </p:cNvSpPr>
          <p:nvPr/>
        </p:nvSpPr>
        <p:spPr>
          <a:xfrm>
            <a:off x="8705215" y="194945"/>
            <a:ext cx="331343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Before we start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EgAAAE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PUNAAD/fwAA/38AAAAAAAAJAAAABAAAAMoz0D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KDUAAHgaAABuSgAAiCgAABAgAAAmAAAACAAAAP//////////MAAAABQAAAAAAAAAAAD//wAAAQAAAP//AAABAA=="/>
              </a:ext>
            </a:extLst>
          </p:cNvSpPr>
          <p:nvPr/>
        </p:nvSpPr>
        <p:spPr>
          <a:xfrm>
            <a:off x="8641080" y="4302760"/>
            <a:ext cx="345821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(c) Glasbergen.com </a:t>
            </a:r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endParaRPr/>
          </a:p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t>(Reproduced with permission)</a:t>
            </a:r>
          </a:p>
        </p:txBody>
      </p:sp>
      <p:sp>
        <p:nvSpPr>
          <p:cNvPr id="6" name="SlideSubtitle2">
            <a:extLst>
              <a:ext uri="{FF2B5EF4-FFF2-40B4-BE49-F238E27FC236}">
                <a16:creationId xmlns:a16="http://schemas.microsoft.com/office/drawing/2014/main" id="{A3B5F8AD-E44C-444F-979A-458C353F279D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7" name="Picture1">
            <a:extLst>
              <a:ext uri="{FF2B5EF4-FFF2-40B4-BE49-F238E27FC236}">
                <a16:creationId xmlns:a16="http://schemas.microsoft.com/office/drawing/2014/main" id="{FC36D27C-C6DF-4BA9-B1FF-786C8C9BABF9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Circles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r>
              <a:rPr dirty="0"/>
              <a:t>Area and Circumference</a:t>
            </a:r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46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BEB669-8166-407D-B127-982503E0055C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AAA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P///wJ/f38AAFpYA8zMzADAwP8Af39/AAAAAAAAAAAAAAAAAAAAAAAAAAAAIQAAABgAAAAUAAAALSkAAAAAAAC1SQAAdgUAABAAAAAmAAAACAAAAP//////////MAAAABQAAAAAAAAAAAD//wAAAQAAAP//AAABAA=="/>
              </a:ext>
            </a:extLst>
          </p:cNvSpPr>
          <p:nvPr/>
        </p:nvSpPr>
        <p:spPr>
          <a:xfrm>
            <a:off x="6693535" y="0"/>
            <a:ext cx="5288280" cy="887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/>
          <a:lstStyle/>
          <a:p>
            <a:pPr algn="ctr" defTabSz="449580">
              <a:tabLst/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63B0-FED2-1F95-9CF2-08C02DBC6A5D}" type="datetime2">
              <a:rPr lang="en-US" sz="3200"/>
              <a:t>Wednesday, January 19, 2022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AD606-CF64-4B00-A17D-173DF0F30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25" y="983614"/>
            <a:ext cx="8347638" cy="3642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A701E4-A6BA-424C-9FA9-073E54524309}"/>
              </a:ext>
            </a:extLst>
          </p:cNvPr>
          <p:cNvSpPr txBox="1"/>
          <p:nvPr/>
        </p:nvSpPr>
        <p:spPr>
          <a:xfrm>
            <a:off x="4364621" y="1204674"/>
            <a:ext cx="76171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We have already looked at perimeter, and found that the perimeter of a two-dimensional object is simply the distance all the way around 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B4E87-BB5A-42B8-8586-BFC7261771C3}"/>
              </a:ext>
            </a:extLst>
          </p:cNvPr>
          <p:cNvSpPr txBox="1"/>
          <p:nvPr/>
        </p:nvSpPr>
        <p:spPr>
          <a:xfrm>
            <a:off x="4814046" y="2745953"/>
            <a:ext cx="66428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The perimeter of the circle is given a special name, and is calculated in a slightly more complicated way to that of "straight sided" shapes.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A3388-7A98-4695-B2BF-55050177637B}"/>
              </a:ext>
            </a:extLst>
          </p:cNvPr>
          <p:cNvSpPr txBox="1"/>
          <p:nvPr/>
        </p:nvSpPr>
        <p:spPr>
          <a:xfrm>
            <a:off x="4040772" y="4894591"/>
            <a:ext cx="76171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The perimeter of the circle is known as the "circumference" and is found by multiplying the diameter (the distance across a circle passing through the centre) by a special multiplier which we will now identify.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DA121-A22F-4884-9365-6301807A9D81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Take any circular object, a baked bean tin will do. Measure the distance all the way around its circumference.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A0AE3-B101-486E-B048-129FCCF52581}"/>
              </a:ext>
            </a:extLst>
          </p:cNvPr>
          <p:cNvSpPr txBox="1"/>
          <p:nvPr/>
        </p:nvSpPr>
        <p:spPr>
          <a:xfrm>
            <a:off x="1027025" y="1414502"/>
            <a:ext cx="9542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Now measure the distance across the diameter, making sure that you pass through the centre.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E5D13-8B34-4D44-90E6-C8D4545535C2}"/>
              </a:ext>
            </a:extLst>
          </p:cNvPr>
          <p:cNvSpPr txBox="1"/>
          <p:nvPr/>
        </p:nvSpPr>
        <p:spPr>
          <a:xfrm>
            <a:off x="1027025" y="2085707"/>
            <a:ext cx="64316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Divide the circumference by the diameter and note your answer.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B1A503E-6788-4869-903E-B03618B8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791" y="1748118"/>
            <a:ext cx="2788024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F07261-3E21-4639-96B5-2FBC12BA500D}"/>
              </a:ext>
            </a:extLst>
          </p:cNvPr>
          <p:cNvSpPr txBox="1"/>
          <p:nvPr/>
        </p:nvSpPr>
        <p:spPr>
          <a:xfrm>
            <a:off x="1027025" y="2757409"/>
            <a:ext cx="85114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Repeat this exercise with some other circular objects, what do you notice about the answers that you get every time?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161FEAAE-861C-4840-89B8-D8C70EE05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07192"/>
              </p:ext>
            </p:extLst>
          </p:nvPr>
        </p:nvGraphicFramePr>
        <p:xfrm>
          <a:off x="1730187" y="3655868"/>
          <a:ext cx="80825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25">
                  <a:extLst>
                    <a:ext uri="{9D8B030D-6E8A-4147-A177-3AD203B41FA5}">
                      <a16:colId xmlns:a16="http://schemas.microsoft.com/office/drawing/2014/main" val="1621656537"/>
                    </a:ext>
                  </a:extLst>
                </a:gridCol>
                <a:gridCol w="2020625">
                  <a:extLst>
                    <a:ext uri="{9D8B030D-6E8A-4147-A177-3AD203B41FA5}">
                      <a16:colId xmlns:a16="http://schemas.microsoft.com/office/drawing/2014/main" val="4123200556"/>
                    </a:ext>
                  </a:extLst>
                </a:gridCol>
                <a:gridCol w="2020625">
                  <a:extLst>
                    <a:ext uri="{9D8B030D-6E8A-4147-A177-3AD203B41FA5}">
                      <a16:colId xmlns:a16="http://schemas.microsoft.com/office/drawing/2014/main" val="1773099048"/>
                    </a:ext>
                  </a:extLst>
                </a:gridCol>
                <a:gridCol w="2020625">
                  <a:extLst>
                    <a:ext uri="{9D8B030D-6E8A-4147-A177-3AD203B41FA5}">
                      <a16:colId xmlns:a16="http://schemas.microsoft.com/office/drawing/2014/main" val="3145126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FF00"/>
                          </a:solidFill>
                          <a:latin typeface="Buxton Sketch" panose="03080500000500000004" pitchFamily="66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FF00"/>
                          </a:solidFill>
                          <a:latin typeface="Buxton Sketch" panose="03080500000500000004" pitchFamily="66" charset="0"/>
                        </a:rPr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FF00"/>
                          </a:solidFill>
                          <a:latin typeface="Buxton Sketch" panose="03080500000500000004" pitchFamily="66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FFFF00"/>
                          </a:solidFill>
                          <a:latin typeface="Buxton Sketch" panose="03080500000500000004" pitchFamily="66" charset="0"/>
                        </a:rPr>
                        <a:t>C /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M+M Sweet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410mm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132mm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21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Pen 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153mm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49mm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0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Whiteboard Cleaner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180mm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57mm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1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Perfume Bottle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76mm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24mm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3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AC8AF-EF75-486E-AFE6-76E7C094F03F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You will notice that your answers will always be somewhere in the region of </a:t>
            </a:r>
            <a:r>
              <a:rPr lang="en-GB" sz="2200" dirty="0">
                <a:solidFill>
                  <a:srgbClr val="FF0000"/>
                </a:solidFill>
                <a:latin typeface="Buxton Sketch" panose="03080500000500000004" pitchFamily="66" charset="0"/>
              </a:rPr>
              <a:t>3.1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0CF6507-D824-45FA-AA88-1960BD9D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09" y="1399222"/>
            <a:ext cx="5006023" cy="50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FDF3E-4C2D-4E4B-BF13-3BFE6510C25C}"/>
              </a:ext>
            </a:extLst>
          </p:cNvPr>
          <p:cNvSpPr txBox="1"/>
          <p:nvPr/>
        </p:nvSpPr>
        <p:spPr>
          <a:xfrm>
            <a:off x="6400800" y="1523722"/>
            <a:ext cx="5320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This ratio of circumference to diameter came to be given the Greek letter PI and it is probably the most well-known and irrational number in mathematics.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301284C-7804-47D4-8BC1-DE7B0A07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5" y="2970272"/>
            <a:ext cx="4514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4A3B2-A30B-4EB4-AA32-27A16EC33560}"/>
              </a:ext>
            </a:extLst>
          </p:cNvPr>
          <p:cNvSpPr txBox="1"/>
          <p:nvPr/>
        </p:nvSpPr>
        <p:spPr>
          <a:xfrm>
            <a:off x="1027025" y="983615"/>
            <a:ext cx="10954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Now that we have identified this “magical multiplier” let’s see how to use it. We will look at some basic examples and lead onto some harder ones.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D68FD-F45D-4D40-8345-53176C637F77}"/>
              </a:ext>
            </a:extLst>
          </p:cNvPr>
          <p:cNvSpPr txBox="1"/>
          <p:nvPr/>
        </p:nvSpPr>
        <p:spPr>
          <a:xfrm>
            <a:off x="1027025" y="1862276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To calculate the CIRCUMFERENCE of a circle we use this formula: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D7444-C366-4B64-AB97-8DA6F405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82" y="2525992"/>
            <a:ext cx="4158036" cy="903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A00FD6-02BD-4274-9572-B015035D2DFF}"/>
              </a:ext>
            </a:extLst>
          </p:cNvPr>
          <p:cNvSpPr txBox="1"/>
          <p:nvPr/>
        </p:nvSpPr>
        <p:spPr>
          <a:xfrm>
            <a:off x="1089977" y="3643741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You might see this version, possibly not too often though: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BD03C4-7918-4B15-B62B-F544866F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907" y="4326738"/>
            <a:ext cx="3596486" cy="916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450524-9BE2-40B2-9805-4611A075F4E6}"/>
              </a:ext>
            </a:extLst>
          </p:cNvPr>
          <p:cNvSpPr txBox="1"/>
          <p:nvPr/>
        </p:nvSpPr>
        <p:spPr>
          <a:xfrm>
            <a:off x="2309177" y="5483250"/>
            <a:ext cx="8709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Can you see why they are the same thing? (discuss)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D003DD-18B2-4C6F-9ECA-F0D630B69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601" y="2643659"/>
            <a:ext cx="2443558" cy="24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4A3B2-A30B-4EB4-AA32-27A16EC33560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Calculate the circumference of a circle given these data: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877074D6-BA4B-432B-8F06-80A48223D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55691"/>
              </p:ext>
            </p:extLst>
          </p:nvPr>
        </p:nvGraphicFramePr>
        <p:xfrm>
          <a:off x="1187451" y="1660882"/>
          <a:ext cx="10439773" cy="2133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1796">
                  <a:extLst>
                    <a:ext uri="{9D8B030D-6E8A-4147-A177-3AD203B41FA5}">
                      <a16:colId xmlns:a16="http://schemas.microsoft.com/office/drawing/2014/main" val="3093778222"/>
                    </a:ext>
                  </a:extLst>
                </a:gridCol>
                <a:gridCol w="3137647">
                  <a:extLst>
                    <a:ext uri="{9D8B030D-6E8A-4147-A177-3AD203B41FA5}">
                      <a16:colId xmlns:a16="http://schemas.microsoft.com/office/drawing/2014/main" val="645102196"/>
                    </a:ext>
                  </a:extLst>
                </a:gridCol>
                <a:gridCol w="3980330">
                  <a:extLst>
                    <a:ext uri="{9D8B030D-6E8A-4147-A177-3AD203B41FA5}">
                      <a16:colId xmlns:a16="http://schemas.microsoft.com/office/drawing/2014/main" val="185447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Circumference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18.852cm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75.408m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4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1.275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8.0121km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2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400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58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3.142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0000"/>
                          </a:solidFill>
                          <a:latin typeface="Buxton Sketch" panose="03080500000500000004" pitchFamily="66" charset="0"/>
                        </a:rPr>
                        <a:t>2513.6miles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0477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DFBBF22-F4A0-4EF1-B085-2F862C5AE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22" y="2146778"/>
            <a:ext cx="2148830" cy="309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25B605-10F5-412A-A456-AB47230A4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22" y="3013580"/>
            <a:ext cx="2148830" cy="309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E18F96-C472-43C7-84CC-1E37364D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077" y="2540276"/>
            <a:ext cx="1266667" cy="371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458C7C-C62C-409A-A2AB-B49AD44F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073" y="3399248"/>
            <a:ext cx="1266667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D3F5EC-0473-4990-B44A-BC3CDFF86BD2}"/>
              </a:ext>
            </a:extLst>
          </p:cNvPr>
          <p:cNvSpPr/>
          <p:nvPr/>
        </p:nvSpPr>
        <p:spPr>
          <a:xfrm>
            <a:off x="378690" y="277091"/>
            <a:ext cx="269645" cy="619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AutoShap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QAAAA0AAAAAkAAAAEgAAACQAAAASAAAAAAAAAABAAAAAAAAAAEAAABQAAAAhbacS3FV1T8AAAAAAAAAAA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RiBQCAgAEAAAAAAAAAAAAAAAAAAAAAAAAAAAAAAAAAAAAAAAAAAAwMDAB/f38AAFpYA8zMzADAwP8Af39/AAAAAAAAAAAAAAAAAAAAAAAAAAAAIQAAABgAAAAUAAAAFygAAJcAAACFSgAAYQUAABAAAAAmAAAACAAAAP//////////MAAAABQAAAAAAAAAewP//4X8AAD/GP//AecAAA=="/>
              </a:ext>
            </a:extLst>
          </p:cNvSpPr>
          <p:nvPr/>
        </p:nvSpPr>
        <p:spPr>
          <a:xfrm>
            <a:off x="6517005" y="95885"/>
            <a:ext cx="5596890" cy="778510"/>
          </a:xfrm>
          <a:prstGeom prst="roundRect">
            <a:avLst>
              <a:gd name="adj" fmla="val 16667"/>
            </a:avLst>
          </a:prstGeom>
          <a:noFill/>
          <a:ln w="38100" cap="flat" cmpd="sng" algn="ctr">
            <a:solidFill>
              <a:srgbClr val="0C0C0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000000"/>
                </a:solidFill>
              </a:defRPr>
            </a:pPr>
            <a:endParaRPr lang="en-gb" cap="none"/>
          </a:p>
        </p:txBody>
      </p:sp>
      <p:sp>
        <p:nvSpPr>
          <p:cNvPr id="5" name="SlideSubtitl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0AAAAAkAAAAEgAAACQAAAASAAAAAAAAAAAAAAAAAAAAAEAAABQAAAAAAAAAAAA4D8AAAAAAADgPwAAAAAAAOA/AAAAAAAA4D8AAAAAAADgPwAAAAAAAOA/AAAAAAAA4D8AAAAAAADgPwAAAAAAAOA/AAAAAAAA4D8CAAAAjAAAAAAAAAAAAAAA////AACAgAgAAAAAAAAAAAAAAAAAAAAAAAAAAAAAAAAAAAAAeAAAAAEAAABAAAAAAAAAAAAAAAB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CAgAEAAAAAAAAAAAAAAAAAAAAAAAAAAAAAAAAAAAAAAAAAAP///wJ/f38AAFpYA8zMzADAwP8Af39/AAAAAAAAAAAAAAAAAAAAAAAAAAAAIQAAABgAAAAUAAAAAAAAAGcnAADDCwAAMCoAABAAAAAmAAAACAAAAP//////////MAAAABQAAAAAAAAAAAD//wAAAQAAAP//AAABAA=="/>
              </a:ext>
            </a:extLst>
          </p:cNvSpPr>
          <p:nvPr/>
        </p:nvSpPr>
        <p:spPr>
          <a:xfrm>
            <a:off x="0" y="6405245"/>
            <a:ext cx="1911985" cy="452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ct val="110000"/>
              </a:lnSpc>
              <a:spcBef>
                <a:spcPts val="920"/>
              </a:spcBef>
              <a:buNone/>
              <a:tabLst/>
              <a:defRPr lang="en-us" sz="2025" cap="all">
                <a:solidFill>
                  <a:srgbClr val="000000"/>
                </a:solidFill>
                <a:latin typeface="Buxton Sketch" pitchFamily="4" charset="0"/>
                <a:ea typeface="Tw Cen MT" pitchFamily="2" charset="0"/>
                <a:cs typeface="Tw Cen MT" pitchFamily="2" charset="0"/>
              </a:defRPr>
            </a:pPr>
            <a:r>
              <a:t>The STEM Cell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UjDTYBMAAAAlAAAAEQAAAC0AAAAAkAAAAEgAAACQAAAASAAAAAAAAAAA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CAAAAAAAAAAEAAAAAAAAAPAAAANb///8qAAAAZAAAAGQAAAAAAAAAy8vLADwAAADW////KgAAAGQAAABkAAAAAAAAAAcAAAA4AAAAAAAAAAAAAAAAAAAA////AAAAAAAAAAAAAAAAAAAAAAAAAAAAAAAAAAAAAABkAAAAZAAAAAAAAAAjAAAABAAAAGQAAAAXAAAAFAAAAAAAAAAAAAAA/38AAP9/AAAAAAAACQAAAAQAAAAgHwAAHgAAAGgAAAAAAAAAAAAAAAAAAAAAAAAAAAAAABAnAAAQJwAAAAAAAAAAAAAAAAAAAAAAAAAAAAAAAAAAAAAAAAAAAABQ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BkYgUAgIABAAAAAAAAAAAAAAAAAAAAAAAAAAAAAAAAAAAAAAAAAAD///8Cf39/AAAAAADLy8sAwMD/AH9/fwAAAAAAAAAAAAAAAAD///8AAAAAACEAAAAYAAAAFAAAAEkDAAAvIAAAIAoAAGcn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" y="5231765"/>
            <a:ext cx="1111885" cy="1173480"/>
          </a:xfrm>
          <a:prstGeom prst="rect">
            <a:avLst/>
          </a:prstGeom>
          <a:noFill/>
          <a:ln>
            <a:noFill/>
          </a:ln>
          <a:effectLst>
            <a:outerShdw blurRad="50800" dist="37717" dir="8100000" algn="tr">
              <a:srgbClr val="000000">
                <a:alpha val="40000"/>
              </a:srgbClr>
            </a:outerShdw>
          </a:effectLst>
        </p:spPr>
      </p:pic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UjDTYBMAAAAlAAAAZAAAAA8BAAAAkAAAAEgAAACQAAAASAAAAAAAAAABAAAAAAAAAAEAAABQAAAAAAAAAAAA4D8AAAAAAADgPwAAAAAAAOA/AAAAAAAA4D8AAAAAAADgPwAAAAAAAOA/AAAAAAAA4D8AAAAAAADgPwAAAAAAAOA/AAAAAAAA4D8CAAAAjAAAAAAAAAAAAAAAAGRiDACAg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Wl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DMABYAAAAEAAAAAAAAAAAAAAAAAAAAAAAAAAAAAAAAAAAAAAAAAAP///wJ/f38AXB8AA8zMzADAwP8Af39/AAAAAAAAAAAAAAAAAAAAAAAAAAAAIQAAABgAAAAUAAAALSkAAAAAAAC1SQAAdgUAABAAAAAmAAAACAAAAAEAAAAAAAAAMAAAABQAAAAAAAAAAAD//wAAAQAAAP//AAABAA=="/>
              </a:ext>
            </a:extLst>
          </p:cNvSpPr>
          <p:nvPr>
            <p:ph type="dt" sz="quarter" idx="10"/>
          </p:nvPr>
        </p:nvSpPr>
        <p:spPr>
          <a:xfrm>
            <a:off x="6693535" y="0"/>
            <a:ext cx="5288280" cy="887730"/>
          </a:xfrm>
        </p:spPr>
        <p:txBody>
          <a:bodyPr/>
          <a:lstStyle/>
          <a:p>
            <a:pPr algn="ctr">
              <a:defRPr lang="en-us" sz="3600" cap="none">
                <a:solidFill>
                  <a:srgbClr val="000000"/>
                </a:solidFill>
                <a:latin typeface="Buxton Sketch" pitchFamily="4" charset="0"/>
                <a:ea typeface="Buxton Sketch" pitchFamily="4" charset="0"/>
                <a:cs typeface="Buxton Sketch" pitchFamily="4" charset="0"/>
              </a:defRPr>
            </a:pPr>
            <a:fld id="{3F4A451D-53D2-1FB3-9CF2-A5E60BBC6AF0}" type="datetime2">
              <a:rPr lang="en-US" sz="3200"/>
              <a:t>Wednesday, January 19, 2022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4A3B2-A30B-4EB4-AA32-27A16EC33560}"/>
              </a:ext>
            </a:extLst>
          </p:cNvPr>
          <p:cNvSpPr txBox="1"/>
          <p:nvPr/>
        </p:nvSpPr>
        <p:spPr>
          <a:xfrm>
            <a:off x="1027025" y="983615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To calculate the AREA of a circle we use another formula containing Pi :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8D05F-57D5-4223-BB23-59FB762C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98" y="1414502"/>
            <a:ext cx="3678760" cy="12858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B6D233-AAB7-4900-85F5-BE191B0A14EB}"/>
              </a:ext>
            </a:extLst>
          </p:cNvPr>
          <p:cNvSpPr txBox="1"/>
          <p:nvPr/>
        </p:nvSpPr>
        <p:spPr>
          <a:xfrm>
            <a:off x="1089977" y="2998113"/>
            <a:ext cx="109547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If we have the radius “r” we multiply it by itself (square it) and then multiply by Pi.</a:t>
            </a:r>
            <a:endParaRPr lang="en-GB" sz="22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4BD719-068D-48A6-B378-1FE20FB21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85" y="3701598"/>
            <a:ext cx="2443558" cy="24310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B0784B-B36A-4BC8-9B06-0E01B0D6AC5C}"/>
              </a:ext>
            </a:extLst>
          </p:cNvPr>
          <p:cNvSpPr txBox="1"/>
          <p:nvPr/>
        </p:nvSpPr>
        <p:spPr>
          <a:xfrm>
            <a:off x="6504420" y="3560941"/>
            <a:ext cx="3817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Buxton Sketch" panose="03080500000500000004" pitchFamily="66" charset="0"/>
              </a:rPr>
              <a:t>Example: what would be the AREA of a circle if it had a radius of 15cm?</a:t>
            </a: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220C13-6780-4B3B-81AC-27410D0F1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975" y="4496431"/>
            <a:ext cx="6624686" cy="4206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684541-A84A-4542-9388-FA7136A18049}"/>
              </a:ext>
            </a:extLst>
          </p:cNvPr>
          <p:cNvSpPr txBox="1"/>
          <p:nvPr/>
        </p:nvSpPr>
        <p:spPr>
          <a:xfrm>
            <a:off x="6042212" y="5338222"/>
            <a:ext cx="4518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Buxton Sketch" panose="03080500000500000004" pitchFamily="66" charset="0"/>
              </a:rPr>
              <a:t>Remember : AREA is 2 dimensional, the units are “Square Centimetres” or “Centimetres Squared”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8080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6D8FA7"/>
      </a:accent3>
      <a:accent4>
        <a:srgbClr val="8DAF87"/>
      </a:accent4>
      <a:accent5>
        <a:srgbClr val="ADCF67"/>
      </a:accent5>
      <a:accent6>
        <a:srgbClr val="CDEF47"/>
      </a:accent6>
      <a:hlink>
        <a:srgbClr val="00FFFF"/>
      </a:hlink>
      <a:folHlink>
        <a:srgbClr val="00FF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FF0000"/>
        </a:lt1>
        <a:dk2>
          <a:srgbClr val="FFFF99"/>
        </a:dk2>
        <a:lt2>
          <a:srgbClr val="7F0000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7F007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715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 Cen MT</vt:lpstr>
      <vt:lpstr>Calibri</vt:lpstr>
      <vt:lpstr>Buxton Sketch</vt:lpstr>
      <vt:lpstr>Presentation</vt:lpstr>
      <vt:lpstr>Circles</vt:lpstr>
      <vt:lpstr>PowerPoint Presentation</vt:lpstr>
      <vt:lpstr>Circles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Martyn Cox</dc:creator>
  <cp:keywords/>
  <dc:description/>
  <cp:lastModifiedBy>Martyn Cox</cp:lastModifiedBy>
  <cp:revision>28</cp:revision>
  <dcterms:created xsi:type="dcterms:W3CDTF">2019-09-04T14:44:01Z</dcterms:created>
  <dcterms:modified xsi:type="dcterms:W3CDTF">2022-01-19T17:57:17Z</dcterms:modified>
</cp:coreProperties>
</file>