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8" r:id="rId3"/>
    <p:sldId id="261" r:id="rId4"/>
    <p:sldId id="262" r:id="rId5"/>
    <p:sldId id="263" r:id="rId6"/>
    <p:sldId id="266" r:id="rId7"/>
    <p:sldId id="268" r:id="rId8"/>
    <p:sldId id="267" r:id="rId9"/>
    <p:sldId id="271" r:id="rId10"/>
    <p:sldId id="272" r:id="rId11"/>
  </p:sldIdLst>
  <p:sldSz cx="12192000" cy="6858000"/>
  <p:notesSz cx="6858000" cy="9144000"/>
  <p:embeddedFontLst>
    <p:embeddedFont>
      <p:font typeface="Buxton Sketch" panose="03080500000500000004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</p:embeddedFontLst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24453202" val="1034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24453202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2445320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381" y="33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23E-70D2-1F94-9CF2-86C12CBC6AD3}" type="datetime1">
              <a:t>11/14/2021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AAAAAAMAAAABQAAAAAAAAAAAD//wAAAQAAAP//AAAB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AAAAAAMAAAABQAAAAAAAAAAAD//wAAAQAAAP//AAAB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410-5ED2-1F82-9CF2-A8D73ABC6AF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206C-22D2-1FD6-9CF2-D4836EBC6A81}" type="datetime1">
              <a:t>11/14/2021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E55-1BD2-1F88-9CF2-EDDD30BC6AB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us" cap="none"/>
            </a:lvl1pPr>
            <a:lvl2pPr marL="457200" indent="0" algn="ctr">
              <a:buNone/>
              <a:defRPr lang="en-us" cap="none"/>
            </a:lvl2pPr>
            <a:lvl3pPr marL="914400" indent="0" algn="ctr">
              <a:buNone/>
              <a:defRPr lang="en-us" cap="none"/>
            </a:lvl3pPr>
            <a:lvl4pPr marL="1371600" indent="0" algn="ctr">
              <a:buNone/>
              <a:defRPr lang="en-us" cap="none"/>
            </a:lvl4pPr>
            <a:lvl5pPr marL="1828800" indent="0" algn="ctr">
              <a:buNone/>
              <a:defRPr lang="en-us" cap="none"/>
            </a:lvl5pPr>
            <a:lvl6pPr marL="2286000" indent="0" algn="ctr">
              <a:buNone/>
              <a:defRPr lang="en-us" cap="none"/>
            </a:lvl6pPr>
            <a:lvl7pPr marL="2743200" indent="0" algn="ctr">
              <a:buNone/>
              <a:defRPr lang="en-us" cap="none"/>
            </a:lvl7pPr>
            <a:lvl8pPr marL="3200400" indent="0" algn="ctr">
              <a:buNone/>
              <a:defRPr lang="en-us" cap="none"/>
            </a:lvl8pPr>
            <a:lvl9pPr marL="3657600" indent="0" algn="ctr">
              <a:buNone/>
              <a:defRPr lang="en-us" cap="none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D42-0CD2-1F8B-9CF2-FADE33BC6AAF}" type="datetime2">
              <a:t>Sunday, November 14, 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720A-44D2-1F84-9CF2-B2D13CBC6A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50F-41D2-1FD3-9CF2-B7866BBC6AE2}" type="datetime2">
              <a:t>Sunday, November 14, 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C2B-65D2-1FBA-9CF2-93EF02BC6A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D8-96D2-1FFE-9CF2-60AB46BC6A35}" type="datetime2">
              <a:t>Sunday, November 14, 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5DD5-9BD2-1FAB-9CF2-6DFE13BC6A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1C-52D2-1FFE-9CF2-A4AB46BC6AF1}" type="datetime2">
              <a:t>Sunday, November 14, 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6A8-E6D2-1FB0-9CF2-10E508BC6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lang="en-us" sz="4000" b="1" cap="all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000" cap="none"/>
            </a:lvl1pPr>
            <a:lvl2pPr marL="457200" indent="0">
              <a:buNone/>
              <a:defRPr lang="en-us" sz="1800" cap="none"/>
            </a:lvl2pPr>
            <a:lvl3pPr marL="914400" indent="0">
              <a:buNone/>
              <a:defRPr lang="en-us" sz="1600" cap="none"/>
            </a:lvl3pPr>
            <a:lvl4pPr marL="1371600" indent="0">
              <a:buNone/>
              <a:defRPr lang="en-us" sz="1400" cap="none"/>
            </a:lvl4pPr>
            <a:lvl5pPr marL="1828800" indent="0">
              <a:buNone/>
              <a:defRPr lang="en-us" sz="1400" cap="none"/>
            </a:lvl5pPr>
            <a:lvl6pPr marL="2286000" indent="0">
              <a:buNone/>
              <a:defRPr lang="en-us" sz="1400" cap="none"/>
            </a:lvl6pPr>
            <a:lvl7pPr marL="2743200" indent="0">
              <a:buNone/>
              <a:defRPr lang="en-us" sz="1400" cap="none"/>
            </a:lvl7pPr>
            <a:lvl8pPr marL="3200400" indent="0">
              <a:buNone/>
              <a:defRPr lang="en-us" sz="1400" cap="none"/>
            </a:lvl8pPr>
            <a:lvl9pPr marL="3657600" indent="0">
              <a:buNone/>
              <a:defRPr lang="en-us" sz="14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B86-C8D2-1FFD-9CF2-3EA845BC6A6B}" type="datetime2">
              <a:t>Sunday, November 14, 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420-6ED2-1FC2-9CF2-98977ABC6A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5A75-3BD2-1FAC-9CF2-CDF914BC6A98}" type="datetime2">
              <a:t>Sunday, November 14, 2021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E15-5BD2-1FB8-9CF2-ADED00BC6A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6AE2-ACD2-1F9C-9CF2-5AC924BC6A0F}" type="datetime2">
              <a:t>Sunday, November 14, 2021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E03-4DD2-1F98-9CF2-BBCD20BC6A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36E2-ACD2-1FC0-9CF2-5A9578BC6A0F}" type="datetime2">
              <a:t>Sunday, November 14, 2021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BA4-EAD2-1FCD-9CF2-1C9875BC6A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EEA-A4D2-1FF8-9CF2-52AD40BC6A07}" type="datetime2">
              <a:t>Sunday, November 14, 2021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16D3-9DD2-1FE0-9CF2-6BB558BC6A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lang="en-us" sz="3200" cap="none"/>
            </a:lvl1pPr>
            <a:lvl2pPr>
              <a:defRPr lang="en-us" sz="2800" cap="none"/>
            </a:lvl2pPr>
            <a:lvl3pPr>
              <a:defRPr lang="en-us" sz="2400" cap="none"/>
            </a:lvl3pPr>
            <a:lvl4pPr>
              <a:defRPr lang="en-us" sz="2000" cap="none"/>
            </a:lvl4pPr>
            <a:lvl5pPr>
              <a:defRPr lang="en-us" sz="2000" cap="none"/>
            </a:lvl5pPr>
            <a:lvl6pPr>
              <a:defRPr lang="en-us" sz="2000" cap="none"/>
            </a:lvl6pPr>
            <a:lvl7pPr>
              <a:defRPr lang="en-us" sz="2000" cap="none"/>
            </a:lvl7pPr>
            <a:lvl8pPr>
              <a:defRPr lang="en-us" sz="2000" cap="none"/>
            </a:lvl8pPr>
            <a:lvl9pPr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6E6-A8D2-1FD0-9CF2-5E8568BC6A0B}" type="datetime2">
              <a:t>Sunday, November 14, 2021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02B1-FFD2-1FF4-9CF2-09A14CBC6A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lang="en-us" sz="3200" cap="none"/>
            </a:lvl1pPr>
            <a:lvl2pPr marL="457200" indent="0">
              <a:buNone/>
              <a:defRPr lang="en-us" sz="2800" cap="none"/>
            </a:lvl2pPr>
            <a:lvl3pPr marL="914400" indent="0">
              <a:buNone/>
              <a:defRPr lang="en-us" sz="2400" cap="none"/>
            </a:lvl3pPr>
            <a:lvl4pPr marL="1371600" indent="0">
              <a:buNone/>
              <a:defRPr lang="en-us" sz="2000" cap="none"/>
            </a:lvl4pPr>
            <a:lvl5pPr marL="1828800" indent="0">
              <a:buNone/>
              <a:defRPr lang="en-us" sz="2000" cap="none"/>
            </a:lvl5pPr>
            <a:lvl6pPr marL="2286000" indent="0">
              <a:buNone/>
              <a:defRPr lang="en-us" sz="2000" cap="none"/>
            </a:lvl6pPr>
            <a:lvl7pPr marL="2743200" indent="0">
              <a:buNone/>
              <a:defRPr lang="en-us" sz="2000" cap="none"/>
            </a:lvl7pPr>
            <a:lvl8pPr marL="3200400" indent="0">
              <a:buNone/>
              <a:defRPr lang="en-us" sz="2000" cap="none"/>
            </a:lvl8pPr>
            <a:lvl9pPr marL="3657600" indent="0">
              <a:buNone/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56A-24D2-1F83-9CF2-D2D63BBC6A87}" type="datetime2">
              <a:t>Sunday, November 14, 2021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462-2CD2-1F92-9CF2-DAC72ABC6A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ap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D9E-D0D2-1F9B-9CF2-26CE23BC6A73}" type="datetime1">
              <a:t>11/14/2021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1E5-ABD2-1F87-9CF2-5DD23FBC6A08}" type="slidenum">
              <a:t>‹#›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AAAAAAAAAAAAEsAADA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Transformations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Translation, Reflection, Rotation</a:t>
            </a:r>
          </a:p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US" dirty="0"/>
              <a:t>And Enlargement – Part 1</a:t>
            </a:r>
            <a:endParaRPr dirty="0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1D1B5A-0891-46DB-A022-5856A3B500CF}"/>
              </a:ext>
            </a:extLst>
          </p:cNvPr>
          <p:cNvSpPr txBox="1"/>
          <p:nvPr/>
        </p:nvSpPr>
        <p:spPr>
          <a:xfrm>
            <a:off x="1150290" y="277091"/>
            <a:ext cx="183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PLENARY EXERCISE</a:t>
            </a:r>
            <a:endParaRPr lang="en-GB" dirty="0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C687B638-1924-4DE8-AAF4-163690ED6166}"/>
              </a:ext>
            </a:extLst>
          </p:cNvPr>
          <p:cNvSpPr/>
          <p:nvPr/>
        </p:nvSpPr>
        <p:spPr>
          <a:xfrm>
            <a:off x="6211978" y="1333925"/>
            <a:ext cx="2223529" cy="695795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010ACA62-BC3F-45B1-8698-4D9B4C70BDCF}"/>
              </a:ext>
            </a:extLst>
          </p:cNvPr>
          <p:cNvSpPr/>
          <p:nvPr/>
        </p:nvSpPr>
        <p:spPr>
          <a:xfrm rot="10800000">
            <a:off x="3961566" y="2026164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BCB15189-32AF-486E-B858-723F08BFC482}"/>
              </a:ext>
            </a:extLst>
          </p:cNvPr>
          <p:cNvSpPr/>
          <p:nvPr/>
        </p:nvSpPr>
        <p:spPr>
          <a:xfrm rot="5400000">
            <a:off x="5431007" y="2814362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519830-F2A6-4F5B-916D-B5207E4A3A28}"/>
              </a:ext>
            </a:extLst>
          </p:cNvPr>
          <p:cNvSpPr/>
          <p:nvPr/>
        </p:nvSpPr>
        <p:spPr>
          <a:xfrm>
            <a:off x="6157908" y="1988286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6F854-7B3E-4086-A903-1AC1836775F6}"/>
              </a:ext>
            </a:extLst>
          </p:cNvPr>
          <p:cNvSpPr txBox="1"/>
          <p:nvPr/>
        </p:nvSpPr>
        <p:spPr>
          <a:xfrm>
            <a:off x="5890531" y="1839620"/>
            <a:ext cx="30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P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CD97B0-50E2-48A9-91DC-FB2634671D08}"/>
              </a:ext>
            </a:extLst>
          </p:cNvPr>
          <p:cNvCxnSpPr>
            <a:cxnSpLocks/>
          </p:cNvCxnSpPr>
          <p:nvPr/>
        </p:nvCxnSpPr>
        <p:spPr>
          <a:xfrm>
            <a:off x="8678959" y="1098278"/>
            <a:ext cx="0" cy="45316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>
            <a:extLst>
              <a:ext uri="{FF2B5EF4-FFF2-40B4-BE49-F238E27FC236}">
                <a16:creationId xmlns:a16="http://schemas.microsoft.com/office/drawing/2014/main" id="{BBDC8829-58D5-4D79-BF1B-7D3EF87020DD}"/>
              </a:ext>
            </a:extLst>
          </p:cNvPr>
          <p:cNvSpPr/>
          <p:nvPr/>
        </p:nvSpPr>
        <p:spPr>
          <a:xfrm rot="16200000">
            <a:off x="9712348" y="2805257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B289A2C4-A0EA-408C-AF31-E74E2A9F364B}"/>
              </a:ext>
            </a:extLst>
          </p:cNvPr>
          <p:cNvSpPr/>
          <p:nvPr/>
        </p:nvSpPr>
        <p:spPr>
          <a:xfrm rot="10800000">
            <a:off x="8934190" y="4268342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CC1C7-8A85-4E52-9C47-D8237340839B}"/>
              </a:ext>
            </a:extLst>
          </p:cNvPr>
          <p:cNvSpPr txBox="1"/>
          <p:nvPr/>
        </p:nvSpPr>
        <p:spPr>
          <a:xfrm>
            <a:off x="11121719" y="4096338"/>
            <a:ext cx="30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R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68D851-0D81-4F91-A4AF-3367627676A3}"/>
              </a:ext>
            </a:extLst>
          </p:cNvPr>
          <p:cNvSpPr/>
          <p:nvPr/>
        </p:nvSpPr>
        <p:spPr>
          <a:xfrm>
            <a:off x="11121719" y="4208778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1B8157-4833-4F53-BD7F-2FECA3013778}"/>
              </a:ext>
            </a:extLst>
          </p:cNvPr>
          <p:cNvSpPr txBox="1"/>
          <p:nvPr/>
        </p:nvSpPr>
        <p:spPr>
          <a:xfrm>
            <a:off x="4236410" y="5924074"/>
            <a:ext cx="436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Annotate your finished diagram with all coordinates of the corners of each trapezoid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3724B5-D0F7-4E00-86EC-A032CC0E8F7B}"/>
              </a:ext>
            </a:extLst>
          </p:cNvPr>
          <p:cNvSpPr txBox="1"/>
          <p:nvPr/>
        </p:nvSpPr>
        <p:spPr>
          <a:xfrm>
            <a:off x="3397184" y="1873215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(-11,6)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E05515-B402-4C36-A0B5-B69440045393}"/>
              </a:ext>
            </a:extLst>
          </p:cNvPr>
          <p:cNvSpPr txBox="1"/>
          <p:nvPr/>
        </p:nvSpPr>
        <p:spPr>
          <a:xfrm>
            <a:off x="5723965" y="1667873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(-1,6)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5FDF12-69C5-4468-A207-FF786940520C}"/>
              </a:ext>
            </a:extLst>
          </p:cNvPr>
          <p:cNvSpPr txBox="1"/>
          <p:nvPr/>
        </p:nvSpPr>
        <p:spPr>
          <a:xfrm>
            <a:off x="4190752" y="2686158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(-8,3)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349B8B-E089-4A01-9AFD-465BEC248BFC}"/>
              </a:ext>
            </a:extLst>
          </p:cNvPr>
          <p:cNvSpPr txBox="1"/>
          <p:nvPr/>
        </p:nvSpPr>
        <p:spPr>
          <a:xfrm>
            <a:off x="5300467" y="2681445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(-4,3)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D23774-76CB-43E6-BF28-003A0E468261}"/>
              </a:ext>
            </a:extLst>
          </p:cNvPr>
          <p:cNvSpPr txBox="1"/>
          <p:nvPr/>
        </p:nvSpPr>
        <p:spPr>
          <a:xfrm>
            <a:off x="6815537" y="2551794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(3,3)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F3539-C9F6-4089-86B1-1D359531540D}"/>
              </a:ext>
            </a:extLst>
          </p:cNvPr>
          <p:cNvSpPr txBox="1"/>
          <p:nvPr/>
        </p:nvSpPr>
        <p:spPr>
          <a:xfrm>
            <a:off x="6815537" y="352655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(2,-1)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35F8C2-667E-4A99-A35E-03167BD51D6C}"/>
              </a:ext>
            </a:extLst>
          </p:cNvPr>
          <p:cNvSpPr txBox="1"/>
          <p:nvPr/>
        </p:nvSpPr>
        <p:spPr>
          <a:xfrm>
            <a:off x="5657870" y="412096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(-1,-4)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30A0A-2EFA-444E-B4B0-5A30BB7DC548}"/>
              </a:ext>
            </a:extLst>
          </p:cNvPr>
          <p:cNvSpPr txBox="1"/>
          <p:nvPr/>
        </p:nvSpPr>
        <p:spPr>
          <a:xfrm>
            <a:off x="6579672" y="1070280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(2,9)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19E4D8-B6A0-4981-B6DF-BEEE0DCA02C6}"/>
              </a:ext>
            </a:extLst>
          </p:cNvPr>
          <p:cNvSpPr txBox="1"/>
          <p:nvPr/>
        </p:nvSpPr>
        <p:spPr>
          <a:xfrm>
            <a:off x="7569134" y="1070280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(6,9)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80B71A-BEDC-4D97-B704-1B409B367A6D}"/>
              </a:ext>
            </a:extLst>
          </p:cNvPr>
          <p:cNvSpPr txBox="1"/>
          <p:nvPr/>
        </p:nvSpPr>
        <p:spPr>
          <a:xfrm>
            <a:off x="8139394" y="205725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(9,6)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D108AD-C7FC-43A2-B830-6E34EEEF4E61}"/>
              </a:ext>
            </a:extLst>
          </p:cNvPr>
          <p:cNvSpPr txBox="1"/>
          <p:nvPr/>
        </p:nvSpPr>
        <p:spPr>
          <a:xfrm>
            <a:off x="8637869" y="3949004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(11,-4)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17D654-C981-451B-BAE7-C406B051FF9A}"/>
              </a:ext>
            </a:extLst>
          </p:cNvPr>
          <p:cNvSpPr txBox="1"/>
          <p:nvPr/>
        </p:nvSpPr>
        <p:spPr>
          <a:xfrm>
            <a:off x="9289661" y="494567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(14,-7)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4C409B-B299-4469-BF94-D7DC69E0FE51}"/>
              </a:ext>
            </a:extLst>
          </p:cNvPr>
          <p:cNvSpPr txBox="1"/>
          <p:nvPr/>
        </p:nvSpPr>
        <p:spPr>
          <a:xfrm>
            <a:off x="10211909" y="494567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(18,-7)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B60112-E052-4CE2-A8DC-2DA27B00BA90}"/>
              </a:ext>
            </a:extLst>
          </p:cNvPr>
          <p:cNvSpPr txBox="1"/>
          <p:nvPr/>
        </p:nvSpPr>
        <p:spPr>
          <a:xfrm>
            <a:off x="11313420" y="412096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(21,-4)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DDEF35-B352-435E-8958-0107531703B7}"/>
              </a:ext>
            </a:extLst>
          </p:cNvPr>
          <p:cNvSpPr txBox="1"/>
          <p:nvPr/>
        </p:nvSpPr>
        <p:spPr>
          <a:xfrm>
            <a:off x="9962770" y="357508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(18,-1)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ACD6E3-43F5-4536-85B9-1BDAD3CA4BEF}"/>
              </a:ext>
            </a:extLst>
          </p:cNvPr>
          <p:cNvSpPr txBox="1"/>
          <p:nvPr/>
        </p:nvSpPr>
        <p:spPr>
          <a:xfrm>
            <a:off x="9962770" y="2533904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(18,3)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0BD3AF-344D-4D84-9F56-73813D683E61}"/>
              </a:ext>
            </a:extLst>
          </p:cNvPr>
          <p:cNvSpPr txBox="1"/>
          <p:nvPr/>
        </p:nvSpPr>
        <p:spPr>
          <a:xfrm>
            <a:off x="10824112" y="172765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(21,6)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48259B-02B4-4891-ADEC-CC433468E700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5P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OgAAAAMAQAArzQAAP0oAAAQAAAAJgAAAAgAAAD//////////zAAAAAUAAAAAAAAAAAA//8AAAEAAAD//wAAAQA="/>
              </a:ext>
            </a:extLst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405" y="621374"/>
            <a:ext cx="7555065" cy="56152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mjUAAJQMAAD8SQAARBcAABAgAAAmAAAACAAAAP//////////MAAAABQAAAAAAAAAAAD//wAAAQAAAP//AAABAA=="/>
              </a:ext>
            </a:extLst>
          </p:cNvSpPr>
          <p:nvPr/>
        </p:nvSpPr>
        <p:spPr>
          <a:xfrm>
            <a:off x="8713470" y="2044700"/>
            <a:ext cx="3313430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This slide carries a very important message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jTUAADMBAADvSQAAIwUAABAgAAAmAAAACAAAAP//////////MAAAABQAAAAAAAAAAAD//wAAAQAAAP//AAABAA=="/>
              </a:ext>
            </a:extLst>
          </p:cNvSpPr>
          <p:nvPr/>
        </p:nvSpPr>
        <p:spPr>
          <a:xfrm>
            <a:off x="8705215" y="194945"/>
            <a:ext cx="331343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Before we start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KDUAAHgaAABuSgAAiCgAABAgAAAmAAAACAAAAP//////////MAAAABQAAAAAAAAAAAD//wAAAQAAAP//AAABAA=="/>
              </a:ext>
            </a:extLst>
          </p:cNvSpPr>
          <p:nvPr/>
        </p:nvSpPr>
        <p:spPr>
          <a:xfrm>
            <a:off x="8641080" y="4302760"/>
            <a:ext cx="345821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(c) Glasbergen.com </a:t>
            </a:r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endParaRPr/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(Reproduced with permission)</a:t>
            </a:r>
          </a:p>
        </p:txBody>
      </p:sp>
      <p:sp>
        <p:nvSpPr>
          <p:cNvPr id="6" name="SlideSubtitle2">
            <a:extLst>
              <a:ext uri="{FF2B5EF4-FFF2-40B4-BE49-F238E27FC236}">
                <a16:creationId xmlns:a16="http://schemas.microsoft.com/office/drawing/2014/main" id="{A3B5F8AD-E44C-444F-979A-458C353F279D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7" name="Picture1">
            <a:extLst>
              <a:ext uri="{FF2B5EF4-FFF2-40B4-BE49-F238E27FC236}">
                <a16:creationId xmlns:a16="http://schemas.microsoft.com/office/drawing/2014/main" id="{FC36D27C-C6DF-4BA9-B1FF-786C8C9BABF9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Transformations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Translation, Reflection, Rotation</a:t>
            </a:r>
          </a:p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US" dirty="0"/>
              <a:t>And Enlargement – Part 1</a:t>
            </a:r>
            <a:endParaRPr dirty="0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20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96295-6D80-4768-A238-ABBA3819F762}"/>
              </a:ext>
            </a:extLst>
          </p:cNvPr>
          <p:cNvSpPr txBox="1"/>
          <p:nvPr/>
        </p:nvSpPr>
        <p:spPr>
          <a:xfrm>
            <a:off x="815788" y="983615"/>
            <a:ext cx="111660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When we look at ourselves in a mirror, we see an entirely opposite image. Everything we see is reversed but remains the same size, shape and distance from the mirror.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4B9D6-40DE-4146-AEB5-27530B180848}"/>
              </a:ext>
            </a:extLst>
          </p:cNvPr>
          <p:cNvSpPr txBox="1"/>
          <p:nvPr/>
        </p:nvSpPr>
        <p:spPr>
          <a:xfrm>
            <a:off x="815788" y="1862276"/>
            <a:ext cx="7602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Let’s call the mirror the “reflecting plane” so that everything in front of it is reflected identically but reversed.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68148-9075-451C-B3F2-ED09D94AB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4" y="1388907"/>
            <a:ext cx="2768414" cy="24856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7DEEE0-AF82-4864-89ED-E9C9A7483592}"/>
              </a:ext>
            </a:extLst>
          </p:cNvPr>
          <p:cNvSpPr txBox="1"/>
          <p:nvPr/>
        </p:nvSpPr>
        <p:spPr>
          <a:xfrm>
            <a:off x="815788" y="2777579"/>
            <a:ext cx="7602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Now we will look at a simple 2D object reflected in a plane, adding some numbers to show where certain points are (coordinates) it will be easier to see what we are trying to explain.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C18B3-78D7-41AF-83F5-39C73521F935}"/>
              </a:ext>
            </a:extLst>
          </p:cNvPr>
          <p:cNvSpPr txBox="1"/>
          <p:nvPr/>
        </p:nvSpPr>
        <p:spPr>
          <a:xfrm>
            <a:off x="2523564" y="4488030"/>
            <a:ext cx="7144871" cy="43088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This is best shown on “gridded” paper such as simple graph paper.</a:t>
            </a:r>
          </a:p>
        </p:txBody>
      </p:sp>
    </p:spTree>
    <p:extLst>
      <p:ext uri="{BB962C8B-B14F-4D97-AF65-F5344CB8AC3E}">
        <p14:creationId xmlns:p14="http://schemas.microsoft.com/office/powerpoint/2010/main" val="284281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E3465-C005-4C34-9F15-AB29BF7C6092}"/>
              </a:ext>
            </a:extLst>
          </p:cNvPr>
          <p:cNvSpPr/>
          <p:nvPr/>
        </p:nvSpPr>
        <p:spPr>
          <a:xfrm>
            <a:off x="5056093" y="2241176"/>
            <a:ext cx="681318" cy="681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2F034-A69F-46EF-A15D-90C52D4EAC14}"/>
              </a:ext>
            </a:extLst>
          </p:cNvPr>
          <p:cNvSpPr txBox="1"/>
          <p:nvPr/>
        </p:nvSpPr>
        <p:spPr>
          <a:xfrm>
            <a:off x="869573" y="1177041"/>
            <a:ext cx="3218329" cy="66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The red square lies at a set distance from the “x” and “y” axes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54319-3B16-47D7-B008-5DD08ADAE997}"/>
              </a:ext>
            </a:extLst>
          </p:cNvPr>
          <p:cNvSpPr txBox="1"/>
          <p:nvPr/>
        </p:nvSpPr>
        <p:spPr>
          <a:xfrm>
            <a:off x="905381" y="2241176"/>
            <a:ext cx="3299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Each corner can be identified by an (</a:t>
            </a:r>
            <a:r>
              <a:rPr lang="en-GB" dirty="0" err="1">
                <a:solidFill>
                  <a:srgbClr val="000000"/>
                </a:solidFill>
                <a:latin typeface="Buxton Sketch" panose="03080500000500000004" pitchFamily="66" charset="0"/>
              </a:rPr>
              <a:t>x,y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) coordinate – remember “x” first!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BE63B-1157-470E-AB2E-33E09BC2D877}"/>
              </a:ext>
            </a:extLst>
          </p:cNvPr>
          <p:cNvSpPr txBox="1"/>
          <p:nvPr/>
        </p:nvSpPr>
        <p:spPr>
          <a:xfrm>
            <a:off x="4652682" y="193339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(-6,5)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B1D1E-F9A8-4C4F-A254-36DF7104C347}"/>
              </a:ext>
            </a:extLst>
          </p:cNvPr>
          <p:cNvSpPr txBox="1"/>
          <p:nvPr/>
        </p:nvSpPr>
        <p:spPr>
          <a:xfrm>
            <a:off x="5508815" y="1922927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(-3,5)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6280F5-4289-48CC-BA5F-D990E6216144}"/>
              </a:ext>
            </a:extLst>
          </p:cNvPr>
          <p:cNvSpPr txBox="1"/>
          <p:nvPr/>
        </p:nvSpPr>
        <p:spPr>
          <a:xfrm>
            <a:off x="4627373" y="293296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(-6,2)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FC904-C017-4D3C-93DD-34364B7415F3}"/>
              </a:ext>
            </a:extLst>
          </p:cNvPr>
          <p:cNvSpPr txBox="1"/>
          <p:nvPr/>
        </p:nvSpPr>
        <p:spPr>
          <a:xfrm>
            <a:off x="5484814" y="293296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(-3,2)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313FCA-703A-4FA5-B0D7-E34B9746C7B0}"/>
              </a:ext>
            </a:extLst>
          </p:cNvPr>
          <p:cNvSpPr txBox="1"/>
          <p:nvPr/>
        </p:nvSpPr>
        <p:spPr>
          <a:xfrm>
            <a:off x="6693535" y="1177041"/>
            <a:ext cx="462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Take the “y” axis as the reflecting plane, where would the square be located on this side?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C15FA3-D1CA-490B-859F-EED633AFD72F}"/>
              </a:ext>
            </a:extLst>
          </p:cNvPr>
          <p:cNvSpPr/>
          <p:nvPr/>
        </p:nvSpPr>
        <p:spPr>
          <a:xfrm>
            <a:off x="7100046" y="2251648"/>
            <a:ext cx="681318" cy="681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46DE47-CB58-4F7F-A24C-68D94BEDDCB3}"/>
              </a:ext>
            </a:extLst>
          </p:cNvPr>
          <p:cNvSpPr txBox="1"/>
          <p:nvPr/>
        </p:nvSpPr>
        <p:spPr>
          <a:xfrm>
            <a:off x="6712982" y="193339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(3,5)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21E38D-C903-422B-A666-B738BFF781DE}"/>
              </a:ext>
            </a:extLst>
          </p:cNvPr>
          <p:cNvSpPr txBox="1"/>
          <p:nvPr/>
        </p:nvSpPr>
        <p:spPr>
          <a:xfrm>
            <a:off x="7569115" y="1922927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(6,5)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A8A613-B29F-45B0-8015-264891C1F602}"/>
              </a:ext>
            </a:extLst>
          </p:cNvPr>
          <p:cNvSpPr txBox="1"/>
          <p:nvPr/>
        </p:nvSpPr>
        <p:spPr>
          <a:xfrm>
            <a:off x="6687673" y="293296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(3,2)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015F0-0EC2-4650-A547-492EF987370F}"/>
              </a:ext>
            </a:extLst>
          </p:cNvPr>
          <p:cNvSpPr txBox="1"/>
          <p:nvPr/>
        </p:nvSpPr>
        <p:spPr>
          <a:xfrm>
            <a:off x="7545114" y="293296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(6,2)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7EC73B-A205-427E-B819-730260520D64}"/>
              </a:ext>
            </a:extLst>
          </p:cNvPr>
          <p:cNvSpPr txBox="1"/>
          <p:nvPr/>
        </p:nvSpPr>
        <p:spPr>
          <a:xfrm>
            <a:off x="8711995" y="2286635"/>
            <a:ext cx="294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ONLY the “x” values change as the reflection is in the “y” axis.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DE2154-D0AA-4162-9DC4-C338F4DE985F}"/>
              </a:ext>
            </a:extLst>
          </p:cNvPr>
          <p:cNvSpPr txBox="1"/>
          <p:nvPr/>
        </p:nvSpPr>
        <p:spPr>
          <a:xfrm>
            <a:off x="8150289" y="3709184"/>
            <a:ext cx="4066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Now take the “x” axis as the reflecting plane, where would the square be located this time?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40C4B1-DB48-4280-8BDA-A5176E620425}"/>
              </a:ext>
            </a:extLst>
          </p:cNvPr>
          <p:cNvSpPr/>
          <p:nvPr/>
        </p:nvSpPr>
        <p:spPr>
          <a:xfrm>
            <a:off x="7100046" y="3814580"/>
            <a:ext cx="681318" cy="681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2FB7F1-8AE1-4846-9C98-23F281AA7E53}"/>
              </a:ext>
            </a:extLst>
          </p:cNvPr>
          <p:cNvSpPr txBox="1"/>
          <p:nvPr/>
        </p:nvSpPr>
        <p:spPr>
          <a:xfrm>
            <a:off x="6712982" y="3496331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(3,-2)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DF0870-66B2-4297-9262-41DBFF31BC4F}"/>
              </a:ext>
            </a:extLst>
          </p:cNvPr>
          <p:cNvSpPr txBox="1"/>
          <p:nvPr/>
        </p:nvSpPr>
        <p:spPr>
          <a:xfrm>
            <a:off x="7569115" y="348585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(6,-2)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FDBC6-A690-4934-A11D-A55CEC5A839D}"/>
              </a:ext>
            </a:extLst>
          </p:cNvPr>
          <p:cNvSpPr txBox="1"/>
          <p:nvPr/>
        </p:nvSpPr>
        <p:spPr>
          <a:xfrm>
            <a:off x="6687673" y="4495898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(3,-5)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775C60-A9AC-47A3-8C60-399DFD660DF0}"/>
              </a:ext>
            </a:extLst>
          </p:cNvPr>
          <p:cNvSpPr txBox="1"/>
          <p:nvPr/>
        </p:nvSpPr>
        <p:spPr>
          <a:xfrm>
            <a:off x="7545114" y="4495898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Buxton Sketch" panose="03080500000500000004" pitchFamily="66" charset="0"/>
              </a:rPr>
              <a:t>(6,-5)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4A686A-F457-454C-841C-B466703F2D84}"/>
              </a:ext>
            </a:extLst>
          </p:cNvPr>
          <p:cNvSpPr txBox="1"/>
          <p:nvPr/>
        </p:nvSpPr>
        <p:spPr>
          <a:xfrm>
            <a:off x="8711995" y="4520827"/>
            <a:ext cx="294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ONLY the “y” values change as the reflection is in the “x” axis.</a:t>
            </a:r>
            <a:endParaRPr lang="en-GB" dirty="0"/>
          </a:p>
        </p:txBody>
      </p:sp>
      <p:pic>
        <p:nvPicPr>
          <p:cNvPr id="1028" name="Picture 4" descr="Stagger - Confused Emoji, HD Png Download , Transparent Png Image - PNGitem">
            <a:extLst>
              <a:ext uri="{FF2B5EF4-FFF2-40B4-BE49-F238E27FC236}">
                <a16:creationId xmlns:a16="http://schemas.microsoft.com/office/drawing/2014/main" id="{45F40A4A-5605-4FDA-A995-17739D38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09" y="3844056"/>
            <a:ext cx="1464284" cy="13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95DB204-701A-4E12-AD86-3B4C6BF1A4FD}"/>
              </a:ext>
            </a:extLst>
          </p:cNvPr>
          <p:cNvSpPr txBox="1"/>
          <p:nvPr/>
        </p:nvSpPr>
        <p:spPr>
          <a:xfrm>
            <a:off x="2984384" y="4151290"/>
            <a:ext cx="294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Buxton Sketch" panose="03080500000500000004" pitchFamily="66" charset="0"/>
              </a:rPr>
              <a:t>Heavy stuff eh? – Remember to stop and ask if you’re a bit lost.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7B28D83D-4DDA-41AD-9129-80E37BC1E4EA}"/>
              </a:ext>
            </a:extLst>
          </p:cNvPr>
          <p:cNvSpPr/>
          <p:nvPr/>
        </p:nvSpPr>
        <p:spPr>
          <a:xfrm>
            <a:off x="3944471" y="1801906"/>
            <a:ext cx="1102659" cy="681318"/>
          </a:xfrm>
          <a:prstGeom prst="trapezoid">
            <a:avLst>
              <a:gd name="adj" fmla="val 31579"/>
            </a:avLst>
          </a:prstGeom>
          <a:ln w="28575">
            <a:solidFill>
              <a:srgbClr val="7030A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C0C76-2751-45DD-BBA6-332716D4B7B4}"/>
              </a:ext>
            </a:extLst>
          </p:cNvPr>
          <p:cNvSpPr txBox="1"/>
          <p:nvPr/>
        </p:nvSpPr>
        <p:spPr>
          <a:xfrm>
            <a:off x="955992" y="1236851"/>
            <a:ext cx="221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Reflect the purple trapezoid in the “x” axis?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57B4D-0F20-471C-80F2-937544F98F8B}"/>
              </a:ext>
            </a:extLst>
          </p:cNvPr>
          <p:cNvCxnSpPr/>
          <p:nvPr/>
        </p:nvCxnSpPr>
        <p:spPr>
          <a:xfrm>
            <a:off x="2052918" y="1883182"/>
            <a:ext cx="672353" cy="129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12">
            <a:extLst>
              <a:ext uri="{FF2B5EF4-FFF2-40B4-BE49-F238E27FC236}">
                <a16:creationId xmlns:a16="http://schemas.microsoft.com/office/drawing/2014/main" id="{50CA5A33-F942-44BA-B6CE-2BA56D365EF1}"/>
              </a:ext>
            </a:extLst>
          </p:cNvPr>
          <p:cNvSpPr/>
          <p:nvPr/>
        </p:nvSpPr>
        <p:spPr>
          <a:xfrm rot="10800000">
            <a:off x="3944470" y="4276165"/>
            <a:ext cx="1102659" cy="681318"/>
          </a:xfrm>
          <a:prstGeom prst="trapezoid">
            <a:avLst>
              <a:gd name="adj" fmla="val 31579"/>
            </a:avLst>
          </a:prstGeom>
          <a:ln w="28575">
            <a:solidFill>
              <a:srgbClr val="7030A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B1255E-0C65-4010-8F4B-52591D5A1D7F}"/>
              </a:ext>
            </a:extLst>
          </p:cNvPr>
          <p:cNvSpPr txBox="1"/>
          <p:nvPr/>
        </p:nvSpPr>
        <p:spPr>
          <a:xfrm>
            <a:off x="3780784" y="1473797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(-10,7)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3D4FA-FD26-4A9A-96E1-3990F6701EB6}"/>
              </a:ext>
            </a:extLst>
          </p:cNvPr>
          <p:cNvSpPr txBox="1"/>
          <p:nvPr/>
        </p:nvSpPr>
        <p:spPr>
          <a:xfrm>
            <a:off x="4638225" y="1473797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(-7,7)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C19E0-2811-403F-AE3B-02C12C4396D5}"/>
              </a:ext>
            </a:extLst>
          </p:cNvPr>
          <p:cNvSpPr txBox="1"/>
          <p:nvPr/>
        </p:nvSpPr>
        <p:spPr>
          <a:xfrm>
            <a:off x="3644448" y="2535528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(-11,4)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F8E99C-F45F-4A07-9C2B-B008436CD879}"/>
              </a:ext>
            </a:extLst>
          </p:cNvPr>
          <p:cNvSpPr txBox="1"/>
          <p:nvPr/>
        </p:nvSpPr>
        <p:spPr>
          <a:xfrm>
            <a:off x="4761408" y="2524156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(-6,4)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4616C-AA23-4F30-9BBB-437FAE47C0FB}"/>
              </a:ext>
            </a:extLst>
          </p:cNvPr>
          <p:cNvSpPr txBox="1"/>
          <p:nvPr/>
        </p:nvSpPr>
        <p:spPr>
          <a:xfrm>
            <a:off x="837556" y="4202281"/>
            <a:ext cx="294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ONLY the “y” values change as the reflection is in the “x” axis.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9F43D3-DFE0-4B5C-BC8B-6732349805FE}"/>
              </a:ext>
            </a:extLst>
          </p:cNvPr>
          <p:cNvSpPr txBox="1"/>
          <p:nvPr/>
        </p:nvSpPr>
        <p:spPr>
          <a:xfrm>
            <a:off x="3712538" y="392429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(-11,-4)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CAF9E-C627-480F-8FA5-F519E4F9DAC6}"/>
              </a:ext>
            </a:extLst>
          </p:cNvPr>
          <p:cNvSpPr txBox="1"/>
          <p:nvPr/>
        </p:nvSpPr>
        <p:spPr>
          <a:xfrm>
            <a:off x="4569979" y="392429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(-6,-4)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1B293-A5ED-4889-B311-86AE43D9ABD3}"/>
              </a:ext>
            </a:extLst>
          </p:cNvPr>
          <p:cNvSpPr txBox="1"/>
          <p:nvPr/>
        </p:nvSpPr>
        <p:spPr>
          <a:xfrm>
            <a:off x="3576202" y="4986023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(-10,-7)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59C96-4C96-4CBA-BCB0-4E8B134C70F7}"/>
              </a:ext>
            </a:extLst>
          </p:cNvPr>
          <p:cNvSpPr txBox="1"/>
          <p:nvPr/>
        </p:nvSpPr>
        <p:spPr>
          <a:xfrm>
            <a:off x="4693162" y="4974651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(-7,-7)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180AB5-DE02-44A9-A6F2-480E04635A35}"/>
              </a:ext>
            </a:extLst>
          </p:cNvPr>
          <p:cNvSpPr txBox="1"/>
          <p:nvPr/>
        </p:nvSpPr>
        <p:spPr>
          <a:xfrm>
            <a:off x="7001004" y="2029311"/>
            <a:ext cx="462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Now take the “y” axis as the reflecting plane, where would the trapezoid be located on this side?</a:t>
            </a:r>
            <a:endParaRPr lang="en-GB" dirty="0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0BFFCE04-F3DD-4217-AA28-4BD2FA44A41B}"/>
              </a:ext>
            </a:extLst>
          </p:cNvPr>
          <p:cNvSpPr/>
          <p:nvPr/>
        </p:nvSpPr>
        <p:spPr>
          <a:xfrm rot="10800000">
            <a:off x="7781365" y="4276165"/>
            <a:ext cx="1102659" cy="681318"/>
          </a:xfrm>
          <a:prstGeom prst="trapezoid">
            <a:avLst>
              <a:gd name="adj" fmla="val 31579"/>
            </a:avLst>
          </a:prstGeom>
          <a:ln w="28575">
            <a:solidFill>
              <a:srgbClr val="7030A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876F99-5C7A-4160-9F1A-B8DAEB357E2E}"/>
              </a:ext>
            </a:extLst>
          </p:cNvPr>
          <p:cNvSpPr txBox="1"/>
          <p:nvPr/>
        </p:nvSpPr>
        <p:spPr>
          <a:xfrm>
            <a:off x="7547247" y="392429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(6,-4)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E7B963-7997-443C-93A6-41BB7DFAA4F7}"/>
              </a:ext>
            </a:extLst>
          </p:cNvPr>
          <p:cNvSpPr txBox="1"/>
          <p:nvPr/>
        </p:nvSpPr>
        <p:spPr>
          <a:xfrm>
            <a:off x="8404688" y="3924292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(11,-4)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3B9127-B234-48D7-9BEB-C23026147464}"/>
              </a:ext>
            </a:extLst>
          </p:cNvPr>
          <p:cNvSpPr txBox="1"/>
          <p:nvPr/>
        </p:nvSpPr>
        <p:spPr>
          <a:xfrm>
            <a:off x="7410911" y="4986023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(7,-7)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A541FB-13DE-41A4-8D9B-E9A9B60E8534}"/>
              </a:ext>
            </a:extLst>
          </p:cNvPr>
          <p:cNvSpPr txBox="1"/>
          <p:nvPr/>
        </p:nvSpPr>
        <p:spPr>
          <a:xfrm>
            <a:off x="8527871" y="4974651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(10,-7)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4D1562-B7C2-40B1-A8BA-3A77C7335A0F}"/>
              </a:ext>
            </a:extLst>
          </p:cNvPr>
          <p:cNvSpPr txBox="1"/>
          <p:nvPr/>
        </p:nvSpPr>
        <p:spPr>
          <a:xfrm>
            <a:off x="9248178" y="4218563"/>
            <a:ext cx="2865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ONLY the “x” values change as the reflection is in the “y” axis.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5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6F5AACF-D00A-417D-B6C1-53DA06E424E8}"/>
              </a:ext>
            </a:extLst>
          </p:cNvPr>
          <p:cNvSpPr/>
          <p:nvPr/>
        </p:nvSpPr>
        <p:spPr>
          <a:xfrm>
            <a:off x="1676399" y="2026023"/>
            <a:ext cx="887506" cy="672354"/>
          </a:xfrm>
          <a:prstGeom prst="triangle">
            <a:avLst>
              <a:gd name="adj" fmla="val 48990"/>
            </a:avLst>
          </a:prstGeom>
          <a:noFill/>
          <a:ln w="28575">
            <a:solidFill>
              <a:srgbClr val="00B05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70852-66EF-4BEC-90B9-B973A9AFEE63}"/>
              </a:ext>
            </a:extLst>
          </p:cNvPr>
          <p:cNvSpPr txBox="1"/>
          <p:nvPr/>
        </p:nvSpPr>
        <p:spPr>
          <a:xfrm>
            <a:off x="1856439" y="5871787"/>
            <a:ext cx="102215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Exercise: Reflect the above triangle in the “x” axis, then the “y” axis and enter all coordinate pairs.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26CE-86A6-431C-B04A-520D3844E28E}"/>
              </a:ext>
            </a:extLst>
          </p:cNvPr>
          <p:cNvSpPr txBox="1"/>
          <p:nvPr/>
        </p:nvSpPr>
        <p:spPr>
          <a:xfrm>
            <a:off x="1748117" y="1751011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(-19,6)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7B28D-242B-44FC-A3DC-A3637D900F2B}"/>
              </a:ext>
            </a:extLst>
          </p:cNvPr>
          <p:cNvSpPr txBox="1"/>
          <p:nvPr/>
        </p:nvSpPr>
        <p:spPr>
          <a:xfrm>
            <a:off x="1376082" y="270783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(-21,3)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19C6B-D5EE-4671-8E16-83ABCBC95787}"/>
              </a:ext>
            </a:extLst>
          </p:cNvPr>
          <p:cNvSpPr txBox="1"/>
          <p:nvPr/>
        </p:nvSpPr>
        <p:spPr>
          <a:xfrm>
            <a:off x="2233523" y="2707838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(-17,3)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72E6712-75A7-4AFE-814E-E9F8ACFFCF25}"/>
              </a:ext>
            </a:extLst>
          </p:cNvPr>
          <p:cNvSpPr/>
          <p:nvPr/>
        </p:nvSpPr>
        <p:spPr>
          <a:xfrm rot="10800000">
            <a:off x="1676399" y="4052046"/>
            <a:ext cx="887506" cy="672354"/>
          </a:xfrm>
          <a:prstGeom prst="triangle">
            <a:avLst>
              <a:gd name="adj" fmla="val 48990"/>
            </a:avLst>
          </a:prstGeom>
          <a:noFill/>
          <a:ln w="28575">
            <a:solidFill>
              <a:srgbClr val="00B05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70B09-0D17-4678-952F-EA20105441FB}"/>
              </a:ext>
            </a:extLst>
          </p:cNvPr>
          <p:cNvSpPr txBox="1"/>
          <p:nvPr/>
        </p:nvSpPr>
        <p:spPr>
          <a:xfrm>
            <a:off x="1334429" y="3744270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(-21,-3)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CADF9-E39A-4DF9-B937-C1026DA19C0B}"/>
              </a:ext>
            </a:extLst>
          </p:cNvPr>
          <p:cNvSpPr txBox="1"/>
          <p:nvPr/>
        </p:nvSpPr>
        <p:spPr>
          <a:xfrm>
            <a:off x="2191870" y="3744269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(-17,-3)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7E3AA-0C21-48D0-B6E0-2D5782C201AD}"/>
              </a:ext>
            </a:extLst>
          </p:cNvPr>
          <p:cNvSpPr txBox="1"/>
          <p:nvPr/>
        </p:nvSpPr>
        <p:spPr>
          <a:xfrm>
            <a:off x="1819834" y="4724400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(-19,-6)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F6E4BCD-EFCD-4531-8A72-76504C1ED508}"/>
              </a:ext>
            </a:extLst>
          </p:cNvPr>
          <p:cNvSpPr/>
          <p:nvPr/>
        </p:nvSpPr>
        <p:spPr>
          <a:xfrm rot="10800000">
            <a:off x="10259085" y="4056561"/>
            <a:ext cx="887506" cy="672354"/>
          </a:xfrm>
          <a:prstGeom prst="triangle">
            <a:avLst>
              <a:gd name="adj" fmla="val 48990"/>
            </a:avLst>
          </a:prstGeom>
          <a:noFill/>
          <a:ln w="28575">
            <a:solidFill>
              <a:srgbClr val="00B05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40F1C4-34AC-42A3-8D20-4720A3E21F65}"/>
              </a:ext>
            </a:extLst>
          </p:cNvPr>
          <p:cNvSpPr txBox="1"/>
          <p:nvPr/>
        </p:nvSpPr>
        <p:spPr>
          <a:xfrm>
            <a:off x="9908150" y="3748785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(17,-3)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E5FC9-B4FE-4235-9A12-3C41E0BB0295}"/>
              </a:ext>
            </a:extLst>
          </p:cNvPr>
          <p:cNvSpPr txBox="1"/>
          <p:nvPr/>
        </p:nvSpPr>
        <p:spPr>
          <a:xfrm>
            <a:off x="10765591" y="3748784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(21,-3)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196466-9E80-4C4B-AB11-7CF7FD8DEF66}"/>
              </a:ext>
            </a:extLst>
          </p:cNvPr>
          <p:cNvSpPr txBox="1"/>
          <p:nvPr/>
        </p:nvSpPr>
        <p:spPr>
          <a:xfrm>
            <a:off x="10393555" y="4728915"/>
            <a:ext cx="74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uxton Sketch" panose="03080500000500000004" pitchFamily="66" charset="0"/>
              </a:rPr>
              <a:t>(19,-6)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5" grpId="0"/>
      <p:bldP spid="16" grpId="0"/>
      <p:bldP spid="17" grpId="0"/>
      <p:bldP spid="32" grpId="0" animBg="1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7C38EDE2-A0E6-4812-B6CE-98435CFE5F01}"/>
              </a:ext>
            </a:extLst>
          </p:cNvPr>
          <p:cNvSpPr/>
          <p:nvPr/>
        </p:nvSpPr>
        <p:spPr>
          <a:xfrm>
            <a:off x="3719650" y="1568824"/>
            <a:ext cx="878542" cy="659211"/>
          </a:xfrm>
          <a:prstGeom prst="trapezoid">
            <a:avLst>
              <a:gd name="adj" fmla="val 32832"/>
            </a:avLst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6F854-7B3E-4086-A903-1AC1836775F6}"/>
              </a:ext>
            </a:extLst>
          </p:cNvPr>
          <p:cNvSpPr txBox="1"/>
          <p:nvPr/>
        </p:nvSpPr>
        <p:spPr>
          <a:xfrm>
            <a:off x="3411638" y="2078216"/>
            <a:ext cx="30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P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D1B5A-0891-46DB-A022-5856A3B500CF}"/>
              </a:ext>
            </a:extLst>
          </p:cNvPr>
          <p:cNvSpPr txBox="1"/>
          <p:nvPr/>
        </p:nvSpPr>
        <p:spPr>
          <a:xfrm>
            <a:off x="1150290" y="277091"/>
            <a:ext cx="434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Rotating the shape around a point means that the whole shape “revolves” around the fixed point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2C6F1-B5C9-4A2E-8FF3-07B540D58742}"/>
              </a:ext>
            </a:extLst>
          </p:cNvPr>
          <p:cNvSpPr txBox="1"/>
          <p:nvPr/>
        </p:nvSpPr>
        <p:spPr>
          <a:xfrm>
            <a:off x="867762" y="1160102"/>
            <a:ext cx="504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Rotate the trapezoid 90</a:t>
            </a:r>
            <a:r>
              <a:rPr lang="en-GB" baseline="30000" dirty="0">
                <a:solidFill>
                  <a:srgbClr val="000000"/>
                </a:solidFill>
                <a:latin typeface="Buxton Sketch" panose="03080500000500000004" pitchFamily="66" charset="0"/>
              </a:rPr>
              <a:t>o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 clockwise about point “P”</a:t>
            </a:r>
            <a:endParaRPr lang="en-GB" dirty="0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B26E6E5D-0EC7-4623-B61D-8C819FF549DD}"/>
              </a:ext>
            </a:extLst>
          </p:cNvPr>
          <p:cNvSpPr/>
          <p:nvPr/>
        </p:nvSpPr>
        <p:spPr>
          <a:xfrm rot="5400000">
            <a:off x="3606320" y="2359756"/>
            <a:ext cx="878542" cy="659211"/>
          </a:xfrm>
          <a:prstGeom prst="trapezoid">
            <a:avLst>
              <a:gd name="adj" fmla="val 32832"/>
            </a:avLst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519830-F2A6-4F5B-916D-B5207E4A3A28}"/>
              </a:ext>
            </a:extLst>
          </p:cNvPr>
          <p:cNvSpPr/>
          <p:nvPr/>
        </p:nvSpPr>
        <p:spPr>
          <a:xfrm>
            <a:off x="3683650" y="2195425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B8A3E-BAB2-4910-A218-69A54B40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6" y="1107243"/>
            <a:ext cx="11316329" cy="4531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Sunday, November 14, 2021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3512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1D1B5A-0891-46DB-A022-5856A3B500CF}"/>
              </a:ext>
            </a:extLst>
          </p:cNvPr>
          <p:cNvSpPr txBox="1"/>
          <p:nvPr/>
        </p:nvSpPr>
        <p:spPr>
          <a:xfrm>
            <a:off x="1150290" y="277091"/>
            <a:ext cx="183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PLENARY EXERCISE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2C6F1-B5C9-4A2E-8FF3-07B540D58742}"/>
              </a:ext>
            </a:extLst>
          </p:cNvPr>
          <p:cNvSpPr txBox="1"/>
          <p:nvPr/>
        </p:nvSpPr>
        <p:spPr>
          <a:xfrm>
            <a:off x="867762" y="1160102"/>
            <a:ext cx="504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Rotate the trapezoid 180</a:t>
            </a:r>
            <a:r>
              <a:rPr lang="en-GB" baseline="30000" dirty="0">
                <a:solidFill>
                  <a:srgbClr val="000000"/>
                </a:solidFill>
                <a:latin typeface="Buxton Sketch" panose="03080500000500000004" pitchFamily="66" charset="0"/>
              </a:rPr>
              <a:t>o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 anticlockwise about point “P”</a:t>
            </a:r>
            <a:endParaRPr lang="en-GB" dirty="0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C687B638-1924-4DE8-AAF4-163690ED6166}"/>
              </a:ext>
            </a:extLst>
          </p:cNvPr>
          <p:cNvSpPr/>
          <p:nvPr/>
        </p:nvSpPr>
        <p:spPr>
          <a:xfrm>
            <a:off x="6211978" y="1333925"/>
            <a:ext cx="2223529" cy="695795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010ACA62-BC3F-45B1-8698-4D9B4C70BDCF}"/>
              </a:ext>
            </a:extLst>
          </p:cNvPr>
          <p:cNvSpPr/>
          <p:nvPr/>
        </p:nvSpPr>
        <p:spPr>
          <a:xfrm rot="10800000">
            <a:off x="3961566" y="2026164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33E45-507F-475C-B0F7-42B5634F60A0}"/>
              </a:ext>
            </a:extLst>
          </p:cNvPr>
          <p:cNvSpPr txBox="1"/>
          <p:nvPr/>
        </p:nvSpPr>
        <p:spPr>
          <a:xfrm>
            <a:off x="867762" y="2904170"/>
            <a:ext cx="504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Now rotate the trapezoid 90</a:t>
            </a:r>
            <a:r>
              <a:rPr lang="en-GB" baseline="30000" dirty="0">
                <a:solidFill>
                  <a:srgbClr val="000000"/>
                </a:solidFill>
                <a:latin typeface="Buxton Sketch" panose="03080500000500000004" pitchFamily="66" charset="0"/>
              </a:rPr>
              <a:t>o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 clockwise about point “P”</a:t>
            </a:r>
            <a:endParaRPr lang="en-GB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BCB15189-32AF-486E-B858-723F08BFC482}"/>
              </a:ext>
            </a:extLst>
          </p:cNvPr>
          <p:cNvSpPr/>
          <p:nvPr/>
        </p:nvSpPr>
        <p:spPr>
          <a:xfrm rot="5400000">
            <a:off x="5431007" y="2814362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519830-F2A6-4F5B-916D-B5207E4A3A28}"/>
              </a:ext>
            </a:extLst>
          </p:cNvPr>
          <p:cNvSpPr/>
          <p:nvPr/>
        </p:nvSpPr>
        <p:spPr>
          <a:xfrm>
            <a:off x="6157908" y="1988286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6F854-7B3E-4086-A903-1AC1836775F6}"/>
              </a:ext>
            </a:extLst>
          </p:cNvPr>
          <p:cNvSpPr txBox="1"/>
          <p:nvPr/>
        </p:nvSpPr>
        <p:spPr>
          <a:xfrm>
            <a:off x="5890531" y="1839620"/>
            <a:ext cx="30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P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D870B-DF67-4457-809E-3200ED9B9675}"/>
              </a:ext>
            </a:extLst>
          </p:cNvPr>
          <p:cNvSpPr txBox="1"/>
          <p:nvPr/>
        </p:nvSpPr>
        <p:spPr>
          <a:xfrm>
            <a:off x="867762" y="3761691"/>
            <a:ext cx="504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Reflect the trapezoid in the line “x = 10”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CD97B0-50E2-48A9-91DC-FB2634671D08}"/>
              </a:ext>
            </a:extLst>
          </p:cNvPr>
          <p:cNvCxnSpPr>
            <a:cxnSpLocks/>
          </p:cNvCxnSpPr>
          <p:nvPr/>
        </p:nvCxnSpPr>
        <p:spPr>
          <a:xfrm>
            <a:off x="8678959" y="1098278"/>
            <a:ext cx="0" cy="45316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>
            <a:extLst>
              <a:ext uri="{FF2B5EF4-FFF2-40B4-BE49-F238E27FC236}">
                <a16:creationId xmlns:a16="http://schemas.microsoft.com/office/drawing/2014/main" id="{BBDC8829-58D5-4D79-BF1B-7D3EF87020DD}"/>
              </a:ext>
            </a:extLst>
          </p:cNvPr>
          <p:cNvSpPr/>
          <p:nvPr/>
        </p:nvSpPr>
        <p:spPr>
          <a:xfrm rot="16200000">
            <a:off x="9712348" y="2805257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49EF0-F257-4596-B789-965BC6179541}"/>
              </a:ext>
            </a:extLst>
          </p:cNvPr>
          <p:cNvSpPr txBox="1"/>
          <p:nvPr/>
        </p:nvSpPr>
        <p:spPr>
          <a:xfrm>
            <a:off x="867762" y="4363871"/>
            <a:ext cx="5254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Finally rotate the trapezoid 90</a:t>
            </a:r>
            <a:r>
              <a:rPr lang="en-GB" baseline="30000" dirty="0">
                <a:solidFill>
                  <a:srgbClr val="000000"/>
                </a:solidFill>
                <a:latin typeface="Buxton Sketch" panose="03080500000500000004" pitchFamily="66" charset="0"/>
              </a:rPr>
              <a:t>o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 anticlockwise about point “R”</a:t>
            </a:r>
            <a:endParaRPr lang="en-GB" dirty="0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B289A2C4-A0EA-408C-AF31-E74E2A9F364B}"/>
              </a:ext>
            </a:extLst>
          </p:cNvPr>
          <p:cNvSpPr/>
          <p:nvPr/>
        </p:nvSpPr>
        <p:spPr>
          <a:xfrm rot="10800000">
            <a:off x="8934190" y="4268342"/>
            <a:ext cx="2223529" cy="679518"/>
          </a:xfrm>
          <a:prstGeom prst="trapezoid">
            <a:avLst>
              <a:gd name="adj" fmla="val 97572"/>
            </a:avLst>
          </a:prstGeom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CC1C7-8A85-4E52-9C47-D8237340839B}"/>
              </a:ext>
            </a:extLst>
          </p:cNvPr>
          <p:cNvSpPr txBox="1"/>
          <p:nvPr/>
        </p:nvSpPr>
        <p:spPr>
          <a:xfrm>
            <a:off x="11121719" y="4096338"/>
            <a:ext cx="30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R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68D851-0D81-4F91-A4AF-3367627676A3}"/>
              </a:ext>
            </a:extLst>
          </p:cNvPr>
          <p:cNvSpPr/>
          <p:nvPr/>
        </p:nvSpPr>
        <p:spPr>
          <a:xfrm>
            <a:off x="11121719" y="4208778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1B8157-4833-4F53-BD7F-2FECA3013778}"/>
              </a:ext>
            </a:extLst>
          </p:cNvPr>
          <p:cNvSpPr txBox="1"/>
          <p:nvPr/>
        </p:nvSpPr>
        <p:spPr>
          <a:xfrm>
            <a:off x="4236410" y="5924074"/>
            <a:ext cx="436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Annotate your finished diagram with all coordinates of the corners of each trapezoid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22" grpId="0" animBg="1"/>
      <p:bldP spid="22" grpId="1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8080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6D8FA7"/>
      </a:accent3>
      <a:accent4>
        <a:srgbClr val="8DAF87"/>
      </a:accent4>
      <a:accent5>
        <a:srgbClr val="ADCF67"/>
      </a:accent5>
      <a:accent6>
        <a:srgbClr val="CDEF47"/>
      </a:accent6>
      <a:hlink>
        <a:srgbClr val="00FFFF"/>
      </a:hlink>
      <a:folHlink>
        <a:srgbClr val="00FF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724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Buxton Sketch</vt:lpstr>
      <vt:lpstr>Tw Cen MT</vt:lpstr>
      <vt:lpstr>Calibri</vt:lpstr>
      <vt:lpstr>Presentation</vt:lpstr>
      <vt:lpstr>Transformations</vt:lpstr>
      <vt:lpstr>PowerPoint Presentation</vt:lpstr>
      <vt:lpstr>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Martyn Cox</dc:creator>
  <cp:keywords/>
  <dc:description/>
  <cp:lastModifiedBy>Martyn Cox</cp:lastModifiedBy>
  <cp:revision>34</cp:revision>
  <dcterms:created xsi:type="dcterms:W3CDTF">2019-09-04T14:44:01Z</dcterms:created>
  <dcterms:modified xsi:type="dcterms:W3CDTF">2021-11-14T13:17:57Z</dcterms:modified>
</cp:coreProperties>
</file>